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0" r:id="rId1"/>
  </p:sldMasterIdLst>
  <p:notesMasterIdLst>
    <p:notesMasterId r:id="rId101"/>
  </p:notesMasterIdLst>
  <p:handoutMasterIdLst>
    <p:handoutMasterId r:id="rId102"/>
  </p:handoutMasterIdLst>
  <p:sldIdLst>
    <p:sldId id="256" r:id="rId2"/>
    <p:sldId id="466" r:id="rId3"/>
    <p:sldId id="357" r:id="rId4"/>
    <p:sldId id="433" r:id="rId5"/>
    <p:sldId id="398" r:id="rId6"/>
    <p:sldId id="434" r:id="rId7"/>
    <p:sldId id="467" r:id="rId8"/>
    <p:sldId id="447" r:id="rId9"/>
    <p:sldId id="435" r:id="rId10"/>
    <p:sldId id="436" r:id="rId11"/>
    <p:sldId id="451" r:id="rId12"/>
    <p:sldId id="439" r:id="rId13"/>
    <p:sldId id="448" r:id="rId14"/>
    <p:sldId id="468" r:id="rId15"/>
    <p:sldId id="441" r:id="rId16"/>
    <p:sldId id="442" r:id="rId17"/>
    <p:sldId id="469" r:id="rId18"/>
    <p:sldId id="504" r:id="rId19"/>
    <p:sldId id="443" r:id="rId20"/>
    <p:sldId id="444" r:id="rId21"/>
    <p:sldId id="445" r:id="rId22"/>
    <p:sldId id="446" r:id="rId23"/>
    <p:sldId id="470" r:id="rId24"/>
    <p:sldId id="505" r:id="rId25"/>
    <p:sldId id="437" r:id="rId26"/>
    <p:sldId id="452" r:id="rId27"/>
    <p:sldId id="453" r:id="rId28"/>
    <p:sldId id="506" r:id="rId29"/>
    <p:sldId id="507" r:id="rId30"/>
    <p:sldId id="499" r:id="rId31"/>
    <p:sldId id="500" r:id="rId32"/>
    <p:sldId id="501" r:id="rId33"/>
    <p:sldId id="502" r:id="rId34"/>
    <p:sldId id="503" r:id="rId35"/>
    <p:sldId id="368" r:id="rId36"/>
    <p:sldId id="399" r:id="rId37"/>
    <p:sldId id="400" r:id="rId38"/>
    <p:sldId id="401" r:id="rId39"/>
    <p:sldId id="367" r:id="rId40"/>
    <p:sldId id="495" r:id="rId41"/>
    <p:sldId id="493" r:id="rId42"/>
    <p:sldId id="358" r:id="rId43"/>
    <p:sldId id="454" r:id="rId44"/>
    <p:sldId id="494" r:id="rId45"/>
    <p:sldId id="496" r:id="rId46"/>
    <p:sldId id="369" r:id="rId47"/>
    <p:sldId id="497" r:id="rId48"/>
    <p:sldId id="376" r:id="rId49"/>
    <p:sldId id="498" r:id="rId50"/>
    <p:sldId id="508" r:id="rId51"/>
    <p:sldId id="509" r:id="rId52"/>
    <p:sldId id="455" r:id="rId53"/>
    <p:sldId id="370" r:id="rId54"/>
    <p:sldId id="403" r:id="rId55"/>
    <p:sldId id="379" r:id="rId56"/>
    <p:sldId id="380" r:id="rId57"/>
    <p:sldId id="381" r:id="rId58"/>
    <p:sldId id="382" r:id="rId59"/>
    <p:sldId id="510" r:id="rId60"/>
    <p:sldId id="383" r:id="rId61"/>
    <p:sldId id="511" r:id="rId62"/>
    <p:sldId id="407" r:id="rId63"/>
    <p:sldId id="512" r:id="rId64"/>
    <p:sldId id="513" r:id="rId65"/>
    <p:sldId id="459" r:id="rId66"/>
    <p:sldId id="408" r:id="rId67"/>
    <p:sldId id="514" r:id="rId68"/>
    <p:sldId id="515" r:id="rId69"/>
    <p:sldId id="516" r:id="rId70"/>
    <p:sldId id="384" r:id="rId71"/>
    <p:sldId id="360" r:id="rId72"/>
    <p:sldId id="385" r:id="rId73"/>
    <p:sldId id="460" r:id="rId74"/>
    <p:sldId id="388" r:id="rId75"/>
    <p:sldId id="473" r:id="rId76"/>
    <p:sldId id="475" r:id="rId77"/>
    <p:sldId id="476" r:id="rId78"/>
    <p:sldId id="477" r:id="rId79"/>
    <p:sldId id="519" r:id="rId80"/>
    <p:sldId id="520" r:id="rId81"/>
    <p:sldId id="478" r:id="rId82"/>
    <p:sldId id="479" r:id="rId83"/>
    <p:sldId id="486" r:id="rId84"/>
    <p:sldId id="487" r:id="rId85"/>
    <p:sldId id="488" r:id="rId86"/>
    <p:sldId id="489" r:id="rId87"/>
    <p:sldId id="490" r:id="rId88"/>
    <p:sldId id="491" r:id="rId89"/>
    <p:sldId id="492" r:id="rId90"/>
    <p:sldId id="518" r:id="rId91"/>
    <p:sldId id="409" r:id="rId92"/>
    <p:sldId id="412" r:id="rId93"/>
    <p:sldId id="390" r:id="rId94"/>
    <p:sldId id="413" r:id="rId95"/>
    <p:sldId id="416" r:id="rId96"/>
    <p:sldId id="417" r:id="rId97"/>
    <p:sldId id="463" r:id="rId98"/>
    <p:sldId id="464" r:id="rId99"/>
    <p:sldId id="465" r:id="rId100"/>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3399"/>
    <a:srgbClr val="993300"/>
    <a:srgbClr val="CC0000"/>
    <a:srgbClr val="0099FF"/>
    <a:srgbClr val="FF9900"/>
    <a:srgbClr val="33CC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95267" autoAdjust="0"/>
  </p:normalViewPr>
  <p:slideViewPr>
    <p:cSldViewPr>
      <p:cViewPr varScale="1">
        <p:scale>
          <a:sx n="81" d="100"/>
          <a:sy n="81" d="100"/>
        </p:scale>
        <p:origin x="1531" y="6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2" d="100"/>
          <a:sy n="42" d="100"/>
        </p:scale>
        <p:origin x="-1430" y="-86"/>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8" Type="http://schemas.openxmlformats.org/officeDocument/2006/relationships/slide" Target="slides/slide42.xml"/><Relationship Id="rId13" Type="http://schemas.openxmlformats.org/officeDocument/2006/relationships/slide" Target="slides/slide72.xml"/><Relationship Id="rId3" Type="http://schemas.openxmlformats.org/officeDocument/2006/relationships/slide" Target="slides/slide9.xml"/><Relationship Id="rId7" Type="http://schemas.openxmlformats.org/officeDocument/2006/relationships/slide" Target="slides/slide35.xml"/><Relationship Id="rId12" Type="http://schemas.openxmlformats.org/officeDocument/2006/relationships/slide" Target="slides/slide71.xml"/><Relationship Id="rId17" Type="http://schemas.openxmlformats.org/officeDocument/2006/relationships/slide" Target="slides/slide96.xml"/><Relationship Id="rId2" Type="http://schemas.openxmlformats.org/officeDocument/2006/relationships/slide" Target="slides/slide5.xml"/><Relationship Id="rId16" Type="http://schemas.openxmlformats.org/officeDocument/2006/relationships/slide" Target="slides/slide95.xml"/><Relationship Id="rId1" Type="http://schemas.openxmlformats.org/officeDocument/2006/relationships/slide" Target="slides/slide3.xml"/><Relationship Id="rId6" Type="http://schemas.openxmlformats.org/officeDocument/2006/relationships/slide" Target="slides/slide26.xml"/><Relationship Id="rId11" Type="http://schemas.openxmlformats.org/officeDocument/2006/relationships/slide" Target="slides/slide58.xml"/><Relationship Id="rId5" Type="http://schemas.openxmlformats.org/officeDocument/2006/relationships/slide" Target="slides/slide12.xml"/><Relationship Id="rId15" Type="http://schemas.openxmlformats.org/officeDocument/2006/relationships/slide" Target="slides/slide93.xml"/><Relationship Id="rId10" Type="http://schemas.openxmlformats.org/officeDocument/2006/relationships/slide" Target="slides/slide57.xml"/><Relationship Id="rId4" Type="http://schemas.openxmlformats.org/officeDocument/2006/relationships/slide" Target="slides/slide10.xml"/><Relationship Id="rId9" Type="http://schemas.openxmlformats.org/officeDocument/2006/relationships/slide" Target="slides/slide56.xml"/><Relationship Id="rId14" Type="http://schemas.openxmlformats.org/officeDocument/2006/relationships/slide" Target="slides/slide74.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3.1914765318473384E-2"/>
          <c:y val="8.7361808672301464E-2"/>
          <c:w val="0.93964577766213109"/>
          <c:h val="0.87276350687146143"/>
        </c:manualLayout>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rgbClr val="3333FF"/>
              </a:solidFill>
              <a:ln w="9525">
                <a:solidFill>
                  <a:schemeClr val="accent1"/>
                </a:solidFill>
              </a:ln>
              <a:effectLst/>
            </c:spPr>
          </c:marker>
          <c:xVal>
            <c:numRef>
              <c:f>Sheet1!$A$2:$A$11</c:f>
              <c:numCache>
                <c:formatCode>General</c:formatCode>
                <c:ptCount val="10"/>
                <c:pt idx="0">
                  <c:v>0.69</c:v>
                </c:pt>
                <c:pt idx="1">
                  <c:v>-1.31</c:v>
                </c:pt>
                <c:pt idx="2">
                  <c:v>0.39</c:v>
                </c:pt>
                <c:pt idx="3">
                  <c:v>0.09</c:v>
                </c:pt>
                <c:pt idx="4">
                  <c:v>1.29</c:v>
                </c:pt>
                <c:pt idx="5">
                  <c:v>0.49</c:v>
                </c:pt>
                <c:pt idx="6">
                  <c:v>0.19</c:v>
                </c:pt>
                <c:pt idx="7">
                  <c:v>-0.81</c:v>
                </c:pt>
                <c:pt idx="8">
                  <c:v>-0.31</c:v>
                </c:pt>
                <c:pt idx="9">
                  <c:v>-0.71</c:v>
                </c:pt>
              </c:numCache>
            </c:numRef>
          </c:xVal>
          <c:yVal>
            <c:numRef>
              <c:f>Sheet1!$B$2:$B$11</c:f>
              <c:numCache>
                <c:formatCode>General</c:formatCode>
                <c:ptCount val="10"/>
                <c:pt idx="0">
                  <c:v>0.49</c:v>
                </c:pt>
                <c:pt idx="1">
                  <c:v>-1.21</c:v>
                </c:pt>
                <c:pt idx="2">
                  <c:v>0.99</c:v>
                </c:pt>
                <c:pt idx="3">
                  <c:v>0.28999999999999998</c:v>
                </c:pt>
                <c:pt idx="4">
                  <c:v>1.0900000000000001</c:v>
                </c:pt>
                <c:pt idx="5">
                  <c:v>0.79</c:v>
                </c:pt>
                <c:pt idx="6">
                  <c:v>-0.31</c:v>
                </c:pt>
                <c:pt idx="7">
                  <c:v>-0.81</c:v>
                </c:pt>
                <c:pt idx="8">
                  <c:v>-0.31</c:v>
                </c:pt>
                <c:pt idx="9">
                  <c:v>-1.01</c:v>
                </c:pt>
              </c:numCache>
            </c:numRef>
          </c:yVal>
          <c:smooth val="0"/>
          <c:extLst>
            <c:ext xmlns:c16="http://schemas.microsoft.com/office/drawing/2014/chart" uri="{C3380CC4-5D6E-409C-BE32-E72D297353CC}">
              <c16:uniqueId val="{00000000-9057-4D79-AF4C-BF0FB3B598BA}"/>
            </c:ext>
          </c:extLst>
        </c:ser>
        <c:dLbls>
          <c:showLegendKey val="0"/>
          <c:showVal val="0"/>
          <c:showCatName val="0"/>
          <c:showSerName val="0"/>
          <c:showPercent val="0"/>
          <c:showBubbleSize val="0"/>
        </c:dLbls>
        <c:axId val="208612688"/>
        <c:axId val="210346944"/>
      </c:scatterChart>
      <c:valAx>
        <c:axId val="2086126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0346944"/>
        <c:crosses val="autoZero"/>
        <c:crossBetween val="midCat"/>
      </c:valAx>
      <c:valAx>
        <c:axId val="210346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86126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98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spcBef>
                <a:spcPct val="0"/>
              </a:spcBef>
              <a:defRPr kumimoji="1" sz="1300">
                <a:latin typeface="Times New Roman" panose="02020603050405020304" pitchFamily="18" charset="0"/>
              </a:defRPr>
            </a:lvl1pPr>
          </a:lstStyle>
          <a:p>
            <a:pPr>
              <a:defRPr/>
            </a:pPr>
            <a:endParaRPr lang="zh-CN" altLang="en-US"/>
          </a:p>
        </p:txBody>
      </p:sp>
      <p:sp>
        <p:nvSpPr>
          <p:cNvPr id="29798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spcBef>
                <a:spcPct val="0"/>
              </a:spcBef>
              <a:defRPr kumimoji="1" sz="1300">
                <a:latin typeface="Times New Roman" panose="02020603050405020304" pitchFamily="18" charset="0"/>
              </a:defRPr>
            </a:lvl1pPr>
          </a:lstStyle>
          <a:p>
            <a:pPr>
              <a:defRPr/>
            </a:pPr>
            <a:endParaRPr lang="en-US" altLang="zh-CN"/>
          </a:p>
        </p:txBody>
      </p:sp>
      <p:sp>
        <p:nvSpPr>
          <p:cNvPr id="29798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spcBef>
                <a:spcPct val="0"/>
              </a:spcBef>
              <a:defRPr kumimoji="1" sz="1300">
                <a:latin typeface="Times New Roman" panose="02020603050405020304" pitchFamily="18" charset="0"/>
              </a:defRPr>
            </a:lvl1pPr>
          </a:lstStyle>
          <a:p>
            <a:pPr>
              <a:defRPr/>
            </a:pPr>
            <a:endParaRPr lang="en-US" altLang="zh-CN"/>
          </a:p>
        </p:txBody>
      </p:sp>
      <p:sp>
        <p:nvSpPr>
          <p:cNvPr id="29798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kumimoji="1" sz="1300" smtClean="0">
                <a:latin typeface="Times New Roman" panose="02020603050405020304" pitchFamily="18" charset="0"/>
              </a:defRPr>
            </a:lvl1pPr>
          </a:lstStyle>
          <a:p>
            <a:pPr>
              <a:defRPr/>
            </a:pPr>
            <a:fld id="{04C1E15C-E0B6-41FE-A9CF-039FD6B14CF4}" type="slidenum">
              <a:rPr lang="zh-CN" altLang="en-US"/>
              <a:pPr>
                <a:defRPr/>
              </a:pPr>
              <a:t>‹#›</a:t>
            </a:fld>
            <a:endParaRPr lang="en-US" altLang="zh-CN"/>
          </a:p>
        </p:txBody>
      </p:sp>
    </p:spTree>
    <p:extLst>
      <p:ext uri="{BB962C8B-B14F-4D97-AF65-F5344CB8AC3E}">
        <p14:creationId xmlns:p14="http://schemas.microsoft.com/office/powerpoint/2010/main" val="3413511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spcBef>
                <a:spcPct val="0"/>
              </a:spcBef>
              <a:defRPr sz="1300"/>
            </a:lvl1pPr>
          </a:lstStyle>
          <a:p>
            <a:pPr>
              <a:defRPr/>
            </a:pPr>
            <a:endParaRPr lang="en-US" altLang="zh-CN"/>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spcBef>
                <a:spcPct val="0"/>
              </a:spcBef>
              <a:defRPr sz="13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spcBef>
                <a:spcPct val="0"/>
              </a:spcBef>
              <a:defRPr sz="1300"/>
            </a:lvl1pPr>
          </a:lstStyle>
          <a:p>
            <a:pPr>
              <a:defRPr/>
            </a:pPr>
            <a:endParaRPr lang="en-US" altLang="zh-CN"/>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smtClean="0"/>
            </a:lvl1pPr>
          </a:lstStyle>
          <a:p>
            <a:pPr>
              <a:defRPr/>
            </a:pPr>
            <a:fld id="{3E740759-DBD7-4792-9AC8-42B75D748748}" type="slidenum">
              <a:rPr lang="zh-CN" altLang="en-US"/>
              <a:pPr>
                <a:defRPr/>
              </a:pPr>
              <a:t>‹#›</a:t>
            </a:fld>
            <a:endParaRPr lang="en-US" altLang="zh-CN"/>
          </a:p>
        </p:txBody>
      </p:sp>
    </p:spTree>
    <p:extLst>
      <p:ext uri="{BB962C8B-B14F-4D97-AF65-F5344CB8AC3E}">
        <p14:creationId xmlns:p14="http://schemas.microsoft.com/office/powerpoint/2010/main" val="7640721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D6F296A-1D72-40FA-BAB7-300604F3E95A}" type="slidenum">
              <a:rPr lang="zh-CN" altLang="en-US"/>
              <a:pPr/>
              <a:t>1</a:t>
            </a:fld>
            <a:endParaRPr lang="en-US" altLang="zh-CN"/>
          </a:p>
        </p:txBody>
      </p:sp>
      <p:sp>
        <p:nvSpPr>
          <p:cNvPr id="6147" name="Rectangle 2"/>
          <p:cNvSpPr>
            <a:spLocks noGrp="1" noRot="1" noChangeAspect="1" noChangeArrowheads="1" noTextEdit="1"/>
          </p:cNvSpPr>
          <p:nvPr>
            <p:ph type="sldImg"/>
          </p:nvPr>
        </p:nvSpPr>
        <p:spPr>
          <a:xfrm>
            <a:off x="992188" y="768350"/>
            <a:ext cx="5114925" cy="3836988"/>
          </a:xfrm>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448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78CF77E-9D19-42C3-808D-92426979A0A4}" type="slidenum">
              <a:rPr lang="zh-CN" altLang="en-US"/>
              <a:pPr/>
              <a:t>15</a:t>
            </a:fld>
            <a:endParaRPr lang="en-US" altLang="zh-CN"/>
          </a:p>
        </p:txBody>
      </p:sp>
      <p:sp>
        <p:nvSpPr>
          <p:cNvPr id="28675" name="Rectangle 2"/>
          <p:cNvSpPr>
            <a:spLocks noGrp="1" noRot="1" noChangeAspect="1" noChangeArrowheads="1" noTextEdit="1"/>
          </p:cNvSpPr>
          <p:nvPr>
            <p:ph type="sldImg"/>
          </p:nvPr>
        </p:nvSpPr>
        <p:spPr>
          <a:xfrm>
            <a:off x="992188" y="768350"/>
            <a:ext cx="5114925" cy="3836988"/>
          </a:xfrm>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33759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900A920-A70F-46C3-B4DC-A5982CB52F04}" type="slidenum">
              <a:rPr lang="zh-CN" altLang="en-US"/>
              <a:pPr/>
              <a:t>16</a:t>
            </a:fld>
            <a:endParaRPr lang="en-US" altLang="zh-CN"/>
          </a:p>
        </p:txBody>
      </p:sp>
      <p:sp>
        <p:nvSpPr>
          <p:cNvPr id="30723" name="Rectangle 2"/>
          <p:cNvSpPr>
            <a:spLocks noGrp="1" noRot="1" noChangeAspect="1" noChangeArrowheads="1" noTextEdit="1"/>
          </p:cNvSpPr>
          <p:nvPr>
            <p:ph type="sldImg"/>
          </p:nvPr>
        </p:nvSpPr>
        <p:spPr>
          <a:xfrm>
            <a:off x="992188" y="768350"/>
            <a:ext cx="5114925" cy="3836988"/>
          </a:xfrm>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84945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A41472-176F-4D42-BFA4-5A98D8A9A6DD}" type="slidenum">
              <a:rPr lang="zh-CN" altLang="en-US"/>
              <a:pPr/>
              <a:t>19</a:t>
            </a:fld>
            <a:endParaRPr lang="en-US" altLang="zh-CN"/>
          </a:p>
        </p:txBody>
      </p:sp>
      <p:sp>
        <p:nvSpPr>
          <p:cNvPr id="32771" name="Rectangle 2"/>
          <p:cNvSpPr>
            <a:spLocks noGrp="1" noRot="1" noChangeAspect="1" noChangeArrowheads="1" noTextEdit="1"/>
          </p:cNvSpPr>
          <p:nvPr>
            <p:ph type="sldImg"/>
          </p:nvPr>
        </p:nvSpPr>
        <p:spPr>
          <a:xfrm>
            <a:off x="992188" y="768350"/>
            <a:ext cx="5114925" cy="3836988"/>
          </a:xfrm>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79020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D84999E-29AF-4372-94B8-498D2F3DBE31}" type="slidenum">
              <a:rPr lang="zh-CN" altLang="en-US"/>
              <a:pPr/>
              <a:t>20</a:t>
            </a:fld>
            <a:endParaRPr lang="en-US" altLang="zh-CN"/>
          </a:p>
        </p:txBody>
      </p:sp>
      <p:sp>
        <p:nvSpPr>
          <p:cNvPr id="34819" name="Rectangle 2"/>
          <p:cNvSpPr>
            <a:spLocks noGrp="1" noRot="1" noChangeAspect="1" noChangeArrowheads="1" noTextEdit="1"/>
          </p:cNvSpPr>
          <p:nvPr>
            <p:ph type="sldImg"/>
          </p:nvPr>
        </p:nvSpPr>
        <p:spPr>
          <a:xfrm>
            <a:off x="992188" y="768350"/>
            <a:ext cx="5114925" cy="3836988"/>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一些变化：在</a:t>
            </a:r>
            <a:r>
              <a:rPr lang="en-US" altLang="zh-CN" dirty="0"/>
              <a:t>Q3+1.5IQR</a:t>
            </a:r>
            <a:r>
              <a:rPr lang="zh-CN" altLang="en-US" dirty="0"/>
              <a:t>（四分位距）和</a:t>
            </a:r>
            <a:r>
              <a:rPr lang="en-US" altLang="zh-CN" dirty="0"/>
              <a:t>Q1</a:t>
            </a:r>
            <a:r>
              <a:rPr lang="zh-CN" altLang="en-US" dirty="0"/>
              <a:t>－</a:t>
            </a:r>
            <a:r>
              <a:rPr lang="en-US" altLang="zh-CN" dirty="0"/>
              <a:t>1.5IQR</a:t>
            </a:r>
            <a:r>
              <a:rPr lang="zh-CN" altLang="en-US" dirty="0"/>
              <a:t>处画两条与中位线一样的线段，这两条线段为异常值截断点，称其为内限；在</a:t>
            </a:r>
            <a:r>
              <a:rPr lang="en-US" altLang="zh-CN" dirty="0"/>
              <a:t>Q3+3IQR</a:t>
            </a:r>
            <a:r>
              <a:rPr lang="zh-CN" altLang="en-US" dirty="0"/>
              <a:t>和</a:t>
            </a:r>
            <a:r>
              <a:rPr lang="en-US" altLang="zh-CN" dirty="0"/>
              <a:t>Q1</a:t>
            </a:r>
            <a:r>
              <a:rPr lang="zh-CN" altLang="en-US" dirty="0"/>
              <a:t>－</a:t>
            </a:r>
            <a:r>
              <a:rPr lang="en-US" altLang="zh-CN" dirty="0"/>
              <a:t>3IQR</a:t>
            </a:r>
            <a:r>
              <a:rPr lang="zh-CN" altLang="en-US" dirty="0"/>
              <a:t>处画两条线段，称其为外限。处于内限以外位置的点表示的数据都是异常值，其中在内限与外限之间的异常值为温和的异常值（</a:t>
            </a:r>
            <a:r>
              <a:rPr lang="en-US" altLang="zh-CN" dirty="0"/>
              <a:t>mild outliers</a:t>
            </a:r>
            <a:r>
              <a:rPr lang="zh-CN" altLang="en-US" dirty="0"/>
              <a:t>），在外限以外的为极端的异常值</a:t>
            </a:r>
            <a:r>
              <a:rPr lang="en-US" altLang="zh-CN" dirty="0"/>
              <a:t>(extreme outliers)</a:t>
            </a:r>
            <a:r>
              <a:rPr lang="zh-CN" altLang="en-US" dirty="0"/>
              <a:t>。</a:t>
            </a:r>
            <a:endParaRPr lang="en-US" altLang="zh-CN" dirty="0"/>
          </a:p>
          <a:p>
            <a:pPr eaLnBrk="1" hangingPunct="1"/>
            <a:r>
              <a:rPr lang="en-US" altLang="zh-CN" dirty="0"/>
              <a:t>【</a:t>
            </a:r>
            <a:r>
              <a:rPr lang="zh-CN" altLang="zh-CN" sz="1200" kern="1200" dirty="0">
                <a:solidFill>
                  <a:schemeClr val="tx1"/>
                </a:solidFill>
                <a:effectLst/>
                <a:latin typeface="Times New Roman" pitchFamily="18" charset="0"/>
                <a:ea typeface="宋体" panose="02010600030101010101" pitchFamily="2" charset="-122"/>
                <a:cs typeface="+mn-cs"/>
              </a:rPr>
              <a:t>示例 </a:t>
            </a:r>
            <a:r>
              <a:rPr lang="en-US" altLang="zh-CN" sz="1200" kern="1200" dirty="0">
                <a:solidFill>
                  <a:schemeClr val="tx1"/>
                </a:solidFill>
                <a:effectLst/>
                <a:latin typeface="Times New Roman" pitchFamily="18" charset="0"/>
                <a:ea typeface="宋体" panose="02010600030101010101" pitchFamily="2" charset="-122"/>
                <a:cs typeface="+mn-cs"/>
              </a:rPr>
              <a:t>2‑8</a:t>
            </a:r>
            <a:r>
              <a:rPr lang="zh-CN" altLang="zh-CN" sz="1200" kern="1200" dirty="0">
                <a:solidFill>
                  <a:schemeClr val="tx1"/>
                </a:solidFill>
                <a:effectLst/>
                <a:latin typeface="Times New Roman" pitchFamily="18" charset="0"/>
                <a:ea typeface="宋体" panose="02010600030101010101" pitchFamily="2" charset="-122"/>
                <a:cs typeface="+mn-cs"/>
              </a:rPr>
              <a:t>使用</a:t>
            </a:r>
            <a:r>
              <a:rPr lang="en-US" altLang="zh-CN" sz="1200" dirty="0">
                <a:effectLst/>
                <a:latin typeface="Times New Roman" panose="02020603050405020304" pitchFamily="18" charset="0"/>
                <a:ea typeface="宋体" panose="02010600030101010101" pitchFamily="2" charset="-122"/>
              </a:rPr>
              <a:t>Python</a:t>
            </a:r>
            <a:r>
              <a:rPr lang="zh-CN" altLang="zh-CN" sz="1200" kern="1200" dirty="0">
                <a:solidFill>
                  <a:schemeClr val="tx1"/>
                </a:solidFill>
                <a:effectLst/>
                <a:latin typeface="Times New Roman" pitchFamily="18" charset="0"/>
                <a:ea typeface="宋体" panose="02010600030101010101" pitchFamily="2" charset="-122"/>
                <a:cs typeface="+mn-cs"/>
              </a:rPr>
              <a:t>画箱形图</a:t>
            </a:r>
            <a:r>
              <a:rPr lang="en-US" altLang="zh-CN" sz="1200" kern="1200" dirty="0">
                <a:solidFill>
                  <a:schemeClr val="tx1"/>
                </a:solidFill>
                <a:effectLst/>
                <a:latin typeface="Times New Roman" pitchFamily="18" charset="0"/>
                <a:ea typeface="宋体" panose="02010600030101010101" pitchFamily="2" charset="-122"/>
                <a:cs typeface="+mn-cs"/>
              </a:rPr>
              <a:t>:example2-8.py</a:t>
            </a:r>
            <a:r>
              <a:rPr lang="en-US" altLang="zh-CN" dirty="0"/>
              <a:t>】</a:t>
            </a:r>
            <a:r>
              <a:rPr lang="zh-CN" altLang="en-US" dirty="0"/>
              <a:t>，变化数据，显示不同的</a:t>
            </a:r>
            <a:r>
              <a:rPr lang="en-US" altLang="zh-CN" dirty="0"/>
              <a:t>Boxplots</a:t>
            </a:r>
            <a:endParaRPr lang="zh-CN" altLang="en-US" dirty="0"/>
          </a:p>
        </p:txBody>
      </p:sp>
    </p:spTree>
    <p:extLst>
      <p:ext uri="{BB962C8B-B14F-4D97-AF65-F5344CB8AC3E}">
        <p14:creationId xmlns:p14="http://schemas.microsoft.com/office/powerpoint/2010/main" val="1253406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48E125-F415-4F19-BAEF-25938BC4BA0F}" type="slidenum">
              <a:rPr lang="zh-CN" altLang="en-US"/>
              <a:pPr/>
              <a:t>21</a:t>
            </a:fld>
            <a:endParaRPr lang="en-US" altLang="zh-CN"/>
          </a:p>
        </p:txBody>
      </p:sp>
      <p:sp>
        <p:nvSpPr>
          <p:cNvPr id="36867" name="Rectangle 2"/>
          <p:cNvSpPr>
            <a:spLocks noGrp="1" noRot="1" noChangeAspect="1" noChangeArrowheads="1" noTextEdit="1"/>
          </p:cNvSpPr>
          <p:nvPr>
            <p:ph type="sldImg"/>
          </p:nvPr>
        </p:nvSpPr>
        <p:spPr>
          <a:xfrm>
            <a:off x="992188" y="768350"/>
            <a:ext cx="5114925" cy="3836988"/>
          </a:xfrm>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537827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5B80F43-3D66-4D03-986B-A316DFEBA73E}" type="slidenum">
              <a:rPr lang="zh-CN" altLang="en-US"/>
              <a:pPr/>
              <a:t>22</a:t>
            </a:fld>
            <a:endParaRPr lang="en-US" altLang="zh-CN"/>
          </a:p>
        </p:txBody>
      </p:sp>
      <p:sp>
        <p:nvSpPr>
          <p:cNvPr id="38915" name="Rectangle 2"/>
          <p:cNvSpPr>
            <a:spLocks noGrp="1" noRot="1" noChangeAspect="1" noChangeArrowheads="1" noTextEdit="1"/>
          </p:cNvSpPr>
          <p:nvPr>
            <p:ph type="sldImg"/>
          </p:nvPr>
        </p:nvSpPr>
        <p:spPr>
          <a:xfrm>
            <a:off x="992188" y="768350"/>
            <a:ext cx="5114925" cy="3836988"/>
          </a:xfrm>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kern="1200" dirty="0">
                <a:solidFill>
                  <a:schemeClr val="tx1"/>
                </a:solidFill>
                <a:effectLst/>
                <a:latin typeface="Times New Roman" pitchFamily="18" charset="0"/>
                <a:ea typeface="宋体" panose="02010600030101010101" pitchFamily="2" charset="-122"/>
                <a:cs typeface="+mn-cs"/>
              </a:rPr>
              <a:t>样本方差之所以要除以（</a:t>
            </a:r>
            <a:r>
              <a:rPr lang="en-US" altLang="zh-CN" dirty="0">
                <a:effectLst/>
              </a:rPr>
              <a:t>n-1</a:t>
            </a:r>
            <a:r>
              <a:rPr lang="zh-CN" altLang="en-US" sz="1200" kern="1200" dirty="0">
                <a:solidFill>
                  <a:schemeClr val="tx1"/>
                </a:solidFill>
                <a:effectLst/>
                <a:latin typeface="Times New Roman" pitchFamily="18" charset="0"/>
                <a:ea typeface="宋体" panose="02010600030101010101" pitchFamily="2" charset="-122"/>
                <a:cs typeface="+mn-cs"/>
              </a:rPr>
              <a:t>）是因为这样的方差估计量才是关于总体方差的无偏估计量。这个公式是通过修正总体方差公式而来的；</a:t>
            </a:r>
            <a:endParaRPr lang="en-US" altLang="zh-CN" sz="1200" kern="1200" dirty="0">
              <a:solidFill>
                <a:schemeClr val="tx1"/>
              </a:solidFill>
              <a:effectLst/>
              <a:latin typeface="Times New Roman" pitchFamily="18" charset="0"/>
              <a:ea typeface="宋体" panose="02010600030101010101" pitchFamily="2" charset="-122"/>
              <a:cs typeface="+mn-cs"/>
            </a:endParaRPr>
          </a:p>
          <a:p>
            <a:pPr eaLnBrk="1" hangingPunct="1"/>
            <a:endParaRPr lang="zh-CN" altLang="en-US" dirty="0"/>
          </a:p>
        </p:txBody>
      </p:sp>
    </p:spTree>
    <p:extLst>
      <p:ext uri="{BB962C8B-B14F-4D97-AF65-F5344CB8AC3E}">
        <p14:creationId xmlns:p14="http://schemas.microsoft.com/office/powerpoint/2010/main" val="1501920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例如，两个班级中，</a:t>
            </a:r>
            <a:r>
              <a:rPr lang="en-US" altLang="zh-CN" dirty="0"/>
              <a:t>A</a:t>
            </a:r>
            <a:r>
              <a:rPr lang="zh-CN" altLang="en-US" dirty="0"/>
              <a:t>班级的成绩方差大，</a:t>
            </a:r>
            <a:r>
              <a:rPr lang="en-US" altLang="zh-CN" dirty="0"/>
              <a:t>B</a:t>
            </a:r>
            <a:r>
              <a:rPr lang="zh-CN" altLang="en-US" dirty="0"/>
              <a:t>班级方差小，则</a:t>
            </a:r>
            <a:r>
              <a:rPr lang="en-US" altLang="zh-CN" dirty="0"/>
              <a:t>A</a:t>
            </a:r>
            <a:r>
              <a:rPr lang="zh-CN" altLang="en-US" dirty="0"/>
              <a:t>班级学生程度不集中，适于分层教学，</a:t>
            </a:r>
            <a:r>
              <a:rPr lang="en-US" altLang="zh-CN" dirty="0"/>
              <a:t>B</a:t>
            </a:r>
            <a:r>
              <a:rPr lang="zh-CN" altLang="en-US" dirty="0"/>
              <a:t>班级成绩比较集中，不适于分层教学。</a:t>
            </a:r>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23</a:t>
            </a:fld>
            <a:endParaRPr lang="en-US" altLang="zh-CN"/>
          </a:p>
        </p:txBody>
      </p:sp>
    </p:spTree>
    <p:extLst>
      <p:ext uri="{BB962C8B-B14F-4D97-AF65-F5344CB8AC3E}">
        <p14:creationId xmlns:p14="http://schemas.microsoft.com/office/powerpoint/2010/main" val="3885481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992188" y="768350"/>
            <a:ext cx="5114925" cy="3836988"/>
          </a:xfrm>
          <a:ln/>
        </p:spPr>
      </p:sp>
      <p:sp>
        <p:nvSpPr>
          <p:cNvPr id="40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8B521B-7504-4A1B-A8C4-71E1D1B61415}" type="slidenum">
              <a:rPr lang="zh-CN" altLang="en-US"/>
              <a:pPr/>
              <a:t>25</a:t>
            </a:fld>
            <a:endParaRPr lang="en-US" altLang="zh-CN"/>
          </a:p>
        </p:txBody>
      </p:sp>
    </p:spTree>
    <p:extLst>
      <p:ext uri="{BB962C8B-B14F-4D97-AF65-F5344CB8AC3E}">
        <p14:creationId xmlns:p14="http://schemas.microsoft.com/office/powerpoint/2010/main" val="696274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D876C68-A362-436E-9857-187DF6E963CD}" type="slidenum">
              <a:rPr lang="zh-CN" altLang="en-US"/>
              <a:pPr/>
              <a:t>26</a:t>
            </a:fld>
            <a:endParaRPr lang="en-US" altLang="zh-CN"/>
          </a:p>
        </p:txBody>
      </p:sp>
      <p:sp>
        <p:nvSpPr>
          <p:cNvPr id="43011" name="Rectangle 2"/>
          <p:cNvSpPr>
            <a:spLocks noGrp="1" noRot="1" noChangeAspect="1" noChangeArrowheads="1" noTextEdit="1"/>
          </p:cNvSpPr>
          <p:nvPr>
            <p:ph type="sldImg"/>
          </p:nvPr>
        </p:nvSpPr>
        <p:spPr>
          <a:xfrm>
            <a:off x="992188" y="768350"/>
            <a:ext cx="5114925" cy="3836988"/>
          </a:xfrm>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where L1 is the lower boundary of the median interval, N is the number of values in the entire data set, (Pfreq)</a:t>
            </a:r>
            <a:r>
              <a:rPr lang="en-US" altLang="zh-CN" baseline="-25000"/>
              <a:t>l</a:t>
            </a:r>
          </a:p>
          <a:p>
            <a:pPr eaLnBrk="1" hangingPunct="1"/>
            <a:r>
              <a:rPr lang="en-US" altLang="zh-CN"/>
              <a:t>is the sum of the frequencies of all of the intervals that are lower than the median interval, freqmedian is the</a:t>
            </a:r>
          </a:p>
          <a:p>
            <a:pPr eaLnBrk="1" hangingPunct="1"/>
            <a:r>
              <a:rPr lang="en-US" altLang="zh-CN"/>
              <a:t>frequency of the median interval, and width is the width of the median interval.</a:t>
            </a:r>
            <a:endParaRPr lang="zh-CN" altLang="en-US"/>
          </a:p>
        </p:txBody>
      </p:sp>
    </p:spTree>
    <p:extLst>
      <p:ext uri="{BB962C8B-B14F-4D97-AF65-F5344CB8AC3E}">
        <p14:creationId xmlns:p14="http://schemas.microsoft.com/office/powerpoint/2010/main" val="2123989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Times New Roman" pitchFamily="18" charset="0"/>
                <a:ea typeface="宋体" panose="02010600030101010101" pitchFamily="2" charset="-122"/>
                <a:cs typeface="+mn-cs"/>
              </a:rPr>
              <a:t>Example</a:t>
            </a:r>
            <a:r>
              <a:rPr lang="en-US" altLang="zh-CN" sz="1200" b="0" i="0" kern="1200" dirty="0">
                <a:solidFill>
                  <a:schemeClr val="tx1"/>
                </a:solidFill>
                <a:effectLst/>
                <a:latin typeface="Times New Roman" pitchFamily="18" charset="0"/>
                <a:ea typeface="宋体" panose="02010600030101010101" pitchFamily="2" charset="-122"/>
                <a:cs typeface="+mn-cs"/>
              </a:rPr>
              <a:t>: Consider a histogram which has 10 data in the class with class mark 100, 12 data in the class with class mark 125, 20 data in the class with class mark 150, 8 data in the class with class mark 175, and 5 data in the class with class mark 200. What can you say about the mean and median of the data?</a:t>
            </a:r>
          </a:p>
          <a:p>
            <a:r>
              <a:rPr lang="en-US" altLang="zh-CN" sz="1200" b="0" i="0" kern="1200" dirty="0">
                <a:solidFill>
                  <a:schemeClr val="tx1"/>
                </a:solidFill>
                <a:effectLst/>
                <a:latin typeface="Times New Roman" pitchFamily="18" charset="0"/>
                <a:ea typeface="宋体" panose="02010600030101010101" pitchFamily="2" charset="-122"/>
                <a:cs typeface="+mn-cs"/>
              </a:rPr>
              <a:t>In order to get bounds on the mean, it is necessary to know the class boundaries, which are halfway between the class marks. Adding or subtracting (25/2) = 12.5 from the class marks provides the class boundaries 87.5, 112.5, 137.5, etc. The least possible mean would occur if all of the data in each class were at the lower class boundary. In this example the least possible mean is</a:t>
            </a:r>
            <a:r>
              <a:rPr lang="en-US" altLang="zh-CN" sz="1200" kern="1200" dirty="0">
                <a:solidFill>
                  <a:schemeClr val="tx1"/>
                </a:solidFill>
                <a:latin typeface="Times New Roman" pitchFamily="18" charset="0"/>
                <a:ea typeface="宋体" panose="02010600030101010101" pitchFamily="2" charset="-122"/>
                <a:cs typeface="+mn-cs"/>
              </a:rPr>
              <a:t>m</a:t>
            </a:r>
            <a:r>
              <a:rPr lang="en-US" altLang="zh-CN" dirty="0"/>
              <a:t> = (10 ×87.5 + 12 ×112.5 + 20 ×137.5 + 8 ×162.5 + 5 ×187.5)/55 = 131+(3/22).</a:t>
            </a:r>
            <a:r>
              <a:rPr lang="en-US" altLang="zh-CN" sz="1200" b="0" i="0" kern="1200" dirty="0">
                <a:solidFill>
                  <a:schemeClr val="tx1"/>
                </a:solidFill>
                <a:effectLst/>
                <a:latin typeface="Times New Roman" pitchFamily="18" charset="0"/>
                <a:ea typeface="宋体" panose="02010600030101010101" pitchFamily="2" charset="-122"/>
                <a:cs typeface="+mn-cs"/>
              </a:rPr>
              <a:t>Similarly, the greatest possible value for the mean is 156+(3/22). </a:t>
            </a:r>
            <a:endParaRPr lang="zh-CN" altLang="en-US" dirty="0"/>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27</a:t>
            </a:fld>
            <a:endParaRPr lang="en-US" altLang="zh-CN"/>
          </a:p>
        </p:txBody>
      </p:sp>
    </p:spTree>
    <p:extLst>
      <p:ext uri="{BB962C8B-B14F-4D97-AF65-F5344CB8AC3E}">
        <p14:creationId xmlns:p14="http://schemas.microsoft.com/office/powerpoint/2010/main" val="226775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99AF6D2-4948-4895-B0F0-B7F20501F8B2}" type="slidenum">
              <a:rPr lang="zh-CN" altLang="en-US"/>
              <a:pPr/>
              <a:t>3</a:t>
            </a:fld>
            <a:endParaRPr lang="en-US" altLang="zh-CN"/>
          </a:p>
        </p:txBody>
      </p:sp>
      <p:sp>
        <p:nvSpPr>
          <p:cNvPr id="8195" name="Rectangle 2"/>
          <p:cNvSpPr>
            <a:spLocks noGrp="1" noRot="1" noChangeAspect="1" noChangeArrowheads="1" noTextEdit="1"/>
          </p:cNvSpPr>
          <p:nvPr>
            <p:ph type="sldImg"/>
          </p:nvPr>
        </p:nvSpPr>
        <p:spPr>
          <a:xfrm>
            <a:off x="992188" y="768350"/>
            <a:ext cx="5114925" cy="3836988"/>
          </a:xfrm>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597478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a:t>Example0212.py</a:t>
            </a:r>
          </a:p>
          <a:p>
            <a:r>
              <a:rPr lang="zh-CN" altLang="en-US" dirty="0"/>
              <a:t>去掉随机噪声有什么变化？</a:t>
            </a:r>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29</a:t>
            </a:fld>
            <a:endParaRPr lang="en-US" altLang="zh-CN"/>
          </a:p>
        </p:txBody>
      </p:sp>
    </p:spTree>
    <p:extLst>
      <p:ext uri="{BB962C8B-B14F-4D97-AF65-F5344CB8AC3E}">
        <p14:creationId xmlns:p14="http://schemas.microsoft.com/office/powerpoint/2010/main" val="1284625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FA3F37-2022-40B3-92CF-44B65FA5CD21}" type="slidenum">
              <a:rPr lang="zh-CN" altLang="en-US"/>
              <a:pPr/>
              <a:t>30</a:t>
            </a:fld>
            <a:endParaRPr lang="en-US" altLang="zh-CN"/>
          </a:p>
        </p:txBody>
      </p:sp>
      <p:sp>
        <p:nvSpPr>
          <p:cNvPr id="76803" name="Rectangle 2"/>
          <p:cNvSpPr>
            <a:spLocks noGrp="1" noRot="1" noChangeAspect="1" noChangeArrowheads="1" noTextEdit="1"/>
          </p:cNvSpPr>
          <p:nvPr>
            <p:ph type="sldImg"/>
          </p:nvPr>
        </p:nvSpPr>
        <p:spPr>
          <a:xfrm>
            <a:off x="992188" y="768350"/>
            <a:ext cx="5114925" cy="3836988"/>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200" kern="1200" dirty="0">
                <a:solidFill>
                  <a:schemeClr val="tx1"/>
                </a:solidFill>
                <a:effectLst/>
                <a:latin typeface="Times New Roman" pitchFamily="18" charset="0"/>
                <a:ea typeface="宋体" panose="02010600030101010101" pitchFamily="2" charset="-122"/>
                <a:cs typeface="+mn-cs"/>
              </a:rPr>
              <a:t>相关系数的取值范围：–</a:t>
            </a:r>
            <a:r>
              <a:rPr lang="en-US" altLang="zh-CN" sz="1200" kern="1200" dirty="0">
                <a:solidFill>
                  <a:schemeClr val="tx1"/>
                </a:solidFill>
                <a:effectLst/>
                <a:latin typeface="Times New Roman" pitchFamily="18" charset="0"/>
                <a:ea typeface="宋体" panose="02010600030101010101" pitchFamily="2" charset="-122"/>
                <a:cs typeface="+mn-cs"/>
              </a:rPr>
              <a:t>1</a:t>
            </a:r>
            <a:r>
              <a:rPr lang="zh-CN" altLang="zh-CN" sz="1200" kern="1200" dirty="0">
                <a:solidFill>
                  <a:schemeClr val="tx1"/>
                </a:solidFill>
                <a:effectLst/>
                <a:latin typeface="Times New Roman" pitchFamily="18" charset="0"/>
                <a:ea typeface="宋体" panose="02010600030101010101" pitchFamily="2" charset="-122"/>
                <a:cs typeface="+mn-cs"/>
              </a:rPr>
              <a:t>≤</a:t>
            </a:r>
            <a:r>
              <a:rPr lang="en-US" altLang="zh-CN" sz="1200" i="1" kern="1200" dirty="0">
                <a:solidFill>
                  <a:schemeClr val="tx1"/>
                </a:solidFill>
                <a:effectLst/>
                <a:latin typeface="Times New Roman" pitchFamily="18" charset="0"/>
                <a:ea typeface="宋体" panose="02010600030101010101" pitchFamily="2" charset="-122"/>
                <a:cs typeface="+mn-cs"/>
              </a:rPr>
              <a:t>r</a:t>
            </a:r>
            <a:r>
              <a:rPr lang="zh-CN" altLang="zh-CN" sz="1200" kern="1200" dirty="0">
                <a:solidFill>
                  <a:schemeClr val="tx1"/>
                </a:solidFill>
                <a:effectLst/>
                <a:latin typeface="Times New Roman" pitchFamily="18" charset="0"/>
                <a:ea typeface="宋体" panose="02010600030101010101" pitchFamily="2" charset="-122"/>
                <a:cs typeface="+mn-cs"/>
              </a:rPr>
              <a:t>≤</a:t>
            </a:r>
            <a:r>
              <a:rPr lang="en-US" altLang="zh-CN" sz="1200" kern="1200" dirty="0">
                <a:solidFill>
                  <a:schemeClr val="tx1"/>
                </a:solidFill>
                <a:effectLst/>
                <a:latin typeface="Times New Roman" pitchFamily="18" charset="0"/>
                <a:ea typeface="宋体" panose="02010600030101010101" pitchFamily="2" charset="-122"/>
                <a:cs typeface="+mn-cs"/>
              </a:rPr>
              <a:t>1</a:t>
            </a:r>
            <a:r>
              <a:rPr lang="zh-CN" altLang="zh-CN" sz="1200" kern="1200" dirty="0">
                <a:solidFill>
                  <a:schemeClr val="tx1"/>
                </a:solidFill>
                <a:effectLst/>
                <a:latin typeface="Times New Roman" pitchFamily="18" charset="0"/>
                <a:ea typeface="宋体" panose="02010600030101010101" pitchFamily="2" charset="-122"/>
                <a:cs typeface="+mn-cs"/>
              </a:rPr>
              <a:t>。若</a:t>
            </a:r>
            <a:r>
              <a:rPr lang="en-US" altLang="zh-CN" sz="1200" kern="1200" dirty="0">
                <a:solidFill>
                  <a:schemeClr val="tx1"/>
                </a:solidFill>
                <a:effectLst/>
                <a:latin typeface="Times New Roman" pitchFamily="18" charset="0"/>
                <a:ea typeface="宋体" panose="02010600030101010101" pitchFamily="2" charset="-122"/>
                <a:cs typeface="+mn-cs"/>
              </a:rPr>
              <a:t>0 &lt; </a:t>
            </a:r>
            <a:r>
              <a:rPr lang="en-US" altLang="zh-CN" sz="1200" i="1" kern="1200" dirty="0">
                <a:solidFill>
                  <a:schemeClr val="tx1"/>
                </a:solidFill>
                <a:effectLst/>
                <a:latin typeface="Times New Roman" pitchFamily="18" charset="0"/>
                <a:ea typeface="宋体" panose="02010600030101010101" pitchFamily="2" charset="-122"/>
                <a:cs typeface="+mn-cs"/>
              </a:rPr>
              <a:t>r</a:t>
            </a:r>
            <a:r>
              <a:rPr lang="zh-CN" altLang="zh-CN" sz="1200" kern="1200" dirty="0">
                <a:solidFill>
                  <a:schemeClr val="tx1"/>
                </a:solidFill>
                <a:effectLst/>
                <a:latin typeface="Times New Roman" pitchFamily="18" charset="0"/>
                <a:ea typeface="宋体" panose="02010600030101010101" pitchFamily="2" charset="-122"/>
                <a:cs typeface="+mn-cs"/>
              </a:rPr>
              <a:t>≤</a:t>
            </a:r>
            <a:r>
              <a:rPr lang="en-US" altLang="zh-CN" sz="1200" kern="1200" dirty="0">
                <a:solidFill>
                  <a:schemeClr val="tx1"/>
                </a:solidFill>
                <a:effectLst/>
                <a:latin typeface="Times New Roman" pitchFamily="18" charset="0"/>
                <a:ea typeface="宋体" panose="02010600030101010101" pitchFamily="2" charset="-122"/>
                <a:cs typeface="+mn-cs"/>
              </a:rPr>
              <a:t>1</a:t>
            </a:r>
            <a:r>
              <a:rPr lang="zh-CN" altLang="zh-CN" sz="1200" kern="1200" dirty="0">
                <a:solidFill>
                  <a:schemeClr val="tx1"/>
                </a:solidFill>
                <a:effectLst/>
                <a:latin typeface="Times New Roman" pitchFamily="18" charset="0"/>
                <a:ea typeface="宋体" panose="02010600030101010101" pitchFamily="2" charset="-122"/>
                <a:cs typeface="+mn-cs"/>
              </a:rPr>
              <a:t>，表明</a:t>
            </a:r>
            <a:r>
              <a:rPr lang="en-US" altLang="zh-CN" sz="1200" kern="1200" dirty="0">
                <a:solidFill>
                  <a:schemeClr val="tx1"/>
                </a:solidFill>
                <a:effectLst/>
                <a:latin typeface="Times New Roman" pitchFamily="18" charset="0"/>
                <a:ea typeface="宋体" panose="02010600030101010101" pitchFamily="2" charset="-122"/>
                <a:cs typeface="+mn-cs"/>
              </a:rPr>
              <a:t> </a:t>
            </a:r>
            <a:r>
              <a:rPr lang="zh-CN" altLang="zh-CN" sz="1200" kern="1200" dirty="0">
                <a:solidFill>
                  <a:schemeClr val="tx1"/>
                </a:solidFill>
                <a:effectLst/>
                <a:latin typeface="Times New Roman" pitchFamily="18" charset="0"/>
                <a:ea typeface="宋体" panose="02010600030101010101" pitchFamily="2" charset="-122"/>
                <a:cs typeface="+mn-cs"/>
              </a:rPr>
              <a:t>和</a:t>
            </a:r>
            <a:r>
              <a:rPr lang="en-US" altLang="zh-CN" sz="1200" kern="1200" dirty="0">
                <a:solidFill>
                  <a:schemeClr val="tx1"/>
                </a:solidFill>
                <a:effectLst/>
                <a:latin typeface="Times New Roman" pitchFamily="18" charset="0"/>
                <a:ea typeface="宋体" panose="02010600030101010101" pitchFamily="2" charset="-122"/>
                <a:cs typeface="+mn-cs"/>
              </a:rPr>
              <a:t> </a:t>
            </a:r>
            <a:r>
              <a:rPr lang="zh-CN" altLang="zh-CN" sz="1200" kern="1200" dirty="0">
                <a:solidFill>
                  <a:schemeClr val="tx1"/>
                </a:solidFill>
                <a:effectLst/>
                <a:latin typeface="Times New Roman" pitchFamily="18" charset="0"/>
                <a:ea typeface="宋体" panose="02010600030101010101" pitchFamily="2" charset="-122"/>
                <a:cs typeface="+mn-cs"/>
              </a:rPr>
              <a:t>之间存在正线性相关关系，若–</a:t>
            </a:r>
            <a:r>
              <a:rPr lang="en-US" altLang="zh-CN" sz="1200" kern="1200" dirty="0">
                <a:solidFill>
                  <a:schemeClr val="tx1"/>
                </a:solidFill>
                <a:effectLst/>
                <a:latin typeface="Times New Roman" pitchFamily="18" charset="0"/>
                <a:ea typeface="宋体" panose="02010600030101010101" pitchFamily="2" charset="-122"/>
                <a:cs typeface="+mn-cs"/>
              </a:rPr>
              <a:t>1</a:t>
            </a:r>
            <a:r>
              <a:rPr lang="zh-CN" altLang="zh-CN" sz="1200" kern="1200" dirty="0">
                <a:solidFill>
                  <a:schemeClr val="tx1"/>
                </a:solidFill>
                <a:effectLst/>
                <a:latin typeface="Times New Roman" pitchFamily="18" charset="0"/>
                <a:ea typeface="宋体" panose="02010600030101010101" pitchFamily="2" charset="-122"/>
                <a:cs typeface="+mn-cs"/>
              </a:rPr>
              <a:t>≤</a:t>
            </a:r>
            <a:r>
              <a:rPr lang="en-US" altLang="zh-CN" sz="1200" i="1" kern="1200" dirty="0">
                <a:solidFill>
                  <a:schemeClr val="tx1"/>
                </a:solidFill>
                <a:effectLst/>
                <a:latin typeface="Times New Roman" pitchFamily="18" charset="0"/>
                <a:ea typeface="宋体" panose="02010600030101010101" pitchFamily="2" charset="-122"/>
                <a:cs typeface="+mn-cs"/>
              </a:rPr>
              <a:t>r</a:t>
            </a:r>
            <a:r>
              <a:rPr lang="en-US" altLang="zh-CN" sz="1200" kern="1200" dirty="0">
                <a:solidFill>
                  <a:schemeClr val="tx1"/>
                </a:solidFill>
                <a:effectLst/>
                <a:latin typeface="Times New Roman" pitchFamily="18" charset="0"/>
                <a:ea typeface="宋体" panose="02010600030101010101" pitchFamily="2" charset="-122"/>
                <a:cs typeface="+mn-cs"/>
              </a:rPr>
              <a:t> &lt; 0</a:t>
            </a:r>
            <a:r>
              <a:rPr lang="zh-CN" altLang="zh-CN" sz="1200" kern="1200" dirty="0">
                <a:solidFill>
                  <a:schemeClr val="tx1"/>
                </a:solidFill>
                <a:effectLst/>
                <a:latin typeface="Times New Roman" pitchFamily="18" charset="0"/>
                <a:ea typeface="宋体" panose="02010600030101010101" pitchFamily="2" charset="-122"/>
                <a:cs typeface="+mn-cs"/>
              </a:rPr>
              <a:t>，表明</a:t>
            </a:r>
            <a:r>
              <a:rPr lang="en-US" altLang="zh-CN" sz="1200" kern="1200" dirty="0">
                <a:solidFill>
                  <a:schemeClr val="tx1"/>
                </a:solidFill>
                <a:effectLst/>
                <a:latin typeface="Times New Roman" pitchFamily="18" charset="0"/>
                <a:ea typeface="宋体" panose="02010600030101010101" pitchFamily="2" charset="-122"/>
                <a:cs typeface="+mn-cs"/>
              </a:rPr>
              <a:t> </a:t>
            </a:r>
            <a:r>
              <a:rPr lang="zh-CN" altLang="zh-CN" sz="1200" kern="1200" dirty="0">
                <a:solidFill>
                  <a:schemeClr val="tx1"/>
                </a:solidFill>
                <a:effectLst/>
                <a:latin typeface="Times New Roman" pitchFamily="18" charset="0"/>
                <a:ea typeface="宋体" panose="02010600030101010101" pitchFamily="2" charset="-122"/>
                <a:cs typeface="+mn-cs"/>
              </a:rPr>
              <a:t>和</a:t>
            </a:r>
            <a:r>
              <a:rPr lang="en-US" altLang="zh-CN" sz="1200" kern="1200" dirty="0">
                <a:solidFill>
                  <a:schemeClr val="tx1"/>
                </a:solidFill>
                <a:effectLst/>
                <a:latin typeface="Times New Roman" pitchFamily="18" charset="0"/>
                <a:ea typeface="宋体" panose="02010600030101010101" pitchFamily="2" charset="-122"/>
                <a:cs typeface="+mn-cs"/>
              </a:rPr>
              <a:t> </a:t>
            </a:r>
            <a:r>
              <a:rPr lang="zh-CN" altLang="zh-CN" sz="1200" kern="1200" dirty="0">
                <a:solidFill>
                  <a:schemeClr val="tx1"/>
                </a:solidFill>
                <a:effectLst/>
                <a:latin typeface="Times New Roman" pitchFamily="18" charset="0"/>
                <a:ea typeface="宋体" panose="02010600030101010101" pitchFamily="2" charset="-122"/>
                <a:cs typeface="+mn-cs"/>
              </a:rPr>
              <a:t>之间存在负线性相关关系。若</a:t>
            </a:r>
            <a:r>
              <a:rPr lang="en-US" altLang="zh-CN" sz="1200" i="1" kern="1200" dirty="0">
                <a:solidFill>
                  <a:schemeClr val="tx1"/>
                </a:solidFill>
                <a:effectLst/>
                <a:latin typeface="Times New Roman" pitchFamily="18" charset="0"/>
                <a:ea typeface="宋体" panose="02010600030101010101" pitchFamily="2" charset="-122"/>
                <a:cs typeface="+mn-cs"/>
              </a:rPr>
              <a:t>r</a:t>
            </a:r>
            <a:r>
              <a:rPr lang="en-US" altLang="zh-CN" sz="1200" kern="1200" dirty="0">
                <a:solidFill>
                  <a:schemeClr val="tx1"/>
                </a:solidFill>
                <a:effectLst/>
                <a:latin typeface="Times New Roman" pitchFamily="18" charset="0"/>
                <a:ea typeface="宋体" panose="02010600030101010101" pitchFamily="2" charset="-122"/>
                <a:cs typeface="+mn-cs"/>
              </a:rPr>
              <a:t> = 0</a:t>
            </a:r>
            <a:r>
              <a:rPr lang="zh-CN" altLang="zh-CN" sz="1200" kern="1200" dirty="0">
                <a:solidFill>
                  <a:schemeClr val="tx1"/>
                </a:solidFill>
                <a:effectLst/>
                <a:latin typeface="Times New Roman" pitchFamily="18" charset="0"/>
                <a:ea typeface="宋体" panose="02010600030101010101" pitchFamily="2" charset="-122"/>
                <a:cs typeface="+mn-cs"/>
              </a:rPr>
              <a:t>，说明二者之间不存在线性相关关系，但并不排除存在非线性相关性。</a:t>
            </a:r>
          </a:p>
          <a:p>
            <a:pPr eaLnBrk="1" hangingPunct="1"/>
            <a:endParaRPr lang="zh-CN" altLang="en-US" dirty="0"/>
          </a:p>
        </p:txBody>
      </p:sp>
    </p:spTree>
    <p:extLst>
      <p:ext uri="{BB962C8B-B14F-4D97-AF65-F5344CB8AC3E}">
        <p14:creationId xmlns:p14="http://schemas.microsoft.com/office/powerpoint/2010/main" val="1557257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方检验就是统计样本的实际观测值与理论推断值之间的偏离程度，实际观测值与理论推断值之间的偏离程度就决定卡方值的大小，卡方值越大，越不符合；卡方值越小，偏差越小，越趋于符合，若两个值完全相等时，卡方值就为</a:t>
            </a:r>
            <a:r>
              <a:rPr lang="en-US" altLang="zh-CN" dirty="0"/>
              <a:t>0</a:t>
            </a:r>
            <a:r>
              <a:rPr lang="zh-CN" altLang="en-US" dirty="0"/>
              <a:t>，表明理论值完全符合。</a:t>
            </a:r>
            <a:endParaRPr lang="en-US" altLang="zh-CN" dirty="0"/>
          </a:p>
          <a:p>
            <a:r>
              <a:rPr lang="zh-CN" altLang="en-US" dirty="0"/>
              <a:t>卡方统计检验假设</a:t>
            </a:r>
            <a:r>
              <a:rPr lang="en-US" altLang="zh-CN" dirty="0"/>
              <a:t>A</a:t>
            </a:r>
            <a:r>
              <a:rPr lang="zh-CN" altLang="en-US" dirty="0"/>
              <a:t>和</a:t>
            </a:r>
            <a:r>
              <a:rPr lang="en-US" altLang="zh-CN" dirty="0"/>
              <a:t>B</a:t>
            </a:r>
            <a:r>
              <a:rPr lang="zh-CN" altLang="en-US" dirty="0"/>
              <a:t>都是独立的，检验基于显著水平，具有自由度</a:t>
            </a:r>
            <a:r>
              <a:rPr lang="en-US" altLang="zh-CN" dirty="0"/>
              <a:t>(</a:t>
            </a:r>
            <a:r>
              <a:rPr lang="en-US" altLang="zh-CN"/>
              <a:t>r-1)×(</a:t>
            </a:r>
            <a:r>
              <a:rPr lang="en-US" altLang="zh-CN" dirty="0"/>
              <a:t>c-1)</a:t>
            </a:r>
            <a:r>
              <a:rPr lang="zh-CN" altLang="en-US" dirty="0"/>
              <a:t>，如果可以拒绝改假设，则我们可以说</a:t>
            </a:r>
            <a:r>
              <a:rPr lang="en-US" altLang="zh-CN" dirty="0"/>
              <a:t>A</a:t>
            </a:r>
            <a:r>
              <a:rPr lang="zh-CN" altLang="en-US" dirty="0"/>
              <a:t>和</a:t>
            </a:r>
            <a:r>
              <a:rPr lang="en-US" altLang="zh-CN" dirty="0"/>
              <a:t>B</a:t>
            </a:r>
            <a:r>
              <a:rPr lang="zh-CN" altLang="en-US" dirty="0"/>
              <a:t>是统计相关的。</a:t>
            </a:r>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33</a:t>
            </a:fld>
            <a:endParaRPr lang="en-US" altLang="zh-CN"/>
          </a:p>
        </p:txBody>
      </p:sp>
    </p:spTree>
    <p:extLst>
      <p:ext uri="{BB962C8B-B14F-4D97-AF65-F5344CB8AC3E}">
        <p14:creationId xmlns:p14="http://schemas.microsoft.com/office/powerpoint/2010/main" val="2049070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在统计学中，</a:t>
            </a:r>
            <a:r>
              <a:rPr lang="zh-CN" altLang="en-US" i="1" dirty="0"/>
              <a:t>自由度</a:t>
            </a:r>
            <a:r>
              <a:rPr lang="zh-CN" altLang="en-US" dirty="0"/>
              <a:t>指的是计算某一统计量时，取值不受限制的变量个数。如有</a:t>
            </a:r>
            <a:r>
              <a:rPr lang="en-US" altLang="zh-CN" dirty="0"/>
              <a:t>3</a:t>
            </a:r>
            <a:r>
              <a:rPr lang="zh-CN" altLang="en-US" dirty="0"/>
              <a:t>个变量</a:t>
            </a:r>
            <a:r>
              <a:rPr lang="en-US" altLang="zh-CN" dirty="0"/>
              <a:t>x</a:t>
            </a:r>
            <a:r>
              <a:rPr lang="zh-CN" altLang="en-US" dirty="0"/>
              <a:t>、</a:t>
            </a:r>
            <a:r>
              <a:rPr lang="en-US" altLang="zh-CN" dirty="0"/>
              <a:t>y</a:t>
            </a:r>
            <a:r>
              <a:rPr lang="zh-CN" altLang="en-US" dirty="0"/>
              <a:t>、</a:t>
            </a:r>
            <a:r>
              <a:rPr lang="en-US" altLang="zh-CN" dirty="0"/>
              <a:t>z,</a:t>
            </a:r>
            <a:r>
              <a:rPr lang="zh-CN" altLang="en-US" dirty="0"/>
              <a:t>但</a:t>
            </a:r>
            <a:r>
              <a:rPr lang="en-US" altLang="zh-CN" dirty="0" err="1"/>
              <a:t>x+y+z</a:t>
            </a:r>
            <a:r>
              <a:rPr lang="en-US" altLang="zh-CN" dirty="0"/>
              <a:t>=18,</a:t>
            </a:r>
            <a:r>
              <a:rPr lang="zh-CN" altLang="en-US" dirty="0"/>
              <a:t>因此其</a:t>
            </a:r>
            <a:r>
              <a:rPr lang="zh-CN" altLang="en-US" i="1" dirty="0"/>
              <a:t>自由度</a:t>
            </a:r>
            <a:r>
              <a:rPr lang="zh-CN" altLang="en-US" dirty="0"/>
              <a:t>等于</a:t>
            </a:r>
            <a:r>
              <a:rPr lang="en-US" altLang="zh-CN" dirty="0"/>
              <a:t>2</a:t>
            </a:r>
            <a:r>
              <a:rPr lang="zh-CN" altLang="en-US" dirty="0"/>
              <a:t>。</a:t>
            </a:r>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34</a:t>
            </a:fld>
            <a:endParaRPr lang="en-US" altLang="zh-CN"/>
          </a:p>
        </p:txBody>
      </p:sp>
    </p:spTree>
    <p:extLst>
      <p:ext uri="{BB962C8B-B14F-4D97-AF65-F5344CB8AC3E}">
        <p14:creationId xmlns:p14="http://schemas.microsoft.com/office/powerpoint/2010/main" val="2409974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A5815A2-D6B6-4F0B-A7B3-770EAB9530E8}" type="slidenum">
              <a:rPr lang="zh-CN" altLang="en-US"/>
              <a:pPr/>
              <a:t>35</a:t>
            </a:fld>
            <a:endParaRPr lang="en-US" altLang="zh-CN"/>
          </a:p>
        </p:txBody>
      </p:sp>
      <p:sp>
        <p:nvSpPr>
          <p:cNvPr id="46083" name="Rectangle 2"/>
          <p:cNvSpPr>
            <a:spLocks noGrp="1" noRot="1" noChangeAspect="1" noChangeArrowheads="1" noTextEdit="1"/>
          </p:cNvSpPr>
          <p:nvPr>
            <p:ph type="sldImg"/>
          </p:nvPr>
        </p:nvSpPr>
        <p:spPr>
          <a:xfrm>
            <a:off x="992188" y="768350"/>
            <a:ext cx="5114925" cy="3836988"/>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107931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432CB4-D001-4825-8ECB-5B56A9EA7F59}" type="slidenum">
              <a:rPr lang="zh-CN" altLang="en-US"/>
              <a:pPr/>
              <a:t>36</a:t>
            </a:fld>
            <a:endParaRPr lang="en-US" altLang="zh-CN"/>
          </a:p>
        </p:txBody>
      </p:sp>
      <p:sp>
        <p:nvSpPr>
          <p:cNvPr id="48131" name="Rectangle 2"/>
          <p:cNvSpPr>
            <a:spLocks noGrp="1" noRot="1" noChangeAspect="1" noChangeArrowheads="1" noTextEdit="1"/>
          </p:cNvSpPr>
          <p:nvPr>
            <p:ph type="sldImg"/>
          </p:nvPr>
        </p:nvSpPr>
        <p:spPr>
          <a:xfrm>
            <a:off x="992188" y="768350"/>
            <a:ext cx="5114925" cy="3836988"/>
          </a:xfrm>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057308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B25B94D-3B64-4057-B3AA-193654C61BD5}" type="slidenum">
              <a:rPr lang="zh-CN" altLang="en-US"/>
              <a:pPr/>
              <a:t>37</a:t>
            </a:fld>
            <a:endParaRPr lang="en-US" altLang="zh-CN"/>
          </a:p>
        </p:txBody>
      </p:sp>
      <p:sp>
        <p:nvSpPr>
          <p:cNvPr id="50179" name="Rectangle 2"/>
          <p:cNvSpPr>
            <a:spLocks noGrp="1" noRot="1" noChangeAspect="1" noChangeArrowheads="1" noTextEdit="1"/>
          </p:cNvSpPr>
          <p:nvPr>
            <p:ph type="sldImg"/>
          </p:nvPr>
        </p:nvSpPr>
        <p:spPr>
          <a:xfrm>
            <a:off x="992188" y="768350"/>
            <a:ext cx="5114925" cy="3836988"/>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847402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1879D70-1FF2-49BB-B765-68BF5DF6F98A}" type="slidenum">
              <a:rPr lang="zh-CN" altLang="en-US"/>
              <a:pPr/>
              <a:t>38</a:t>
            </a:fld>
            <a:endParaRPr lang="en-US" altLang="zh-CN"/>
          </a:p>
        </p:txBody>
      </p:sp>
      <p:sp>
        <p:nvSpPr>
          <p:cNvPr id="52227" name="Rectangle 2"/>
          <p:cNvSpPr>
            <a:spLocks noGrp="1" noRot="1" noChangeAspect="1" noChangeArrowheads="1" noTextEdit="1"/>
          </p:cNvSpPr>
          <p:nvPr>
            <p:ph type="sldImg"/>
          </p:nvPr>
        </p:nvSpPr>
        <p:spPr>
          <a:xfrm>
            <a:off x="992188" y="768350"/>
            <a:ext cx="5114925" cy="3836988"/>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550957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B2420C2-DA8E-4B2B-92B8-C1FC6068D483}" type="slidenum">
              <a:rPr lang="zh-CN" altLang="en-US"/>
              <a:pPr/>
              <a:t>39</a:t>
            </a:fld>
            <a:endParaRPr lang="en-US" altLang="zh-CN"/>
          </a:p>
        </p:txBody>
      </p:sp>
      <p:sp>
        <p:nvSpPr>
          <p:cNvPr id="54275" name="Rectangle 2"/>
          <p:cNvSpPr>
            <a:spLocks noGrp="1" noRot="1" noChangeAspect="1" noChangeArrowheads="1" noTextEdit="1"/>
          </p:cNvSpPr>
          <p:nvPr>
            <p:ph type="sldImg"/>
          </p:nvPr>
        </p:nvSpPr>
        <p:spPr>
          <a:xfrm>
            <a:off x="992188" y="768350"/>
            <a:ext cx="5114925" cy="3836988"/>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8819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Times New Roman" pitchFamily="18" charset="0"/>
                <a:ea typeface="宋体" panose="02010600030101010101" pitchFamily="2" charset="-122"/>
                <a:cs typeface="+mn-cs"/>
              </a:rPr>
              <a:t>完全随机缺失（</a:t>
            </a:r>
            <a:r>
              <a:rPr lang="en-US" altLang="zh-CN" sz="1200" kern="1200" dirty="0">
                <a:solidFill>
                  <a:schemeClr val="tx1"/>
                </a:solidFill>
                <a:effectLst/>
                <a:latin typeface="Times New Roman" pitchFamily="18" charset="0"/>
                <a:ea typeface="宋体" panose="02010600030101010101" pitchFamily="2" charset="-122"/>
                <a:cs typeface="+mn-cs"/>
              </a:rPr>
              <a:t>Missing Completely At Random</a:t>
            </a:r>
            <a:r>
              <a:rPr lang="zh-CN" altLang="zh-CN" sz="1200" kern="1200" dirty="0">
                <a:solidFill>
                  <a:schemeClr val="tx1"/>
                </a:solidFill>
                <a:effectLst/>
                <a:latin typeface="Times New Roman" pitchFamily="18" charset="0"/>
                <a:ea typeface="宋体" panose="02010600030101010101" pitchFamily="2" charset="-122"/>
                <a:cs typeface="+mn-cs"/>
              </a:rPr>
              <a:t>，</a:t>
            </a:r>
            <a:r>
              <a:rPr lang="en-US" altLang="zh-CN" sz="1200" kern="1200" dirty="0">
                <a:solidFill>
                  <a:schemeClr val="tx1"/>
                </a:solidFill>
                <a:effectLst/>
                <a:latin typeface="Times New Roman" pitchFamily="18" charset="0"/>
                <a:ea typeface="宋体" panose="02010600030101010101" pitchFamily="2" charset="-122"/>
                <a:cs typeface="+mn-cs"/>
              </a:rPr>
              <a:t>MCAR</a:t>
            </a:r>
            <a:r>
              <a:rPr lang="zh-CN" altLang="zh-CN" sz="1200" kern="1200" dirty="0">
                <a:solidFill>
                  <a:schemeClr val="tx1"/>
                </a:solidFill>
                <a:effectLst/>
                <a:latin typeface="Times New Roman" pitchFamily="18" charset="0"/>
                <a:ea typeface="宋体" panose="02010600030101010101" pitchFamily="2" charset="-122"/>
                <a:cs typeface="+mn-cs"/>
              </a:rPr>
              <a:t>）。某些数据的缺失，与数据集合中其它数据的取值或者缺失没有关系，缺失数据仅仅是整个数据集合的一个随机子集合。</a:t>
            </a:r>
            <a:endParaRPr lang="en-US" altLang="zh-CN" sz="1200" kern="1200" dirty="0">
              <a:solidFill>
                <a:schemeClr val="tx1"/>
              </a:solidFill>
              <a:effectLst/>
              <a:latin typeface="Times New Roman"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Times New Roman" pitchFamily="18" charset="0"/>
                <a:ea typeface="宋体" panose="02010600030101010101" pitchFamily="2" charset="-122"/>
                <a:cs typeface="+mn-cs"/>
              </a:rPr>
              <a:t>随机缺失（</a:t>
            </a:r>
            <a:r>
              <a:rPr lang="en-US" altLang="zh-CN" sz="1200" dirty="0">
                <a:effectLst/>
                <a:latin typeface="Times New Roman" panose="02020603050405020304" pitchFamily="18" charset="0"/>
                <a:ea typeface="宋体" panose="02010600030101010101" pitchFamily="2" charset="-122"/>
              </a:rPr>
              <a:t>Missing</a:t>
            </a:r>
            <a:r>
              <a:rPr lang="en-US" altLang="zh-CN" sz="1200" kern="1200" dirty="0">
                <a:solidFill>
                  <a:schemeClr val="tx1"/>
                </a:solidFill>
                <a:effectLst/>
                <a:latin typeface="Times New Roman" pitchFamily="18" charset="0"/>
                <a:ea typeface="宋体" panose="02010600030101010101" pitchFamily="2" charset="-122"/>
                <a:cs typeface="+mn-cs"/>
              </a:rPr>
              <a:t> </a:t>
            </a:r>
            <a:r>
              <a:rPr lang="en-US" altLang="zh-CN" sz="1200" dirty="0">
                <a:effectLst/>
                <a:latin typeface="Times New Roman" panose="02020603050405020304" pitchFamily="18" charset="0"/>
                <a:ea typeface="宋体" panose="02010600030101010101" pitchFamily="2" charset="-122"/>
              </a:rPr>
              <a:t>At</a:t>
            </a:r>
            <a:r>
              <a:rPr lang="en-US" altLang="zh-CN" sz="1200" kern="1200" dirty="0">
                <a:solidFill>
                  <a:schemeClr val="tx1"/>
                </a:solidFill>
                <a:effectLst/>
                <a:latin typeface="Times New Roman" pitchFamily="18" charset="0"/>
                <a:ea typeface="宋体" panose="02010600030101010101" pitchFamily="2" charset="-122"/>
                <a:cs typeface="+mn-cs"/>
              </a:rPr>
              <a:t> </a:t>
            </a:r>
            <a:r>
              <a:rPr lang="en-US" altLang="zh-CN" sz="1200" dirty="0">
                <a:effectLst/>
                <a:latin typeface="Times New Roman" panose="02020603050405020304" pitchFamily="18" charset="0"/>
                <a:ea typeface="宋体" panose="02010600030101010101" pitchFamily="2" charset="-122"/>
              </a:rPr>
              <a:t>Random</a:t>
            </a:r>
            <a:r>
              <a:rPr lang="zh-CN" altLang="zh-CN" sz="1200" kern="1200" dirty="0">
                <a:solidFill>
                  <a:schemeClr val="tx1"/>
                </a:solidFill>
                <a:effectLst/>
                <a:latin typeface="Times New Roman" pitchFamily="18" charset="0"/>
                <a:ea typeface="宋体" panose="02010600030101010101" pitchFamily="2" charset="-122"/>
                <a:cs typeface="+mn-cs"/>
              </a:rPr>
              <a:t>，</a:t>
            </a:r>
            <a:r>
              <a:rPr lang="en-US" altLang="zh-CN" sz="1200" dirty="0">
                <a:effectLst/>
                <a:latin typeface="Times New Roman" panose="02020603050405020304" pitchFamily="18" charset="0"/>
                <a:ea typeface="宋体" panose="02010600030101010101" pitchFamily="2" charset="-122"/>
              </a:rPr>
              <a:t>MAR</a:t>
            </a:r>
            <a:r>
              <a:rPr lang="zh-CN" altLang="zh-CN" sz="1200" kern="1200" dirty="0">
                <a:solidFill>
                  <a:schemeClr val="tx1"/>
                </a:solidFill>
                <a:effectLst/>
                <a:latin typeface="Times New Roman" pitchFamily="18" charset="0"/>
                <a:ea typeface="宋体" panose="02010600030101010101" pitchFamily="2" charset="-122"/>
                <a:cs typeface="+mn-cs"/>
              </a:rPr>
              <a:t>）。数据的缺失仅仅依赖于完全变量。随机缺失意味着数据缺失与缺失的数据值无关，但与数据在某些属性上的取值有关。例如，在分析客户购物行为的调查中，客户年龄这个属性上的缺失值可能与本身的数值无关，但可能与客户的性别属性有关。客户收入属性上的缺失值，可能与他的职业属性有关，但与自身收入多少无关。</a:t>
            </a:r>
            <a:endParaRPr lang="en-US" altLang="zh-CN" sz="1200" kern="1200" dirty="0">
              <a:solidFill>
                <a:schemeClr val="tx1"/>
              </a:solidFill>
              <a:effectLst/>
              <a:latin typeface="Times New Roman"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非随机、不可忽略缺失（</a:t>
            </a:r>
            <a:r>
              <a:rPr lang="en-US" altLang="zh-CN" sz="1200" dirty="0"/>
              <a:t>Not Missing at Random, NMAR</a:t>
            </a:r>
            <a:r>
              <a:rPr lang="zh-CN" altLang="en-US" sz="1200" dirty="0"/>
              <a:t>，</a:t>
            </a:r>
            <a:r>
              <a:rPr lang="en-US" altLang="zh-CN" sz="1200" dirty="0"/>
              <a:t>or no ignorable</a:t>
            </a:r>
            <a:r>
              <a:rPr lang="zh-CN" altLang="en-US" sz="1200" dirty="0"/>
              <a:t>）。</a:t>
            </a:r>
            <a:r>
              <a:rPr lang="zh-CN" altLang="zh-CN" sz="1200" kern="1200" dirty="0">
                <a:solidFill>
                  <a:schemeClr val="tx1"/>
                </a:solidFill>
                <a:effectLst/>
                <a:latin typeface="Times New Roman" pitchFamily="18" charset="0"/>
                <a:ea typeface="宋体" panose="02010600030101010101" pitchFamily="2" charset="-122"/>
                <a:cs typeface="+mn-cs"/>
              </a:rPr>
              <a:t>例如，上面那个客户购物行为的调查中，一些高收入人群往往不填写收入值，这种缺失值是与自身属性取值有关的。</a:t>
            </a:r>
          </a:p>
          <a:p>
            <a:endParaRPr lang="zh-CN" altLang="en-US" dirty="0"/>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40</a:t>
            </a:fld>
            <a:endParaRPr lang="en-US" altLang="zh-CN"/>
          </a:p>
        </p:txBody>
      </p:sp>
    </p:spTree>
    <p:extLst>
      <p:ext uri="{BB962C8B-B14F-4D97-AF65-F5344CB8AC3E}">
        <p14:creationId xmlns:p14="http://schemas.microsoft.com/office/powerpoint/2010/main" val="130206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FA8096-0244-475A-9C2A-7B5229655B92}" type="slidenum">
              <a:rPr lang="zh-CN" altLang="en-US"/>
              <a:pPr/>
              <a:t>5</a:t>
            </a:fld>
            <a:endParaRPr lang="en-US" altLang="zh-CN"/>
          </a:p>
        </p:txBody>
      </p:sp>
      <p:sp>
        <p:nvSpPr>
          <p:cNvPr id="11267" name="Rectangle 2"/>
          <p:cNvSpPr>
            <a:spLocks noGrp="1" noRot="1" noChangeAspect="1" noChangeArrowheads="1" noTextEdit="1"/>
          </p:cNvSpPr>
          <p:nvPr>
            <p:ph type="sldImg"/>
          </p:nvPr>
        </p:nvSpPr>
        <p:spPr>
          <a:xfrm>
            <a:off x="992188" y="768350"/>
            <a:ext cx="5114925" cy="3836988"/>
          </a:xfrm>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187703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80C541-6730-40E7-A714-4F52C3472FEE}" type="slidenum">
              <a:rPr lang="zh-CN" altLang="en-US"/>
              <a:pPr/>
              <a:t>42</a:t>
            </a:fld>
            <a:endParaRPr lang="en-US" altLang="zh-CN"/>
          </a:p>
        </p:txBody>
      </p:sp>
      <p:sp>
        <p:nvSpPr>
          <p:cNvPr id="58371" name="Rectangle 2"/>
          <p:cNvSpPr>
            <a:spLocks noGrp="1" noRot="1" noChangeAspect="1" noChangeArrowheads="1" noTextEdit="1"/>
          </p:cNvSpPr>
          <p:nvPr>
            <p:ph type="sldImg"/>
          </p:nvPr>
        </p:nvSpPr>
        <p:spPr>
          <a:xfrm>
            <a:off x="992188" y="768350"/>
            <a:ext cx="5114925" cy="3836988"/>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872224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itchFamily="18" charset="0"/>
                <a:ea typeface="宋体" panose="02010600030101010101" pitchFamily="2" charset="-122"/>
                <a:cs typeface="+mn-cs"/>
              </a:rPr>
              <a:t>假设我们已知坐标 </a:t>
            </a:r>
            <a:r>
              <a:rPr lang="en-US" altLang="zh-CN" sz="1200" b="0" i="0" kern="1200" dirty="0">
                <a:solidFill>
                  <a:schemeClr val="tx1"/>
                </a:solidFill>
                <a:effectLst/>
                <a:latin typeface="Times New Roman" pitchFamily="18" charset="0"/>
                <a:ea typeface="宋体" panose="02010600030101010101" pitchFamily="2" charset="-122"/>
                <a:cs typeface="+mn-cs"/>
              </a:rPr>
              <a:t>(</a:t>
            </a:r>
            <a:r>
              <a:rPr lang="en-US" altLang="zh-CN" sz="1200" b="0" i="1" kern="1200" dirty="0">
                <a:solidFill>
                  <a:schemeClr val="tx1"/>
                </a:solidFill>
                <a:effectLst/>
                <a:latin typeface="Times New Roman" pitchFamily="18" charset="0"/>
                <a:ea typeface="宋体" panose="02010600030101010101" pitchFamily="2" charset="-122"/>
                <a:cs typeface="+mn-cs"/>
              </a:rPr>
              <a:t>x</a:t>
            </a:r>
            <a:r>
              <a:rPr lang="en-US" altLang="zh-CN" sz="1200" b="0" i="0" kern="1200" baseline="-25000" dirty="0">
                <a:solidFill>
                  <a:schemeClr val="tx1"/>
                </a:solidFill>
                <a:effectLst/>
                <a:latin typeface="Times New Roman" pitchFamily="18" charset="0"/>
                <a:ea typeface="宋体" panose="02010600030101010101" pitchFamily="2" charset="-122"/>
                <a:cs typeface="+mn-cs"/>
              </a:rPr>
              <a:t>0</a:t>
            </a:r>
            <a:r>
              <a:rPr lang="en-US" altLang="zh-CN" sz="1200" b="0" i="0" kern="1200" dirty="0">
                <a:solidFill>
                  <a:schemeClr val="tx1"/>
                </a:solidFill>
                <a:effectLst/>
                <a:latin typeface="Times New Roman" pitchFamily="18" charset="0"/>
                <a:ea typeface="宋体" panose="02010600030101010101" pitchFamily="2" charset="-122"/>
                <a:cs typeface="+mn-cs"/>
              </a:rPr>
              <a:t>, </a:t>
            </a:r>
            <a:r>
              <a:rPr lang="en-US" altLang="zh-CN" sz="1200" b="0" i="1" kern="1200" dirty="0">
                <a:solidFill>
                  <a:schemeClr val="tx1"/>
                </a:solidFill>
                <a:effectLst/>
                <a:latin typeface="Times New Roman" pitchFamily="18" charset="0"/>
                <a:ea typeface="宋体" panose="02010600030101010101" pitchFamily="2" charset="-122"/>
                <a:cs typeface="+mn-cs"/>
              </a:rPr>
              <a:t>y</a:t>
            </a:r>
            <a:r>
              <a:rPr lang="en-US" altLang="zh-CN" sz="1200" b="0" i="0" kern="1200" baseline="-25000" dirty="0">
                <a:solidFill>
                  <a:schemeClr val="tx1"/>
                </a:solidFill>
                <a:effectLst/>
                <a:latin typeface="Times New Roman" pitchFamily="18" charset="0"/>
                <a:ea typeface="宋体" panose="02010600030101010101" pitchFamily="2" charset="-122"/>
                <a:cs typeface="+mn-cs"/>
              </a:rPr>
              <a:t>0</a:t>
            </a:r>
            <a:r>
              <a:rPr lang="en-US" altLang="zh-CN" sz="1200" b="0" i="0" kern="1200" dirty="0">
                <a:solidFill>
                  <a:schemeClr val="tx1"/>
                </a:solidFill>
                <a:effectLst/>
                <a:latin typeface="Times New Roman" pitchFamily="18" charset="0"/>
                <a:ea typeface="宋体" panose="02010600030101010101" pitchFamily="2" charset="-122"/>
                <a:cs typeface="+mn-cs"/>
              </a:rPr>
              <a:t>) </a:t>
            </a:r>
            <a:r>
              <a:rPr lang="zh-CN" altLang="en-US" sz="1200" b="0" i="0" kern="1200" dirty="0">
                <a:solidFill>
                  <a:schemeClr val="tx1"/>
                </a:solidFill>
                <a:effectLst/>
                <a:latin typeface="Times New Roman" pitchFamily="18" charset="0"/>
                <a:ea typeface="宋体" panose="02010600030101010101" pitchFamily="2" charset="-122"/>
                <a:cs typeface="+mn-cs"/>
              </a:rPr>
              <a:t>与 </a:t>
            </a:r>
            <a:r>
              <a:rPr lang="en-US" altLang="zh-CN" sz="1200" b="0" i="0" kern="1200" dirty="0">
                <a:solidFill>
                  <a:schemeClr val="tx1"/>
                </a:solidFill>
                <a:effectLst/>
                <a:latin typeface="Times New Roman" pitchFamily="18" charset="0"/>
                <a:ea typeface="宋体" panose="02010600030101010101" pitchFamily="2" charset="-122"/>
                <a:cs typeface="+mn-cs"/>
              </a:rPr>
              <a:t>(</a:t>
            </a:r>
            <a:r>
              <a:rPr lang="en-US" altLang="zh-CN" sz="1200" b="0" i="1" kern="1200" dirty="0">
                <a:solidFill>
                  <a:schemeClr val="tx1"/>
                </a:solidFill>
                <a:effectLst/>
                <a:latin typeface="Times New Roman" pitchFamily="18" charset="0"/>
                <a:ea typeface="宋体" panose="02010600030101010101" pitchFamily="2" charset="-122"/>
                <a:cs typeface="+mn-cs"/>
              </a:rPr>
              <a:t>x</a:t>
            </a:r>
            <a:r>
              <a:rPr lang="en-US" altLang="zh-CN" sz="1200" b="0" i="0" kern="1200" baseline="-25000" dirty="0">
                <a:solidFill>
                  <a:schemeClr val="tx1"/>
                </a:solidFill>
                <a:effectLst/>
                <a:latin typeface="Times New Roman" pitchFamily="18" charset="0"/>
                <a:ea typeface="宋体" panose="02010600030101010101" pitchFamily="2" charset="-122"/>
                <a:cs typeface="+mn-cs"/>
              </a:rPr>
              <a:t>1</a:t>
            </a:r>
            <a:r>
              <a:rPr lang="en-US" altLang="zh-CN" sz="1200" b="0" i="0" kern="1200" dirty="0">
                <a:solidFill>
                  <a:schemeClr val="tx1"/>
                </a:solidFill>
                <a:effectLst/>
                <a:latin typeface="Times New Roman" pitchFamily="18" charset="0"/>
                <a:ea typeface="宋体" panose="02010600030101010101" pitchFamily="2" charset="-122"/>
                <a:cs typeface="+mn-cs"/>
              </a:rPr>
              <a:t>, </a:t>
            </a:r>
            <a:r>
              <a:rPr lang="en-US" altLang="zh-CN" sz="1200" b="0" i="1" kern="1200" dirty="0">
                <a:solidFill>
                  <a:schemeClr val="tx1"/>
                </a:solidFill>
                <a:effectLst/>
                <a:latin typeface="Times New Roman" pitchFamily="18" charset="0"/>
                <a:ea typeface="宋体" panose="02010600030101010101" pitchFamily="2" charset="-122"/>
                <a:cs typeface="+mn-cs"/>
              </a:rPr>
              <a:t>y</a:t>
            </a:r>
            <a:r>
              <a:rPr lang="en-US" altLang="zh-CN" sz="1200" b="0" i="0" kern="1200" baseline="-25000" dirty="0">
                <a:solidFill>
                  <a:schemeClr val="tx1"/>
                </a:solidFill>
                <a:effectLst/>
                <a:latin typeface="Times New Roman" pitchFamily="18" charset="0"/>
                <a:ea typeface="宋体" panose="02010600030101010101" pitchFamily="2" charset="-122"/>
                <a:cs typeface="+mn-cs"/>
              </a:rPr>
              <a:t>1</a:t>
            </a:r>
            <a:r>
              <a:rPr lang="en-US" altLang="zh-CN" sz="1200" b="0" i="0" kern="1200" dirty="0">
                <a:solidFill>
                  <a:schemeClr val="tx1"/>
                </a:solidFill>
                <a:effectLst/>
                <a:latin typeface="Times New Roman" pitchFamily="18" charset="0"/>
                <a:ea typeface="宋体" panose="02010600030101010101" pitchFamily="2" charset="-122"/>
                <a:cs typeface="+mn-cs"/>
              </a:rPr>
              <a:t>)</a:t>
            </a:r>
            <a:r>
              <a:rPr lang="zh-CN" altLang="en-US" sz="1200" b="0" i="0" kern="1200" dirty="0">
                <a:solidFill>
                  <a:schemeClr val="tx1"/>
                </a:solidFill>
                <a:effectLst/>
                <a:latin typeface="Times New Roman" pitchFamily="18" charset="0"/>
                <a:ea typeface="宋体" panose="02010600030101010101" pitchFamily="2" charset="-122"/>
                <a:cs typeface="+mn-cs"/>
              </a:rPr>
              <a:t>，要得到 </a:t>
            </a:r>
            <a:r>
              <a:rPr lang="en-US" altLang="zh-CN" sz="1200" b="0" i="0" kern="1200" dirty="0">
                <a:solidFill>
                  <a:schemeClr val="tx1"/>
                </a:solidFill>
                <a:effectLst/>
                <a:latin typeface="Times New Roman" pitchFamily="18" charset="0"/>
                <a:ea typeface="宋体" panose="02010600030101010101" pitchFamily="2" charset="-122"/>
                <a:cs typeface="+mn-cs"/>
              </a:rPr>
              <a:t>[</a:t>
            </a:r>
            <a:r>
              <a:rPr lang="en-US" altLang="zh-CN" sz="1200" b="0" i="1" kern="1200" dirty="0">
                <a:solidFill>
                  <a:schemeClr val="tx1"/>
                </a:solidFill>
                <a:effectLst/>
                <a:latin typeface="Times New Roman" pitchFamily="18" charset="0"/>
                <a:ea typeface="宋体" panose="02010600030101010101" pitchFamily="2" charset="-122"/>
                <a:cs typeface="+mn-cs"/>
              </a:rPr>
              <a:t>x</a:t>
            </a:r>
            <a:r>
              <a:rPr lang="en-US" altLang="zh-CN" sz="1200" b="0" i="0" kern="1200" baseline="-25000" dirty="0">
                <a:solidFill>
                  <a:schemeClr val="tx1"/>
                </a:solidFill>
                <a:effectLst/>
                <a:latin typeface="Times New Roman" pitchFamily="18" charset="0"/>
                <a:ea typeface="宋体" panose="02010600030101010101" pitchFamily="2" charset="-122"/>
                <a:cs typeface="+mn-cs"/>
              </a:rPr>
              <a:t>0</a:t>
            </a:r>
            <a:r>
              <a:rPr lang="en-US" altLang="zh-CN" sz="1200" b="0" i="0" kern="1200" dirty="0">
                <a:solidFill>
                  <a:schemeClr val="tx1"/>
                </a:solidFill>
                <a:effectLst/>
                <a:latin typeface="Times New Roman" pitchFamily="18" charset="0"/>
                <a:ea typeface="宋体" panose="02010600030101010101" pitchFamily="2" charset="-122"/>
                <a:cs typeface="+mn-cs"/>
              </a:rPr>
              <a:t>, </a:t>
            </a:r>
            <a:r>
              <a:rPr lang="en-US" altLang="zh-CN" sz="1200" b="0" i="1" kern="1200" dirty="0">
                <a:solidFill>
                  <a:schemeClr val="tx1"/>
                </a:solidFill>
                <a:effectLst/>
                <a:latin typeface="Times New Roman" pitchFamily="18" charset="0"/>
                <a:ea typeface="宋体" panose="02010600030101010101" pitchFamily="2" charset="-122"/>
                <a:cs typeface="+mn-cs"/>
              </a:rPr>
              <a:t>x</a:t>
            </a:r>
            <a:r>
              <a:rPr lang="en-US" altLang="zh-CN" sz="1200" b="0" i="0" kern="1200" baseline="-25000" dirty="0">
                <a:solidFill>
                  <a:schemeClr val="tx1"/>
                </a:solidFill>
                <a:effectLst/>
                <a:latin typeface="Times New Roman" pitchFamily="18" charset="0"/>
                <a:ea typeface="宋体" panose="02010600030101010101" pitchFamily="2" charset="-122"/>
                <a:cs typeface="+mn-cs"/>
              </a:rPr>
              <a:t>1</a:t>
            </a:r>
            <a:r>
              <a:rPr lang="en-US" altLang="zh-CN" sz="1200" b="0" i="0" kern="1200" dirty="0">
                <a:solidFill>
                  <a:schemeClr val="tx1"/>
                </a:solidFill>
                <a:effectLst/>
                <a:latin typeface="Times New Roman" pitchFamily="18" charset="0"/>
                <a:ea typeface="宋体" panose="02010600030101010101" pitchFamily="2" charset="-122"/>
                <a:cs typeface="+mn-cs"/>
              </a:rPr>
              <a:t>] </a:t>
            </a:r>
            <a:r>
              <a:rPr lang="zh-CN" altLang="en-US" sz="1200" b="0" i="0" kern="1200" dirty="0">
                <a:solidFill>
                  <a:schemeClr val="tx1"/>
                </a:solidFill>
                <a:effectLst/>
                <a:latin typeface="Times New Roman" pitchFamily="18" charset="0"/>
                <a:ea typeface="宋体" panose="02010600030101010101" pitchFamily="2" charset="-122"/>
                <a:cs typeface="+mn-cs"/>
              </a:rPr>
              <a:t>区间内某一位置 </a:t>
            </a:r>
            <a:r>
              <a:rPr lang="en-US" altLang="zh-CN" sz="1200" b="0" i="1" kern="1200" dirty="0">
                <a:solidFill>
                  <a:schemeClr val="tx1"/>
                </a:solidFill>
                <a:effectLst/>
                <a:latin typeface="Times New Roman" pitchFamily="18" charset="0"/>
                <a:ea typeface="宋体" panose="02010600030101010101" pitchFamily="2" charset="-122"/>
                <a:cs typeface="+mn-cs"/>
              </a:rPr>
              <a:t>x</a:t>
            </a:r>
            <a:r>
              <a:rPr lang="zh-CN" altLang="en-US" sz="1200" b="0" i="0" kern="1200" dirty="0">
                <a:solidFill>
                  <a:schemeClr val="tx1"/>
                </a:solidFill>
                <a:effectLst/>
                <a:latin typeface="Times New Roman" pitchFamily="18" charset="0"/>
                <a:ea typeface="宋体" panose="02010600030101010101" pitchFamily="2" charset="-122"/>
                <a:cs typeface="+mn-cs"/>
              </a:rPr>
              <a:t> 在直线上的值。</a:t>
            </a:r>
            <a:endParaRPr lang="zh-CN" altLang="en-US" dirty="0"/>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43</a:t>
            </a:fld>
            <a:endParaRPr lang="en-US" altLang="zh-CN"/>
          </a:p>
        </p:txBody>
      </p:sp>
    </p:spTree>
    <p:extLst>
      <p:ext uri="{BB962C8B-B14F-4D97-AF65-F5344CB8AC3E}">
        <p14:creationId xmlns:p14="http://schemas.microsoft.com/office/powerpoint/2010/main" val="594667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C18534E-C208-4F4F-B3F6-68AEB6301960}" type="slidenum">
              <a:rPr lang="zh-CN" altLang="en-US"/>
              <a:pPr/>
              <a:t>46</a:t>
            </a:fld>
            <a:endParaRPr lang="en-US" altLang="zh-CN"/>
          </a:p>
        </p:txBody>
      </p:sp>
      <p:sp>
        <p:nvSpPr>
          <p:cNvPr id="61443" name="Rectangle 2"/>
          <p:cNvSpPr>
            <a:spLocks noGrp="1" noRot="1" noChangeAspect="1" noChangeArrowheads="1" noTextEdit="1"/>
          </p:cNvSpPr>
          <p:nvPr>
            <p:ph type="sldImg"/>
          </p:nvPr>
        </p:nvSpPr>
        <p:spPr>
          <a:xfrm>
            <a:off x="992188" y="768350"/>
            <a:ext cx="5114925" cy="3836988"/>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303748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31C8A5-5440-4066-99C2-ABEC431BB01E}" type="slidenum">
              <a:rPr lang="zh-CN" altLang="en-US"/>
              <a:pPr/>
              <a:t>48</a:t>
            </a:fld>
            <a:endParaRPr lang="en-US" altLang="zh-CN"/>
          </a:p>
        </p:txBody>
      </p:sp>
      <p:sp>
        <p:nvSpPr>
          <p:cNvPr id="63491" name="Rectangle 2"/>
          <p:cNvSpPr>
            <a:spLocks noGrp="1" noRot="1" noChangeAspect="1" noChangeArrowheads="1" noTextEdit="1"/>
          </p:cNvSpPr>
          <p:nvPr>
            <p:ph type="sldImg"/>
          </p:nvPr>
        </p:nvSpPr>
        <p:spPr>
          <a:xfrm>
            <a:off x="992188" y="768350"/>
            <a:ext cx="5114925" cy="3836988"/>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328009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B0E3FB7-5959-417D-9A43-C762EE585140}" type="slidenum">
              <a:rPr lang="zh-CN" altLang="en-US"/>
              <a:pPr/>
              <a:t>53</a:t>
            </a:fld>
            <a:endParaRPr lang="en-US" altLang="zh-CN"/>
          </a:p>
        </p:txBody>
      </p:sp>
      <p:sp>
        <p:nvSpPr>
          <p:cNvPr id="66563" name="Rectangle 2"/>
          <p:cNvSpPr>
            <a:spLocks noGrp="1" noRot="1" noChangeAspect="1" noChangeArrowheads="1" noTextEdit="1"/>
          </p:cNvSpPr>
          <p:nvPr>
            <p:ph type="sldImg"/>
          </p:nvPr>
        </p:nvSpPr>
        <p:spPr>
          <a:xfrm>
            <a:off x="992188" y="768350"/>
            <a:ext cx="5114925" cy="3836988"/>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081634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F6E946-7D1B-4919-BE86-A1B49D5A462F}" type="slidenum">
              <a:rPr lang="zh-CN" altLang="en-US"/>
              <a:pPr/>
              <a:t>54</a:t>
            </a:fld>
            <a:endParaRPr lang="en-US" altLang="zh-CN"/>
          </a:p>
        </p:txBody>
      </p:sp>
      <p:sp>
        <p:nvSpPr>
          <p:cNvPr id="68611" name="Rectangle 2"/>
          <p:cNvSpPr>
            <a:spLocks noGrp="1" noRot="1" noChangeAspect="1" noChangeArrowheads="1" noTextEdit="1"/>
          </p:cNvSpPr>
          <p:nvPr>
            <p:ph type="sldImg"/>
          </p:nvPr>
        </p:nvSpPr>
        <p:spPr>
          <a:xfrm>
            <a:off x="992188" y="768350"/>
            <a:ext cx="5114925" cy="3836988"/>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179971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B49C707-F35B-4245-9044-2C51C6B32B2B}" type="slidenum">
              <a:rPr lang="zh-CN" altLang="en-US"/>
              <a:pPr/>
              <a:t>55</a:t>
            </a:fld>
            <a:endParaRPr lang="en-US" altLang="zh-CN"/>
          </a:p>
        </p:txBody>
      </p:sp>
      <p:sp>
        <p:nvSpPr>
          <p:cNvPr id="70659" name="Rectangle 2"/>
          <p:cNvSpPr>
            <a:spLocks noGrp="1" noRot="1" noChangeAspect="1" noChangeArrowheads="1" noTextEdit="1"/>
          </p:cNvSpPr>
          <p:nvPr>
            <p:ph type="sldImg"/>
          </p:nvPr>
        </p:nvSpPr>
        <p:spPr>
          <a:xfrm>
            <a:off x="992188" y="768350"/>
            <a:ext cx="5114925" cy="3836988"/>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697422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1C1443-BAC1-419B-B428-5452DA49D9AE}" type="slidenum">
              <a:rPr lang="zh-CN" altLang="en-US"/>
              <a:pPr/>
              <a:t>56</a:t>
            </a:fld>
            <a:endParaRPr lang="en-US" altLang="zh-CN"/>
          </a:p>
        </p:txBody>
      </p:sp>
      <p:sp>
        <p:nvSpPr>
          <p:cNvPr id="72707" name="Rectangle 2"/>
          <p:cNvSpPr>
            <a:spLocks noGrp="1" noRot="1" noChangeAspect="1" noChangeArrowheads="1" noTextEdit="1"/>
          </p:cNvSpPr>
          <p:nvPr>
            <p:ph type="sldImg"/>
          </p:nvPr>
        </p:nvSpPr>
        <p:spPr>
          <a:xfrm>
            <a:off x="992188" y="768350"/>
            <a:ext cx="5114925" cy="3836988"/>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734273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BD300E9-7449-4854-B946-0BDBB0BB5752}" type="slidenum">
              <a:rPr lang="zh-CN" altLang="en-US"/>
              <a:pPr/>
              <a:t>57</a:t>
            </a:fld>
            <a:endParaRPr lang="en-US" altLang="zh-CN"/>
          </a:p>
        </p:txBody>
      </p:sp>
      <p:sp>
        <p:nvSpPr>
          <p:cNvPr id="74755" name="Rectangle 2"/>
          <p:cNvSpPr>
            <a:spLocks noGrp="1" noRot="1" noChangeAspect="1" noChangeArrowheads="1" noTextEdit="1"/>
          </p:cNvSpPr>
          <p:nvPr>
            <p:ph type="sldImg"/>
          </p:nvPr>
        </p:nvSpPr>
        <p:spPr>
          <a:xfrm>
            <a:off x="992188" y="768350"/>
            <a:ext cx="5114925" cy="3836988"/>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039003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973009E-BFD9-4140-B2FE-E508E68BEC47}" type="slidenum">
              <a:rPr lang="zh-CN" altLang="en-US"/>
              <a:pPr/>
              <a:t>58</a:t>
            </a:fld>
            <a:endParaRPr lang="en-US" altLang="zh-CN"/>
          </a:p>
        </p:txBody>
      </p:sp>
      <p:sp>
        <p:nvSpPr>
          <p:cNvPr id="81923" name="Rectangle 2"/>
          <p:cNvSpPr>
            <a:spLocks noGrp="1" noRot="1" noChangeAspect="1" noChangeArrowheads="1" noTextEdit="1"/>
          </p:cNvSpPr>
          <p:nvPr>
            <p:ph type="sldImg"/>
          </p:nvPr>
        </p:nvSpPr>
        <p:spPr>
          <a:xfrm>
            <a:off x="992188" y="768350"/>
            <a:ext cx="5114925" cy="3836988"/>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050589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sz="1200" i="1" kern="1200" dirty="0">
                <a:solidFill>
                  <a:schemeClr val="tx1"/>
                </a:solidFill>
                <a:effectLst/>
                <a:latin typeface="Times New Roman" pitchFamily="18" charset="0"/>
                <a:ea typeface="宋体" panose="02010600030101010101" pitchFamily="2" charset="-122"/>
                <a:cs typeface="+mn-cs"/>
              </a:rPr>
              <a:t>Bias is a systematic (built-in) error which makes all measurements wrong by a certain amount.</a:t>
            </a:r>
            <a:endParaRPr lang="zh-CN" altLang="en-US" dirty="0"/>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6</a:t>
            </a:fld>
            <a:endParaRPr lang="en-US" altLang="zh-CN"/>
          </a:p>
        </p:txBody>
      </p:sp>
    </p:spTree>
    <p:extLst>
      <p:ext uri="{BB962C8B-B14F-4D97-AF65-F5344CB8AC3E}">
        <p14:creationId xmlns:p14="http://schemas.microsoft.com/office/powerpoint/2010/main" val="4165145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a:t>Example0215</a:t>
            </a:r>
            <a:r>
              <a:rPr lang="en-US" altLang="zh-CN" sz="1200" kern="1200" dirty="0">
                <a:solidFill>
                  <a:schemeClr val="tx1"/>
                </a:solidFill>
                <a:latin typeface="Times New Roman" pitchFamily="18" charset="0"/>
                <a:ea typeface="宋体" panose="02010600030101010101" pitchFamily="2" charset="-122"/>
                <a:cs typeface="+mn-cs"/>
              </a:rPr>
              <a:t>MeanRemoval</a:t>
            </a:r>
            <a:r>
              <a:rPr lang="en-US" altLang="zh-CN" dirty="0"/>
              <a:t>.py</a:t>
            </a:r>
            <a:endParaRPr lang="zh-CN" altLang="en-US" dirty="0"/>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59</a:t>
            </a:fld>
            <a:endParaRPr lang="en-US" altLang="zh-CN"/>
          </a:p>
        </p:txBody>
      </p:sp>
    </p:spTree>
    <p:extLst>
      <p:ext uri="{BB962C8B-B14F-4D97-AF65-F5344CB8AC3E}">
        <p14:creationId xmlns:p14="http://schemas.microsoft.com/office/powerpoint/2010/main" val="1890428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2777CFF-ED6F-4CFB-9778-52302459619C}" type="slidenum">
              <a:rPr lang="zh-CN" altLang="en-US"/>
              <a:pPr/>
              <a:t>60</a:t>
            </a:fld>
            <a:endParaRPr lang="en-US" altLang="zh-CN"/>
          </a:p>
        </p:txBody>
      </p:sp>
      <p:sp>
        <p:nvSpPr>
          <p:cNvPr id="83971" name="Rectangle 2"/>
          <p:cNvSpPr>
            <a:spLocks noGrp="1" noRot="1" noChangeAspect="1" noChangeArrowheads="1" noTextEdit="1"/>
          </p:cNvSpPr>
          <p:nvPr>
            <p:ph type="sldImg"/>
          </p:nvPr>
        </p:nvSpPr>
        <p:spPr>
          <a:xfrm>
            <a:off x="992188" y="768350"/>
            <a:ext cx="5114925" cy="3836988"/>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706044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Times New Roman" pitchFamily="18" charset="0"/>
                <a:ea typeface="宋体" panose="02010600030101010101" pitchFamily="2" charset="-122"/>
                <a:cs typeface="+mn-cs"/>
              </a:rPr>
              <a:t>MinMaxNormalization.py</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Times New Roman" pitchFamily="18" charset="0"/>
                <a:ea typeface="宋体" panose="02010600030101010101" pitchFamily="2" charset="-122"/>
                <a:cs typeface="+mn-cs"/>
              </a:rPr>
              <a:t>给定一个长度为</a:t>
            </a:r>
            <a:r>
              <a:rPr lang="en-US" altLang="zh-CN" sz="1200" kern="1200" dirty="0">
                <a:solidFill>
                  <a:schemeClr val="tx1"/>
                </a:solidFill>
                <a:effectLst/>
                <a:latin typeface="Times New Roman" pitchFamily="18" charset="0"/>
                <a:ea typeface="宋体" panose="02010600030101010101" pitchFamily="2" charset="-122"/>
                <a:cs typeface="+mn-cs"/>
              </a:rPr>
              <a:t>100</a:t>
            </a:r>
            <a:r>
              <a:rPr lang="zh-CN" altLang="zh-CN" sz="1200" kern="1200" dirty="0">
                <a:solidFill>
                  <a:schemeClr val="tx1"/>
                </a:solidFill>
                <a:effectLst/>
                <a:latin typeface="Times New Roman" pitchFamily="18" charset="0"/>
                <a:ea typeface="宋体" panose="02010600030101010101" pitchFamily="2" charset="-122"/>
                <a:cs typeface="+mn-cs"/>
              </a:rPr>
              <a:t>的序列数据集合，图左上部分显示它的取值范围是在</a:t>
            </a:r>
            <a:r>
              <a:rPr lang="en-US" altLang="zh-CN" sz="1200" kern="1200" dirty="0">
                <a:solidFill>
                  <a:schemeClr val="tx1"/>
                </a:solidFill>
                <a:effectLst/>
                <a:latin typeface="Times New Roman" pitchFamily="18" charset="0"/>
                <a:ea typeface="宋体" panose="02010600030101010101" pitchFamily="2" charset="-122"/>
                <a:cs typeface="+mn-cs"/>
              </a:rPr>
              <a:t>[20</a:t>
            </a:r>
            <a:r>
              <a:rPr lang="zh-CN" altLang="zh-CN" sz="1200" kern="1200" dirty="0">
                <a:solidFill>
                  <a:schemeClr val="tx1"/>
                </a:solidFill>
                <a:effectLst/>
                <a:latin typeface="Times New Roman" pitchFamily="18" charset="0"/>
                <a:ea typeface="宋体" panose="02010600030101010101" pitchFamily="2" charset="-122"/>
                <a:cs typeface="+mn-cs"/>
              </a:rPr>
              <a:t>，</a:t>
            </a:r>
            <a:r>
              <a:rPr lang="en-US" altLang="zh-CN" sz="1200" kern="1200" dirty="0">
                <a:solidFill>
                  <a:schemeClr val="tx1"/>
                </a:solidFill>
                <a:effectLst/>
                <a:latin typeface="Times New Roman" pitchFamily="18" charset="0"/>
                <a:ea typeface="宋体" panose="02010600030101010101" pitchFamily="2" charset="-122"/>
                <a:cs typeface="+mn-cs"/>
              </a:rPr>
              <a:t>80]</a:t>
            </a:r>
            <a:r>
              <a:rPr lang="zh-CN" altLang="zh-CN" sz="1200" kern="1200" dirty="0">
                <a:solidFill>
                  <a:schemeClr val="tx1"/>
                </a:solidFill>
                <a:effectLst/>
                <a:latin typeface="Times New Roman" pitchFamily="18" charset="0"/>
                <a:ea typeface="宋体" panose="02010600030101010101" pitchFamily="2" charset="-122"/>
                <a:cs typeface="+mn-cs"/>
              </a:rPr>
              <a:t>之间，均值为</a:t>
            </a:r>
            <a:r>
              <a:rPr lang="en-US" altLang="zh-CN" sz="1200" kern="1200" dirty="0">
                <a:solidFill>
                  <a:schemeClr val="tx1"/>
                </a:solidFill>
                <a:effectLst/>
                <a:latin typeface="Times New Roman" pitchFamily="18" charset="0"/>
                <a:ea typeface="宋体" panose="02010600030101010101" pitchFamily="2" charset="-122"/>
                <a:cs typeface="+mn-cs"/>
              </a:rPr>
              <a:t>48</a:t>
            </a:r>
            <a:r>
              <a:rPr lang="zh-CN" altLang="zh-CN" sz="1200" kern="1200" dirty="0">
                <a:solidFill>
                  <a:schemeClr val="tx1"/>
                </a:solidFill>
                <a:effectLst/>
                <a:latin typeface="Times New Roman" pitchFamily="18" charset="0"/>
                <a:ea typeface="宋体" panose="02010600030101010101" pitchFamily="2" charset="-122"/>
                <a:cs typeface="+mn-cs"/>
              </a:rPr>
              <a:t>，方差为</a:t>
            </a:r>
            <a:r>
              <a:rPr lang="en-US" altLang="zh-CN" sz="1200" kern="1200" dirty="0">
                <a:solidFill>
                  <a:schemeClr val="tx1"/>
                </a:solidFill>
                <a:effectLst/>
                <a:latin typeface="Times New Roman" pitchFamily="18" charset="0"/>
                <a:ea typeface="宋体" panose="02010600030101010101" pitchFamily="2" charset="-122"/>
                <a:cs typeface="+mn-cs"/>
              </a:rPr>
              <a:t>189</a:t>
            </a:r>
            <a:r>
              <a:rPr lang="zh-CN" altLang="zh-CN" sz="1200" kern="1200" dirty="0">
                <a:solidFill>
                  <a:schemeClr val="tx1"/>
                </a:solidFill>
                <a:effectLst/>
                <a:latin typeface="Times New Roman" pitchFamily="18" charset="0"/>
                <a:ea typeface="宋体" panose="02010600030101010101" pitchFamily="2" charset="-122"/>
                <a:cs typeface="+mn-cs"/>
              </a:rPr>
              <a:t>，同时显示经过变换后的序列图形，可以明显看出被向下平移后，压缩到区间</a:t>
            </a:r>
            <a:r>
              <a:rPr lang="en-US" altLang="zh-CN" sz="1200" kern="1200" dirty="0">
                <a:solidFill>
                  <a:schemeClr val="tx1"/>
                </a:solidFill>
                <a:effectLst/>
                <a:latin typeface="Times New Roman" pitchFamily="18" charset="0"/>
                <a:ea typeface="宋体" panose="02010600030101010101" pitchFamily="2" charset="-122"/>
                <a:cs typeface="+mn-cs"/>
              </a:rPr>
              <a:t>[0</a:t>
            </a:r>
            <a:r>
              <a:rPr lang="zh-CN" altLang="zh-CN" sz="1200" kern="1200" dirty="0">
                <a:solidFill>
                  <a:schemeClr val="tx1"/>
                </a:solidFill>
                <a:effectLst/>
                <a:latin typeface="Times New Roman" pitchFamily="18" charset="0"/>
                <a:ea typeface="宋体" panose="02010600030101010101" pitchFamily="2" charset="-122"/>
                <a:cs typeface="+mn-cs"/>
              </a:rPr>
              <a:t>，</a:t>
            </a:r>
            <a:r>
              <a:rPr lang="en-US" altLang="zh-CN" sz="1200" kern="1200" dirty="0">
                <a:solidFill>
                  <a:schemeClr val="tx1"/>
                </a:solidFill>
                <a:effectLst/>
                <a:latin typeface="Times New Roman" pitchFamily="18" charset="0"/>
                <a:ea typeface="宋体" panose="02010600030101010101" pitchFamily="2" charset="-122"/>
                <a:cs typeface="+mn-cs"/>
              </a:rPr>
              <a:t>1]</a:t>
            </a:r>
            <a:r>
              <a:rPr lang="zh-CN" altLang="zh-CN" sz="1200" kern="1200" dirty="0">
                <a:solidFill>
                  <a:schemeClr val="tx1"/>
                </a:solidFill>
                <a:effectLst/>
                <a:latin typeface="Times New Roman" pitchFamily="18" charset="0"/>
                <a:ea typeface="宋体" panose="02010600030101010101" pitchFamily="2" charset="-122"/>
                <a:cs typeface="+mn-cs"/>
              </a:rPr>
              <a:t>内，均值为</a:t>
            </a:r>
            <a:r>
              <a:rPr lang="en-US" altLang="zh-CN" sz="1200" kern="1200" dirty="0">
                <a:solidFill>
                  <a:schemeClr val="tx1"/>
                </a:solidFill>
                <a:effectLst/>
                <a:latin typeface="Times New Roman" pitchFamily="18" charset="0"/>
                <a:ea typeface="宋体" panose="02010600030101010101" pitchFamily="2" charset="-122"/>
                <a:cs typeface="+mn-cs"/>
              </a:rPr>
              <a:t>0.5</a:t>
            </a:r>
            <a:r>
              <a:rPr lang="zh-CN" altLang="zh-CN" sz="1200" kern="1200" dirty="0">
                <a:solidFill>
                  <a:schemeClr val="tx1"/>
                </a:solidFill>
                <a:effectLst/>
                <a:latin typeface="Times New Roman" pitchFamily="18" charset="0"/>
                <a:ea typeface="宋体" panose="02010600030101010101" pitchFamily="2" charset="-122"/>
                <a:cs typeface="+mn-cs"/>
              </a:rPr>
              <a:t>，方差为</a:t>
            </a:r>
            <a:r>
              <a:rPr lang="en-US" altLang="zh-CN" sz="1200" kern="1200" dirty="0">
                <a:solidFill>
                  <a:schemeClr val="tx1"/>
                </a:solidFill>
                <a:effectLst/>
                <a:latin typeface="Times New Roman" pitchFamily="18" charset="0"/>
                <a:ea typeface="宋体" panose="02010600030101010101" pitchFamily="2" charset="-122"/>
                <a:cs typeface="+mn-cs"/>
              </a:rPr>
              <a:t>0.05</a:t>
            </a:r>
            <a:r>
              <a:rPr lang="zh-CN" altLang="zh-CN" sz="1200" kern="1200" dirty="0">
                <a:solidFill>
                  <a:schemeClr val="tx1"/>
                </a:solidFill>
                <a:effectLst/>
                <a:latin typeface="Times New Roman" pitchFamily="18" charset="0"/>
                <a:ea typeface="宋体" panose="02010600030101010101" pitchFamily="2" charset="-122"/>
                <a:cs typeface="+mn-cs"/>
              </a:rPr>
              <a:t>。</a:t>
            </a:r>
            <a:endParaRPr lang="en-US" altLang="zh-CN" sz="1200" kern="1200" dirty="0">
              <a:solidFill>
                <a:schemeClr val="tx1"/>
              </a:solidFill>
              <a:effectLst/>
              <a:latin typeface="Times New Roman"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Times New Roman" pitchFamily="18" charset="0"/>
                <a:ea typeface="宋体" panose="02010600030101010101" pitchFamily="2" charset="-122"/>
                <a:cs typeface="+mn-cs"/>
              </a:rPr>
              <a:t>右上部的直方图给出原始数据的分布情况。图左下部分的图形是等比例放大了经过变换后序列的形状，右下部分是分布直方图。虽然变换后序列的取值范围在</a:t>
            </a:r>
            <a:r>
              <a:rPr lang="en-US" altLang="zh-CN" sz="1200" kern="1200" dirty="0">
                <a:solidFill>
                  <a:schemeClr val="tx1"/>
                </a:solidFill>
                <a:effectLst/>
                <a:latin typeface="Times New Roman" pitchFamily="18" charset="0"/>
                <a:ea typeface="宋体" panose="02010600030101010101" pitchFamily="2" charset="-122"/>
                <a:cs typeface="+mn-cs"/>
              </a:rPr>
              <a:t>[0</a:t>
            </a:r>
            <a:r>
              <a:rPr lang="zh-CN" altLang="zh-CN" sz="1200" kern="1200" dirty="0">
                <a:solidFill>
                  <a:schemeClr val="tx1"/>
                </a:solidFill>
                <a:effectLst/>
                <a:latin typeface="Times New Roman" pitchFamily="18" charset="0"/>
                <a:ea typeface="宋体" panose="02010600030101010101" pitchFamily="2" charset="-122"/>
                <a:cs typeface="+mn-cs"/>
              </a:rPr>
              <a:t>，</a:t>
            </a:r>
            <a:r>
              <a:rPr lang="en-US" altLang="zh-CN" sz="1200" kern="1200" dirty="0">
                <a:solidFill>
                  <a:schemeClr val="tx1"/>
                </a:solidFill>
                <a:effectLst/>
                <a:latin typeface="Times New Roman" pitchFamily="18" charset="0"/>
                <a:ea typeface="宋体" panose="02010600030101010101" pitchFamily="2" charset="-122"/>
                <a:cs typeface="+mn-cs"/>
              </a:rPr>
              <a:t>1]</a:t>
            </a:r>
            <a:r>
              <a:rPr lang="zh-CN" altLang="zh-CN" sz="1200" kern="1200" dirty="0">
                <a:solidFill>
                  <a:schemeClr val="tx1"/>
                </a:solidFill>
                <a:effectLst/>
                <a:latin typeface="Times New Roman" pitchFamily="18" charset="0"/>
                <a:ea typeface="宋体" panose="02010600030101010101" pitchFamily="2" charset="-122"/>
                <a:cs typeface="+mn-cs"/>
              </a:rPr>
              <a:t>之间，但等比例放大后，形状没有发生变化，说明了最小</a:t>
            </a:r>
            <a:r>
              <a:rPr lang="en-US" altLang="zh-CN" sz="1200" kern="1200" dirty="0">
                <a:solidFill>
                  <a:schemeClr val="tx1"/>
                </a:solidFill>
                <a:effectLst/>
                <a:latin typeface="Times New Roman" pitchFamily="18" charset="0"/>
                <a:ea typeface="宋体" panose="02010600030101010101" pitchFamily="2" charset="-122"/>
                <a:cs typeface="+mn-cs"/>
              </a:rPr>
              <a:t>-</a:t>
            </a:r>
            <a:r>
              <a:rPr lang="zh-CN" altLang="zh-CN" sz="1200" kern="1200" dirty="0">
                <a:solidFill>
                  <a:schemeClr val="tx1"/>
                </a:solidFill>
                <a:effectLst/>
                <a:latin typeface="Times New Roman" pitchFamily="18" charset="0"/>
                <a:ea typeface="宋体" panose="02010600030101010101" pitchFamily="2" charset="-122"/>
                <a:cs typeface="+mn-cs"/>
              </a:rPr>
              <a:t>最大规范化是对原始数据进行了线性变换，是对原始数据经过平移以及缩放操作，方差和均值均会改变，但数据分布形态（直方图）不变。</a:t>
            </a:r>
          </a:p>
          <a:p>
            <a:endParaRPr lang="zh-CN" altLang="en-US" dirty="0"/>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61</a:t>
            </a:fld>
            <a:endParaRPr lang="en-US" altLang="zh-CN"/>
          </a:p>
        </p:txBody>
      </p:sp>
    </p:spTree>
    <p:extLst>
      <p:ext uri="{BB962C8B-B14F-4D97-AF65-F5344CB8AC3E}">
        <p14:creationId xmlns:p14="http://schemas.microsoft.com/office/powerpoint/2010/main" val="338851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CF59B5-C37D-4FB5-85E0-F36A47516C47}" type="slidenum">
              <a:rPr lang="zh-CN" altLang="en-US"/>
              <a:pPr/>
              <a:t>62</a:t>
            </a:fld>
            <a:endParaRPr lang="en-US" altLang="zh-CN"/>
          </a:p>
        </p:txBody>
      </p:sp>
      <p:sp>
        <p:nvSpPr>
          <p:cNvPr id="86019" name="Rectangle 2"/>
          <p:cNvSpPr>
            <a:spLocks noGrp="1" noRot="1" noChangeAspect="1" noChangeArrowheads="1" noTextEdit="1"/>
          </p:cNvSpPr>
          <p:nvPr>
            <p:ph type="sldImg"/>
          </p:nvPr>
        </p:nvSpPr>
        <p:spPr>
          <a:xfrm>
            <a:off x="992188" y="768350"/>
            <a:ext cx="5114925" cy="3836988"/>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9365844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图</a:t>
            </a:r>
            <a:r>
              <a:rPr lang="en-US" altLang="zh-CN" dirty="0"/>
              <a:t>a</a:t>
            </a:r>
            <a:r>
              <a:rPr lang="zh-CN" altLang="en-US" dirty="0"/>
              <a:t>中的</a:t>
            </a:r>
            <a:r>
              <a:rPr lang="en-US" altLang="zh-CN" dirty="0"/>
              <a:t>60</a:t>
            </a:r>
            <a:r>
              <a:rPr lang="zh-CN" altLang="en-US" dirty="0"/>
              <a:t>大约处于</a:t>
            </a:r>
            <a:r>
              <a:rPr lang="en-US" altLang="zh-CN" dirty="0"/>
              <a:t>58.71%</a:t>
            </a:r>
            <a:r>
              <a:rPr lang="zh-CN" altLang="en-US" dirty="0"/>
              <a:t>的水平，而图</a:t>
            </a:r>
            <a:r>
              <a:rPr lang="en-US" altLang="zh-CN" dirty="0"/>
              <a:t>b</a:t>
            </a:r>
            <a:r>
              <a:rPr lang="zh-CN" altLang="en-US" dirty="0"/>
              <a:t>中的</a:t>
            </a:r>
            <a:r>
              <a:rPr lang="en-US" altLang="zh-CN" dirty="0"/>
              <a:t>60</a:t>
            </a:r>
            <a:r>
              <a:rPr lang="zh-CN" altLang="en-US" dirty="0"/>
              <a:t>则处于</a:t>
            </a:r>
            <a:r>
              <a:rPr lang="en-US" altLang="zh-CN" dirty="0"/>
              <a:t>51.20%</a:t>
            </a:r>
            <a:r>
              <a:rPr lang="zh-CN" altLang="en-US" dirty="0"/>
              <a:t>的位置。</a:t>
            </a:r>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64</a:t>
            </a:fld>
            <a:endParaRPr lang="en-US" altLang="zh-CN"/>
          </a:p>
        </p:txBody>
      </p:sp>
    </p:spTree>
    <p:extLst>
      <p:ext uri="{BB962C8B-B14F-4D97-AF65-F5344CB8AC3E}">
        <p14:creationId xmlns:p14="http://schemas.microsoft.com/office/powerpoint/2010/main" val="603034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781D39-BA8A-43B8-B45C-F1D364675895}" type="slidenum">
              <a:rPr lang="zh-CN" altLang="en-US"/>
              <a:pPr/>
              <a:t>66</a:t>
            </a:fld>
            <a:endParaRPr lang="en-US" altLang="zh-CN"/>
          </a:p>
        </p:txBody>
      </p:sp>
      <p:sp>
        <p:nvSpPr>
          <p:cNvPr id="89091" name="Rectangle 2"/>
          <p:cNvSpPr>
            <a:spLocks noGrp="1" noRot="1" noChangeAspect="1" noChangeArrowheads="1" noTextEdit="1"/>
          </p:cNvSpPr>
          <p:nvPr>
            <p:ph type="sldImg"/>
          </p:nvPr>
        </p:nvSpPr>
        <p:spPr>
          <a:xfrm>
            <a:off x="992188" y="768350"/>
            <a:ext cx="5114925" cy="3836988"/>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7747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a:t>OneHotEncoding.py</a:t>
            </a:r>
          </a:p>
          <a:p>
            <a:r>
              <a:rPr lang="zh-CN" altLang="en-US" dirty="0"/>
              <a:t>作业：稀疏矩阵；自学</a:t>
            </a:r>
            <a:r>
              <a:rPr lang="en-US" altLang="zh-CN" sz="1200" kern="1200" dirty="0" err="1">
                <a:solidFill>
                  <a:schemeClr val="tx1"/>
                </a:solidFill>
                <a:latin typeface="Times New Roman" pitchFamily="18" charset="0"/>
                <a:ea typeface="宋体" panose="02010600030101010101" pitchFamily="2" charset="-122"/>
                <a:cs typeface="+mn-cs"/>
              </a:rPr>
              <a:t>csr_matrix</a:t>
            </a:r>
            <a:r>
              <a:rPr lang="zh-CN" altLang="en-US" sz="1200" kern="1200" dirty="0">
                <a:solidFill>
                  <a:schemeClr val="tx1"/>
                </a:solidFill>
                <a:latin typeface="Times New Roman" pitchFamily="18" charset="0"/>
                <a:ea typeface="宋体" panose="02010600030101010101" pitchFamily="2" charset="-122"/>
                <a:cs typeface="+mn-cs"/>
              </a:rPr>
              <a:t>的定义和使用，考察</a:t>
            </a:r>
            <a:r>
              <a:rPr lang="en-US" altLang="zh-CN" sz="1200" kern="1200" dirty="0" err="1">
                <a:solidFill>
                  <a:schemeClr val="tx1"/>
                </a:solidFill>
                <a:latin typeface="Times New Roman" pitchFamily="18" charset="0"/>
                <a:ea typeface="宋体" panose="02010600030101010101" pitchFamily="2" charset="-122"/>
                <a:cs typeface="+mn-cs"/>
              </a:rPr>
              <a:t>OneHotEncoder</a:t>
            </a:r>
            <a:r>
              <a:rPr lang="zh-CN" altLang="en-US" sz="1200" kern="1200" dirty="0">
                <a:solidFill>
                  <a:schemeClr val="tx1"/>
                </a:solidFill>
                <a:latin typeface="Times New Roman" pitchFamily="18" charset="0"/>
                <a:ea typeface="宋体" panose="02010600030101010101" pitchFamily="2" charset="-122"/>
                <a:cs typeface="+mn-cs"/>
              </a:rPr>
              <a:t>（）的表示形式</a:t>
            </a:r>
            <a:endParaRPr lang="zh-CN" altLang="en-US" dirty="0"/>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69</a:t>
            </a:fld>
            <a:endParaRPr lang="en-US" altLang="zh-CN"/>
          </a:p>
        </p:txBody>
      </p:sp>
    </p:spTree>
    <p:extLst>
      <p:ext uri="{BB962C8B-B14F-4D97-AF65-F5344CB8AC3E}">
        <p14:creationId xmlns:p14="http://schemas.microsoft.com/office/powerpoint/2010/main" val="1452755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4BA57A3-542B-43B5-BCCF-3A7FE94FD31A}" type="slidenum">
              <a:rPr lang="zh-CN" altLang="en-US"/>
              <a:pPr/>
              <a:t>70</a:t>
            </a:fld>
            <a:endParaRPr lang="en-US" altLang="zh-CN"/>
          </a:p>
        </p:txBody>
      </p:sp>
      <p:sp>
        <p:nvSpPr>
          <p:cNvPr id="91139" name="Rectangle 2"/>
          <p:cNvSpPr>
            <a:spLocks noGrp="1" noRot="1" noChangeAspect="1" noChangeArrowheads="1" noTextEdit="1"/>
          </p:cNvSpPr>
          <p:nvPr>
            <p:ph type="sldImg"/>
          </p:nvPr>
        </p:nvSpPr>
        <p:spPr>
          <a:xfrm>
            <a:off x="992188" y="768350"/>
            <a:ext cx="5114925" cy="3836988"/>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960798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2280EC-BC7E-42F2-B172-21BD1A30F31B}" type="slidenum">
              <a:rPr lang="zh-CN" altLang="en-US"/>
              <a:pPr/>
              <a:t>71</a:t>
            </a:fld>
            <a:endParaRPr lang="en-US" altLang="zh-CN"/>
          </a:p>
        </p:txBody>
      </p:sp>
      <p:sp>
        <p:nvSpPr>
          <p:cNvPr id="93187" name="Rectangle 2"/>
          <p:cNvSpPr>
            <a:spLocks noGrp="1" noRot="1" noChangeAspect="1" noChangeArrowheads="1" noTextEdit="1"/>
          </p:cNvSpPr>
          <p:nvPr>
            <p:ph type="sldImg"/>
          </p:nvPr>
        </p:nvSpPr>
        <p:spPr>
          <a:xfrm>
            <a:off x="992188" y="768350"/>
            <a:ext cx="5114925" cy="3836988"/>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128760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567410E-430A-43B5-A465-0752B0477F65}" type="slidenum">
              <a:rPr lang="zh-CN" altLang="en-US"/>
              <a:pPr/>
              <a:t>72</a:t>
            </a:fld>
            <a:endParaRPr lang="en-US" altLang="zh-CN"/>
          </a:p>
        </p:txBody>
      </p:sp>
      <p:sp>
        <p:nvSpPr>
          <p:cNvPr id="95235" name="Rectangle 2"/>
          <p:cNvSpPr>
            <a:spLocks noGrp="1" noRot="1" noChangeAspect="1" noChangeArrowheads="1" noTextEdit="1"/>
          </p:cNvSpPr>
          <p:nvPr>
            <p:ph type="sldImg"/>
          </p:nvPr>
        </p:nvSpPr>
        <p:spPr>
          <a:xfrm>
            <a:off x="992188" y="768350"/>
            <a:ext cx="5114925" cy="3836988"/>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179548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有人拒绝提供年龄或体重；某些属性并不能用于所有对象</a:t>
            </a:r>
            <a:endParaRPr lang="en-US" altLang="zh-CN" dirty="0"/>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7</a:t>
            </a:fld>
            <a:endParaRPr lang="en-US" altLang="zh-CN"/>
          </a:p>
        </p:txBody>
      </p:sp>
    </p:spTree>
    <p:extLst>
      <p:ext uri="{BB962C8B-B14F-4D97-AF65-F5344CB8AC3E}">
        <p14:creationId xmlns:p14="http://schemas.microsoft.com/office/powerpoint/2010/main" val="4622175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2EE40D-54D6-4EBF-BFFD-5C80D498FB5F}" type="slidenum">
              <a:rPr lang="zh-CN" altLang="en-US"/>
              <a:pPr/>
              <a:t>74</a:t>
            </a:fld>
            <a:endParaRPr lang="en-US" altLang="zh-CN"/>
          </a:p>
        </p:txBody>
      </p:sp>
      <p:sp>
        <p:nvSpPr>
          <p:cNvPr id="98307" name="Rectangle 2"/>
          <p:cNvSpPr>
            <a:spLocks noGrp="1" noRot="1" noChangeAspect="1" noChangeArrowheads="1" noTextEdit="1"/>
          </p:cNvSpPr>
          <p:nvPr>
            <p:ph type="sldImg"/>
          </p:nvPr>
        </p:nvSpPr>
        <p:spPr>
          <a:xfrm>
            <a:off x="992188" y="768350"/>
            <a:ext cx="5114925" cy="3836988"/>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2771945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Times New Roman" pitchFamily="18" charset="0"/>
                <a:ea typeface="宋体" panose="02010600030101010101" pitchFamily="2" charset="-122"/>
                <a:cs typeface="+mn-cs"/>
              </a:rPr>
              <a:t>这里用的是列向量来表示样本数据中的一条记录。</a:t>
            </a:r>
            <a:endParaRPr lang="zh-CN" altLang="en-US" dirty="0"/>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79</a:t>
            </a:fld>
            <a:endParaRPr lang="en-US" altLang="zh-CN"/>
          </a:p>
        </p:txBody>
      </p:sp>
    </p:spTree>
    <p:extLst>
      <p:ext uri="{BB962C8B-B14F-4D97-AF65-F5344CB8AC3E}">
        <p14:creationId xmlns:p14="http://schemas.microsoft.com/office/powerpoint/2010/main" val="525727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F4FF67-BCA9-42A7-ADED-B12990BC98B5}" type="slidenum">
              <a:rPr lang="zh-CN" altLang="en-US"/>
              <a:pPr/>
              <a:t>91</a:t>
            </a:fld>
            <a:endParaRPr lang="en-US" altLang="zh-CN"/>
          </a:p>
        </p:txBody>
      </p:sp>
      <p:sp>
        <p:nvSpPr>
          <p:cNvPr id="100355" name="Rectangle 2"/>
          <p:cNvSpPr>
            <a:spLocks noGrp="1" noRot="1" noChangeAspect="1" noChangeArrowheads="1" noTextEdit="1"/>
          </p:cNvSpPr>
          <p:nvPr>
            <p:ph type="sldImg"/>
          </p:nvPr>
        </p:nvSpPr>
        <p:spPr>
          <a:xfrm>
            <a:off x="992188" y="768350"/>
            <a:ext cx="5114925" cy="3836988"/>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65271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0FED59-AE60-4DF1-9185-A231D2913E24}" type="slidenum">
              <a:rPr lang="zh-CN" altLang="en-US"/>
              <a:pPr/>
              <a:t>92</a:t>
            </a:fld>
            <a:endParaRPr lang="en-US" altLang="zh-CN"/>
          </a:p>
        </p:txBody>
      </p:sp>
      <p:sp>
        <p:nvSpPr>
          <p:cNvPr id="104451" name="Rectangle 2"/>
          <p:cNvSpPr>
            <a:spLocks noGrp="1" noRot="1" noChangeAspect="1" noChangeArrowheads="1" noTextEdit="1"/>
          </p:cNvSpPr>
          <p:nvPr>
            <p:ph type="sldImg"/>
          </p:nvPr>
        </p:nvSpPr>
        <p:spPr>
          <a:xfrm>
            <a:off x="992188" y="768350"/>
            <a:ext cx="5114925" cy="3836988"/>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7851822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E77A769-26FE-4848-855A-9029B7FA1F77}" type="slidenum">
              <a:rPr lang="zh-CN" altLang="en-US"/>
              <a:pPr/>
              <a:t>93</a:t>
            </a:fld>
            <a:endParaRPr lang="en-US" altLang="zh-CN"/>
          </a:p>
        </p:txBody>
      </p:sp>
      <p:sp>
        <p:nvSpPr>
          <p:cNvPr id="106499" name="Rectangle 2"/>
          <p:cNvSpPr>
            <a:spLocks noGrp="1" noRot="1" noChangeAspect="1" noChangeArrowheads="1" noTextEdit="1"/>
          </p:cNvSpPr>
          <p:nvPr>
            <p:ph type="sldImg"/>
          </p:nvPr>
        </p:nvSpPr>
        <p:spPr>
          <a:xfrm>
            <a:off x="992188" y="768350"/>
            <a:ext cx="5114925" cy="3836988"/>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562266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3BC84B-9E77-491C-8577-D757EEE10631}" type="slidenum">
              <a:rPr lang="zh-CN" altLang="en-US"/>
              <a:pPr/>
              <a:t>94</a:t>
            </a:fld>
            <a:endParaRPr lang="en-US" altLang="zh-CN"/>
          </a:p>
        </p:txBody>
      </p:sp>
      <p:sp>
        <p:nvSpPr>
          <p:cNvPr id="108547" name="Rectangle 2"/>
          <p:cNvSpPr>
            <a:spLocks noGrp="1" noRot="1" noChangeAspect="1" noChangeArrowheads="1" noTextEdit="1"/>
          </p:cNvSpPr>
          <p:nvPr>
            <p:ph type="sldImg"/>
          </p:nvPr>
        </p:nvSpPr>
        <p:spPr>
          <a:xfrm>
            <a:off x="992188" y="768350"/>
            <a:ext cx="5114925" cy="3836988"/>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112917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9C10E6-757C-4668-82C3-172B5F698307}" type="slidenum">
              <a:rPr lang="zh-CN" altLang="en-US"/>
              <a:pPr/>
              <a:t>95</a:t>
            </a:fld>
            <a:endParaRPr lang="en-US" altLang="zh-CN"/>
          </a:p>
        </p:txBody>
      </p:sp>
      <p:sp>
        <p:nvSpPr>
          <p:cNvPr id="110595" name="Rectangle 2"/>
          <p:cNvSpPr>
            <a:spLocks noGrp="1" noRot="1" noChangeAspect="1" noChangeArrowheads="1" noTextEdit="1"/>
          </p:cNvSpPr>
          <p:nvPr>
            <p:ph type="sldImg"/>
          </p:nvPr>
        </p:nvSpPr>
        <p:spPr>
          <a:xfrm>
            <a:off x="992188" y="768350"/>
            <a:ext cx="5114925" cy="3836988"/>
          </a:xfrm>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9441351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4DD99A1-56CE-40EA-B4D4-EAA11E6A273D}" type="slidenum">
              <a:rPr lang="zh-CN" altLang="en-US"/>
              <a:pPr/>
              <a:t>96</a:t>
            </a:fld>
            <a:endParaRPr lang="en-US" altLang="zh-CN"/>
          </a:p>
        </p:txBody>
      </p:sp>
      <p:sp>
        <p:nvSpPr>
          <p:cNvPr id="112643" name="Rectangle 2"/>
          <p:cNvSpPr>
            <a:spLocks noGrp="1" noRot="1" noChangeAspect="1" noChangeArrowheads="1" noTextEdit="1"/>
          </p:cNvSpPr>
          <p:nvPr>
            <p:ph type="sldImg"/>
          </p:nvPr>
        </p:nvSpPr>
        <p:spPr>
          <a:xfrm>
            <a:off x="992188" y="768350"/>
            <a:ext cx="5114925" cy="3836988"/>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591820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0D39C0-FBCE-40DA-B140-046492DC21AD}" type="slidenum">
              <a:rPr lang="zh-CN" altLang="en-US"/>
              <a:pPr/>
              <a:t>9</a:t>
            </a:fld>
            <a:endParaRPr lang="en-US" altLang="zh-CN"/>
          </a:p>
        </p:txBody>
      </p:sp>
      <p:sp>
        <p:nvSpPr>
          <p:cNvPr id="15363" name="Rectangle 2"/>
          <p:cNvSpPr>
            <a:spLocks noGrp="1" noRot="1" noChangeAspect="1" noChangeArrowheads="1" noTextEdit="1"/>
          </p:cNvSpPr>
          <p:nvPr>
            <p:ph type="sldImg"/>
          </p:nvPr>
        </p:nvSpPr>
        <p:spPr>
          <a:xfrm>
            <a:off x="992188" y="768350"/>
            <a:ext cx="5114925" cy="3836988"/>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643417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1B03E0-B795-4850-9DE8-B124198B6821}" type="slidenum">
              <a:rPr lang="zh-CN" altLang="en-US"/>
              <a:pPr/>
              <a:t>10</a:t>
            </a:fld>
            <a:endParaRPr lang="en-US" altLang="zh-CN"/>
          </a:p>
        </p:txBody>
      </p:sp>
      <p:sp>
        <p:nvSpPr>
          <p:cNvPr id="17411" name="Rectangle 2"/>
          <p:cNvSpPr>
            <a:spLocks noGrp="1" noRot="1" noChangeAspect="1" noChangeArrowheads="1" noTextEdit="1"/>
          </p:cNvSpPr>
          <p:nvPr>
            <p:ph type="sldImg"/>
          </p:nvPr>
        </p:nvSpPr>
        <p:spPr>
          <a:xfrm>
            <a:off x="992188" y="768350"/>
            <a:ext cx="5114925" cy="3836988"/>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993533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5A7365-0472-4D29-A96E-25DAEA749F16}" type="slidenum">
              <a:rPr lang="zh-CN" altLang="en-US"/>
              <a:pPr/>
              <a:t>12</a:t>
            </a:fld>
            <a:endParaRPr lang="en-US" altLang="zh-CN"/>
          </a:p>
        </p:txBody>
      </p:sp>
      <p:sp>
        <p:nvSpPr>
          <p:cNvPr id="20483" name="Rectangle 2"/>
          <p:cNvSpPr>
            <a:spLocks noGrp="1" noRot="1" noChangeAspect="1" noChangeArrowheads="1" noTextEdit="1"/>
          </p:cNvSpPr>
          <p:nvPr>
            <p:ph type="sldImg"/>
          </p:nvPr>
        </p:nvSpPr>
        <p:spPr>
          <a:xfrm>
            <a:off x="992188" y="768350"/>
            <a:ext cx="5114925" cy="3836988"/>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310207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a:solidFill>
                  <a:srgbClr val="555555"/>
                </a:solidFill>
                <a:latin typeface="Philosopher"/>
              </a:rPr>
              <a:t>Interpretation</a:t>
            </a:r>
          </a:p>
          <a:p>
            <a:r>
              <a:rPr lang="en-US" altLang="zh-CN" dirty="0">
                <a:solidFill>
                  <a:srgbClr val="777777"/>
                </a:solidFill>
                <a:latin typeface="PT Sans"/>
              </a:rPr>
              <a:t>Where x = the mean, Mo = the mode , </a:t>
            </a:r>
            <a:r>
              <a:rPr lang="en-US" altLang="zh-CN" dirty="0" err="1">
                <a:solidFill>
                  <a:srgbClr val="777777"/>
                </a:solidFill>
                <a:latin typeface="PT Sans"/>
              </a:rPr>
              <a:t>Md</a:t>
            </a:r>
            <a:r>
              <a:rPr lang="en-US" altLang="zh-CN" dirty="0">
                <a:solidFill>
                  <a:srgbClr val="777777"/>
                </a:solidFill>
                <a:latin typeface="PT Sans"/>
              </a:rPr>
              <a:t>=the median and s = the standard deviation for the sample.</a:t>
            </a:r>
          </a:p>
          <a:p>
            <a:r>
              <a:rPr lang="en-US" altLang="zh-CN" dirty="0">
                <a:solidFill>
                  <a:srgbClr val="777777"/>
                </a:solidFill>
                <a:latin typeface="PT Sans"/>
              </a:rPr>
              <a:t>In general:</a:t>
            </a:r>
          </a:p>
          <a:p>
            <a:pPr>
              <a:buFontTx/>
              <a:buChar char="•"/>
            </a:pPr>
            <a:r>
              <a:rPr lang="en-US" altLang="zh-CN" dirty="0">
                <a:solidFill>
                  <a:srgbClr val="777777"/>
                </a:solidFill>
                <a:latin typeface="inherit"/>
              </a:rPr>
              <a:t>The direction of </a:t>
            </a:r>
            <a:r>
              <a:rPr lang="en-US" altLang="zh-CN" dirty="0" err="1">
                <a:solidFill>
                  <a:srgbClr val="777777"/>
                </a:solidFill>
                <a:latin typeface="inherit"/>
              </a:rPr>
              <a:t>skewness</a:t>
            </a:r>
            <a:r>
              <a:rPr lang="en-US" altLang="zh-CN" dirty="0">
                <a:solidFill>
                  <a:srgbClr val="777777"/>
                </a:solidFill>
                <a:latin typeface="inherit"/>
              </a:rPr>
              <a:t> is given by the sign.</a:t>
            </a:r>
          </a:p>
          <a:p>
            <a:pPr>
              <a:buFontTx/>
              <a:buChar char="•"/>
            </a:pPr>
            <a:r>
              <a:rPr lang="en-US" altLang="zh-CN" dirty="0">
                <a:solidFill>
                  <a:srgbClr val="777777"/>
                </a:solidFill>
                <a:latin typeface="inherit"/>
              </a:rPr>
              <a:t>The coefficient compares the sample distribution with a normal distribution. The larger the value, the larger the distribution differs from a normal distribution.</a:t>
            </a:r>
          </a:p>
          <a:p>
            <a:pPr>
              <a:buFontTx/>
              <a:buChar char="•"/>
            </a:pPr>
            <a:r>
              <a:rPr lang="en-US" altLang="zh-CN" dirty="0">
                <a:solidFill>
                  <a:srgbClr val="777777"/>
                </a:solidFill>
                <a:latin typeface="inherit"/>
              </a:rPr>
              <a:t>A value of zero means no </a:t>
            </a:r>
            <a:r>
              <a:rPr lang="en-US" altLang="zh-CN" dirty="0" err="1">
                <a:solidFill>
                  <a:srgbClr val="777777"/>
                </a:solidFill>
                <a:latin typeface="inherit"/>
              </a:rPr>
              <a:t>skewness</a:t>
            </a:r>
            <a:r>
              <a:rPr lang="en-US" altLang="zh-CN" dirty="0">
                <a:solidFill>
                  <a:srgbClr val="777777"/>
                </a:solidFill>
                <a:latin typeface="inherit"/>
              </a:rPr>
              <a:t> at all.</a:t>
            </a:r>
          </a:p>
          <a:p>
            <a:pPr>
              <a:buFontTx/>
              <a:buChar char="•"/>
            </a:pPr>
            <a:r>
              <a:rPr lang="en-US" altLang="zh-CN" dirty="0">
                <a:solidFill>
                  <a:srgbClr val="777777"/>
                </a:solidFill>
                <a:latin typeface="inherit"/>
              </a:rPr>
              <a:t>A large negative value means the distribution is negatively skewed.</a:t>
            </a:r>
          </a:p>
          <a:p>
            <a:pPr>
              <a:buFontTx/>
              <a:buChar char="•"/>
            </a:pPr>
            <a:r>
              <a:rPr lang="en-US" altLang="zh-CN" dirty="0">
                <a:solidFill>
                  <a:srgbClr val="777777"/>
                </a:solidFill>
                <a:latin typeface="inherit"/>
              </a:rPr>
              <a:t>A large positive value means the distribution is positively skewed.</a:t>
            </a:r>
          </a:p>
          <a:p>
            <a:endParaRPr lang="zh-CN" altLang="en-US" dirty="0"/>
          </a:p>
        </p:txBody>
      </p:sp>
      <p:sp>
        <p:nvSpPr>
          <p:cNvPr id="4" name="灯片编号占位符 3"/>
          <p:cNvSpPr>
            <a:spLocks noGrp="1"/>
          </p:cNvSpPr>
          <p:nvPr>
            <p:ph type="sldNum" sz="quarter" idx="10"/>
          </p:nvPr>
        </p:nvSpPr>
        <p:spPr/>
        <p:txBody>
          <a:bodyPr/>
          <a:lstStyle/>
          <a:p>
            <a:pPr>
              <a:defRPr/>
            </a:pPr>
            <a:fld id="{3E740759-DBD7-4792-9AC8-42B75D748748}" type="slidenum">
              <a:rPr lang="zh-CN" altLang="en-US" smtClean="0"/>
              <a:pPr>
                <a:defRPr/>
              </a:pPr>
              <a:t>14</a:t>
            </a:fld>
            <a:endParaRPr lang="en-US" altLang="zh-CN"/>
          </a:p>
        </p:txBody>
      </p:sp>
    </p:spTree>
    <p:extLst>
      <p:ext uri="{BB962C8B-B14F-4D97-AF65-F5344CB8AC3E}">
        <p14:creationId xmlns:p14="http://schemas.microsoft.com/office/powerpoint/2010/main" val="3309219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2611"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zh-CN"/>
              <a:t>单击此处编辑母版标题样式</a:t>
            </a:r>
          </a:p>
        </p:txBody>
      </p:sp>
      <p:sp>
        <p:nvSpPr>
          <p:cNvPr id="452612"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zh-CN"/>
              <a:t>单击此处编辑母版副标题样式</a:t>
            </a:r>
          </a:p>
        </p:txBody>
      </p:sp>
      <p:sp>
        <p:nvSpPr>
          <p:cNvPr id="38" name="Rectangle 5"/>
          <p:cNvSpPr>
            <a:spLocks noGrp="1" noChangeArrowheads="1"/>
          </p:cNvSpPr>
          <p:nvPr>
            <p:ph type="dt" sz="half" idx="10"/>
          </p:nvPr>
        </p:nvSpPr>
        <p:spPr/>
        <p:txBody>
          <a:bodyPr/>
          <a:lstStyle>
            <a:lvl1pPr>
              <a:defRPr/>
            </a:lvl1pPr>
          </a:lstStyle>
          <a:p>
            <a:pPr>
              <a:defRPr/>
            </a:pPr>
            <a:fld id="{BC682A8D-ED1B-4988-9CE9-BC59D81B8665}" type="datetime1">
              <a:rPr lang="zh-CN" altLang="en-US"/>
              <a:pPr>
                <a:defRPr/>
              </a:pPr>
              <a:t>2018/9/12</a:t>
            </a:fld>
            <a:endParaRPr lang="en-US" altLang="zh-CN"/>
          </a:p>
        </p:txBody>
      </p:sp>
      <p:sp>
        <p:nvSpPr>
          <p:cNvPr id="39" name="Rectangle 6"/>
          <p:cNvSpPr>
            <a:spLocks noGrp="1" noChangeArrowheads="1"/>
          </p:cNvSpPr>
          <p:nvPr>
            <p:ph type="ftr" sz="quarter" idx="11"/>
          </p:nvPr>
        </p:nvSpPr>
        <p:spPr/>
        <p:txBody>
          <a:bodyPr/>
          <a:lstStyle>
            <a:lvl1pPr>
              <a:defRPr/>
            </a:lvl1pPr>
          </a:lstStyle>
          <a:p>
            <a:pPr>
              <a:defRPr/>
            </a:pPr>
            <a:endParaRPr lang="en-US" altLang="zh-CN"/>
          </a:p>
        </p:txBody>
      </p:sp>
      <p:sp>
        <p:nvSpPr>
          <p:cNvPr id="40" name="Rectangle 7"/>
          <p:cNvSpPr>
            <a:spLocks noGrp="1" noChangeArrowheads="1"/>
          </p:cNvSpPr>
          <p:nvPr>
            <p:ph type="sldNum" sz="quarter" idx="12"/>
          </p:nvPr>
        </p:nvSpPr>
        <p:spPr/>
        <p:txBody>
          <a:bodyPr/>
          <a:lstStyle>
            <a:lvl1pPr>
              <a:defRPr smtClean="0"/>
            </a:lvl1pPr>
          </a:lstStyle>
          <a:p>
            <a:pPr>
              <a:defRPr/>
            </a:pPr>
            <a:fld id="{3E3225FD-01E0-4CB1-B56E-3EE5C4457F38}" type="slidenum">
              <a:rPr lang="en-US" altLang="zh-CN"/>
              <a:pPr>
                <a:defRPr/>
              </a:pPr>
              <a:t>‹#›</a:t>
            </a:fld>
            <a:endParaRPr lang="en-US" altLang="zh-CN"/>
          </a:p>
        </p:txBody>
      </p:sp>
    </p:spTree>
    <p:extLst>
      <p:ext uri="{BB962C8B-B14F-4D97-AF65-F5344CB8AC3E}">
        <p14:creationId xmlns:p14="http://schemas.microsoft.com/office/powerpoint/2010/main" val="3226303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5B1702C8-D3A5-4994-963F-18F090F0C7F9}" type="datetime1">
              <a:rPr lang="zh-CN" altLang="en-US"/>
              <a:pPr>
                <a:defRPr/>
              </a:pPr>
              <a:t>2018/9/12</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06C2FB36-AF67-4850-AFD5-CE60179B1C26}" type="slidenum">
              <a:rPr lang="en-US" altLang="zh-CN"/>
              <a:pPr>
                <a:defRPr/>
              </a:pPr>
              <a:t>‹#›</a:t>
            </a:fld>
            <a:endParaRPr lang="en-US" altLang="zh-CN"/>
          </a:p>
        </p:txBody>
      </p:sp>
    </p:spTree>
    <p:extLst>
      <p:ext uri="{BB962C8B-B14F-4D97-AF65-F5344CB8AC3E}">
        <p14:creationId xmlns:p14="http://schemas.microsoft.com/office/powerpoint/2010/main" val="20126300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62175D7B-0A2C-49B2-A889-5E7F2C57319B}" type="datetime1">
              <a:rPr lang="zh-CN" altLang="en-US"/>
              <a:pPr>
                <a:defRPr/>
              </a:pPr>
              <a:t>2018/9/12</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D584EB7A-B6D8-484E-8528-C92CB4C0C92D}" type="slidenum">
              <a:rPr lang="en-US" altLang="zh-CN"/>
              <a:pPr>
                <a:defRPr/>
              </a:pPr>
              <a:t>‹#›</a:t>
            </a:fld>
            <a:endParaRPr lang="en-US" altLang="zh-CN"/>
          </a:p>
        </p:txBody>
      </p:sp>
    </p:spTree>
    <p:extLst>
      <p:ext uri="{BB962C8B-B14F-4D97-AF65-F5344CB8AC3E}">
        <p14:creationId xmlns:p14="http://schemas.microsoft.com/office/powerpoint/2010/main" val="9269524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fld id="{4C3E4BAB-68E5-4679-A4D6-014E1786F0C1}" type="datetime1">
              <a:rPr lang="zh-CN" altLang="en-US"/>
              <a:pPr>
                <a:defRPr/>
              </a:pPr>
              <a:t>2018/9/12</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837FCA1C-B7F5-4C59-BEF1-E22EC9A8422E}" type="slidenum">
              <a:rPr lang="en-US" altLang="zh-CN"/>
              <a:pPr>
                <a:defRPr/>
              </a:pPr>
              <a:t>‹#›</a:t>
            </a:fld>
            <a:endParaRPr lang="en-US" altLang="zh-CN"/>
          </a:p>
        </p:txBody>
      </p:sp>
    </p:spTree>
    <p:extLst>
      <p:ext uri="{BB962C8B-B14F-4D97-AF65-F5344CB8AC3E}">
        <p14:creationId xmlns:p14="http://schemas.microsoft.com/office/powerpoint/2010/main" val="40977835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22238"/>
            <a:ext cx="8229600" cy="60086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5"/>
          <p:cNvSpPr>
            <a:spLocks noGrp="1" noChangeArrowheads="1"/>
          </p:cNvSpPr>
          <p:nvPr>
            <p:ph type="dt" sz="half" idx="10"/>
          </p:nvPr>
        </p:nvSpPr>
        <p:spPr>
          <a:ln/>
        </p:spPr>
        <p:txBody>
          <a:bodyPr/>
          <a:lstStyle>
            <a:lvl1pPr>
              <a:defRPr/>
            </a:lvl1pPr>
          </a:lstStyle>
          <a:p>
            <a:pPr>
              <a:defRPr/>
            </a:pPr>
            <a:fld id="{043582E0-6C89-4C4D-8B05-F892961FFE42}" type="datetime1">
              <a:rPr lang="zh-CN" altLang="en-US"/>
              <a:pPr>
                <a:defRPr/>
              </a:pPr>
              <a:t>2018/9/12</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33E74C1F-1B63-4D22-B4D2-312F3C3F6170}" type="slidenum">
              <a:rPr lang="en-US" altLang="zh-CN"/>
              <a:pPr>
                <a:defRPr/>
              </a:pPr>
              <a:t>‹#›</a:t>
            </a:fld>
            <a:endParaRPr lang="en-US" altLang="zh-CN"/>
          </a:p>
        </p:txBody>
      </p:sp>
    </p:spTree>
    <p:extLst>
      <p:ext uri="{BB962C8B-B14F-4D97-AF65-F5344CB8AC3E}">
        <p14:creationId xmlns:p14="http://schemas.microsoft.com/office/powerpoint/2010/main" val="12962037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solidFill>
                  <a:srgbClr val="3333FF"/>
                </a:solidFill>
                <a:latin typeface="方正姚体" panose="02010601030101010101" pitchFamily="2" charset="-122"/>
                <a:ea typeface="方正姚体" panose="0201060103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Font typeface="Wingdings" panose="05000000000000000000" pitchFamily="2" charset="2"/>
              <a:buChar char="Ø"/>
              <a:defRPr sz="2400">
                <a:solidFill>
                  <a:srgbClr val="3333FF"/>
                </a:solidFill>
                <a:latin typeface="华文仿宋" panose="02010600040101010101" pitchFamily="2" charset="-122"/>
                <a:ea typeface="华文仿宋" panose="02010600040101010101" pitchFamily="2" charset="-122"/>
              </a:defRPr>
            </a:lvl1pPr>
            <a:lvl2pPr marL="692150" indent="-347663">
              <a:buFont typeface="Wingdings" panose="05000000000000000000" pitchFamily="2" charset="2"/>
              <a:buChar char="ü"/>
              <a:defRPr sz="2200">
                <a:solidFill>
                  <a:srgbClr val="3333FF"/>
                </a:solidFill>
                <a:latin typeface="华文仿宋" panose="02010600040101010101" pitchFamily="2" charset="-122"/>
                <a:ea typeface="华文仿宋" panose="02010600040101010101" pitchFamily="2" charset="-122"/>
              </a:defRPr>
            </a:lvl2pPr>
            <a:lvl3pPr marL="987425" indent="-293688">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3pPr>
            <a:lvl4pPr marL="1281113" indent="-292100">
              <a:buFont typeface="Wingdings" panose="05000000000000000000" pitchFamily="2" charset="2"/>
              <a:buChar char="Ø"/>
              <a:defRPr>
                <a:solidFill>
                  <a:srgbClr val="3333FF"/>
                </a:solidFill>
                <a:latin typeface="华文仿宋" panose="02010600040101010101" pitchFamily="2" charset="-122"/>
                <a:ea typeface="华文仿宋" panose="02010600040101010101" pitchFamily="2" charset="-122"/>
              </a:defRPr>
            </a:lvl4pPr>
            <a:lvl5pPr marL="1598613" indent="-315913">
              <a:buFont typeface="Wingdings" panose="05000000000000000000" pitchFamily="2" charset="2"/>
              <a:buChar char="Ø"/>
              <a:defRPr>
                <a:solidFill>
                  <a:srgbClr val="3333FF"/>
                </a:solidFill>
                <a:latin typeface="华文仿宋" panose="02010600040101010101" pitchFamily="2" charset="-122"/>
                <a:ea typeface="华文仿宋" panose="0201060004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p:cNvSpPr>
            <a:spLocks noGrp="1" noChangeArrowheads="1"/>
          </p:cNvSpPr>
          <p:nvPr>
            <p:ph type="dt" sz="half" idx="10"/>
          </p:nvPr>
        </p:nvSpPr>
        <p:spPr>
          <a:ln/>
        </p:spPr>
        <p:txBody>
          <a:bodyPr/>
          <a:lstStyle>
            <a:lvl1pPr>
              <a:defRPr/>
            </a:lvl1pPr>
          </a:lstStyle>
          <a:p>
            <a:pPr>
              <a:defRPr/>
            </a:pPr>
            <a:fld id="{0C34E920-946E-4484-89A7-099F0113FAD8}" type="datetime1">
              <a:rPr lang="zh-CN" altLang="en-US"/>
              <a:pPr>
                <a:defRPr/>
              </a:pPr>
              <a:t>2018/9/12</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F9C6BFAA-09CF-49E4-8EF3-DE9A69C2DDED}" type="slidenum">
              <a:rPr lang="en-US" altLang="zh-CN"/>
              <a:pPr>
                <a:defRPr/>
              </a:pPr>
              <a:t>‹#›</a:t>
            </a:fld>
            <a:endParaRPr lang="en-US" altLang="zh-CN"/>
          </a:p>
        </p:txBody>
      </p:sp>
    </p:spTree>
    <p:extLst>
      <p:ext uri="{BB962C8B-B14F-4D97-AF65-F5344CB8AC3E}">
        <p14:creationId xmlns:p14="http://schemas.microsoft.com/office/powerpoint/2010/main" val="39319049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fld id="{1B743019-F2EA-4746-AC79-04A9D1278A44}" type="datetime1">
              <a:rPr lang="zh-CN" altLang="en-US"/>
              <a:pPr>
                <a:defRPr/>
              </a:pPr>
              <a:t>2018/9/12</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4692FA16-5952-43B3-95B7-9A5AB279BEB0}" type="slidenum">
              <a:rPr lang="en-US" altLang="zh-CN"/>
              <a:pPr>
                <a:defRPr/>
              </a:pPr>
              <a:t>‹#›</a:t>
            </a:fld>
            <a:endParaRPr lang="en-US" altLang="zh-CN"/>
          </a:p>
        </p:txBody>
      </p:sp>
    </p:spTree>
    <p:extLst>
      <p:ext uri="{BB962C8B-B14F-4D97-AF65-F5344CB8AC3E}">
        <p14:creationId xmlns:p14="http://schemas.microsoft.com/office/powerpoint/2010/main" val="92714622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fld id="{AE99510A-339C-476B-98E7-4D6AA77FA07D}" type="datetime1">
              <a:rPr lang="zh-CN" altLang="en-US"/>
              <a:pPr>
                <a:defRPr/>
              </a:pPr>
              <a:t>2018/9/12</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DC2B7D11-80AF-4CDE-BF07-52925805A134}" type="slidenum">
              <a:rPr lang="en-US" altLang="zh-CN"/>
              <a:pPr>
                <a:defRPr/>
              </a:pPr>
              <a:t>‹#›</a:t>
            </a:fld>
            <a:endParaRPr lang="en-US" altLang="zh-CN"/>
          </a:p>
        </p:txBody>
      </p:sp>
    </p:spTree>
    <p:extLst>
      <p:ext uri="{BB962C8B-B14F-4D97-AF65-F5344CB8AC3E}">
        <p14:creationId xmlns:p14="http://schemas.microsoft.com/office/powerpoint/2010/main" val="38040487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a:ln/>
        </p:spPr>
        <p:txBody>
          <a:bodyPr/>
          <a:lstStyle>
            <a:lvl1pPr>
              <a:defRPr/>
            </a:lvl1pPr>
          </a:lstStyle>
          <a:p>
            <a:pPr>
              <a:defRPr/>
            </a:pPr>
            <a:fld id="{3617F217-A49D-459A-B310-3455B1D7460E}" type="datetime1">
              <a:rPr lang="zh-CN" altLang="en-US"/>
              <a:pPr>
                <a:defRPr/>
              </a:pPr>
              <a:t>2018/9/12</a:t>
            </a:fld>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p:cNvSpPr>
            <a:spLocks noGrp="1" noChangeArrowheads="1"/>
          </p:cNvSpPr>
          <p:nvPr>
            <p:ph type="sldNum" sz="quarter" idx="12"/>
          </p:nvPr>
        </p:nvSpPr>
        <p:spPr>
          <a:ln/>
        </p:spPr>
        <p:txBody>
          <a:bodyPr/>
          <a:lstStyle>
            <a:lvl1pPr>
              <a:defRPr/>
            </a:lvl1pPr>
          </a:lstStyle>
          <a:p>
            <a:pPr>
              <a:defRPr/>
            </a:pPr>
            <a:fld id="{D42B060C-667D-4568-9233-4D9B17D16911}" type="slidenum">
              <a:rPr lang="en-US" altLang="zh-CN"/>
              <a:pPr>
                <a:defRPr/>
              </a:pPr>
              <a:t>‹#›</a:t>
            </a:fld>
            <a:endParaRPr lang="en-US" altLang="zh-CN"/>
          </a:p>
        </p:txBody>
      </p:sp>
    </p:spTree>
    <p:extLst>
      <p:ext uri="{BB962C8B-B14F-4D97-AF65-F5344CB8AC3E}">
        <p14:creationId xmlns:p14="http://schemas.microsoft.com/office/powerpoint/2010/main" val="29288120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a:ln/>
        </p:spPr>
        <p:txBody>
          <a:bodyPr/>
          <a:lstStyle>
            <a:lvl1pPr>
              <a:defRPr/>
            </a:lvl1pPr>
          </a:lstStyle>
          <a:p>
            <a:pPr>
              <a:defRPr/>
            </a:pPr>
            <a:fld id="{82ECFF52-FE1A-418F-AD9C-CF5B4605EFB9}" type="datetime1">
              <a:rPr lang="zh-CN" altLang="en-US"/>
              <a:pPr>
                <a:defRPr/>
              </a:pPr>
              <a:t>2018/9/12</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0282B6AF-2C12-49F5-9920-C9033CA38013}" type="slidenum">
              <a:rPr lang="en-US" altLang="zh-CN"/>
              <a:pPr>
                <a:defRPr/>
              </a:pPr>
              <a:t>‹#›</a:t>
            </a:fld>
            <a:endParaRPr lang="en-US" altLang="zh-CN"/>
          </a:p>
        </p:txBody>
      </p:sp>
    </p:spTree>
    <p:extLst>
      <p:ext uri="{BB962C8B-B14F-4D97-AF65-F5344CB8AC3E}">
        <p14:creationId xmlns:p14="http://schemas.microsoft.com/office/powerpoint/2010/main" val="2462620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fld id="{8DDA5F7E-D6C4-441F-ACBD-3FDCC4F0AEB8}" type="datetime1">
              <a:rPr lang="zh-CN" altLang="en-US"/>
              <a:pPr>
                <a:defRPr/>
              </a:pPr>
              <a:t>2018/9/12</a:t>
            </a:fld>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9D1F3FAA-0BFA-41FE-8BF5-7CA0D3480F62}" type="slidenum">
              <a:rPr lang="en-US" altLang="zh-CN"/>
              <a:pPr>
                <a:defRPr/>
              </a:pPr>
              <a:t>‹#›</a:t>
            </a:fld>
            <a:endParaRPr lang="en-US" altLang="zh-CN"/>
          </a:p>
        </p:txBody>
      </p:sp>
    </p:spTree>
    <p:extLst>
      <p:ext uri="{BB962C8B-B14F-4D97-AF65-F5344CB8AC3E}">
        <p14:creationId xmlns:p14="http://schemas.microsoft.com/office/powerpoint/2010/main" val="26913469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fld id="{B0AFC1FC-FC2F-4109-AC31-8556F0216C37}" type="datetime1">
              <a:rPr lang="zh-CN" altLang="en-US"/>
              <a:pPr>
                <a:defRPr/>
              </a:pPr>
              <a:t>2018/9/12</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35769385-797E-4F16-A1DC-10ABA65A1766}" type="slidenum">
              <a:rPr lang="en-US" altLang="zh-CN"/>
              <a:pPr>
                <a:defRPr/>
              </a:pPr>
              <a:t>‹#›</a:t>
            </a:fld>
            <a:endParaRPr lang="en-US" altLang="zh-CN"/>
          </a:p>
        </p:txBody>
      </p:sp>
    </p:spTree>
    <p:extLst>
      <p:ext uri="{BB962C8B-B14F-4D97-AF65-F5344CB8AC3E}">
        <p14:creationId xmlns:p14="http://schemas.microsoft.com/office/powerpoint/2010/main" val="72163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fld id="{7020A4E3-E001-45EE-828A-4B19C75CF75F}" type="datetime1">
              <a:rPr lang="zh-CN" altLang="en-US"/>
              <a:pPr>
                <a:defRPr/>
              </a:pPr>
              <a:t>2018/9/12</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70BA2334-8D58-4487-8236-51D99262920B}" type="slidenum">
              <a:rPr lang="en-US" altLang="zh-CN"/>
              <a:pPr>
                <a:defRPr/>
              </a:pPr>
              <a:t>‹#›</a:t>
            </a:fld>
            <a:endParaRPr lang="en-US" altLang="zh-CN"/>
          </a:p>
        </p:txBody>
      </p:sp>
    </p:spTree>
    <p:extLst>
      <p:ext uri="{BB962C8B-B14F-4D97-AF65-F5344CB8AC3E}">
        <p14:creationId xmlns:p14="http://schemas.microsoft.com/office/powerpoint/2010/main" val="25116639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587"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单击此处编辑母版标题样式</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451589"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000"/>
            </a:lvl1pPr>
          </a:lstStyle>
          <a:p>
            <a:pPr>
              <a:defRPr/>
            </a:pPr>
            <a:fld id="{38B93253-D6F5-4E41-BC7C-87A54A91D246}" type="datetime1">
              <a:rPr lang="zh-CN" altLang="en-US"/>
              <a:pPr>
                <a:defRPr/>
              </a:pPr>
              <a:t>2018/9/12</a:t>
            </a:fld>
            <a:endParaRPr lang="en-US" altLang="zh-CN"/>
          </a:p>
        </p:txBody>
      </p:sp>
      <p:sp>
        <p:nvSpPr>
          <p:cNvPr id="45159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000"/>
            </a:lvl1pPr>
          </a:lstStyle>
          <a:p>
            <a:pPr>
              <a:defRPr/>
            </a:pPr>
            <a:endParaRPr lang="en-US" altLang="zh-CN"/>
          </a:p>
        </p:txBody>
      </p:sp>
      <p:sp>
        <p:nvSpPr>
          <p:cNvPr id="451591"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61F3D448-DF36-47F4-A636-AAE5A8875063}" type="slidenum">
              <a:rPr lang="en-US" altLang="zh-CN"/>
              <a:pPr>
                <a:defRPr/>
              </a:pPr>
              <a:t>‹#›</a:t>
            </a:fld>
            <a:endParaRPr lang="en-US" altLang="zh-CN"/>
          </a:p>
        </p:txBody>
      </p:sp>
      <p:grpSp>
        <p:nvGrpSpPr>
          <p:cNvPr id="1032" name="Group 8"/>
          <p:cNvGrpSpPr>
            <a:grpSpLocks/>
          </p:cNvGrpSpPr>
          <p:nvPr/>
        </p:nvGrpSpPr>
        <p:grpSpPr bwMode="auto">
          <a:xfrm>
            <a:off x="8153400" y="152400"/>
            <a:ext cx="792163" cy="1295400"/>
            <a:chOff x="5136" y="960"/>
            <a:chExt cx="528" cy="864"/>
          </a:xfrm>
        </p:grpSpPr>
        <p:sp>
          <p:nvSpPr>
            <p:cNvPr id="451593"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594" name="Oval 10"/>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595" name="Oval 11"/>
            <p:cNvSpPr>
              <a:spLocks noChangeArrowheads="1"/>
            </p:cNvSpPr>
            <p:nvPr/>
          </p:nvSpPr>
          <p:spPr bwMode="auto">
            <a:xfrm>
              <a:off x="5360" y="960"/>
              <a:ext cx="76" cy="80"/>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596" name="Oval 12"/>
            <p:cNvSpPr>
              <a:spLocks noChangeArrowheads="1"/>
            </p:cNvSpPr>
            <p:nvPr/>
          </p:nvSpPr>
          <p:spPr bwMode="auto">
            <a:xfrm>
              <a:off x="5136" y="1072"/>
              <a:ext cx="80" cy="77"/>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597" name="Oval 13"/>
            <p:cNvSpPr>
              <a:spLocks noChangeArrowheads="1"/>
            </p:cNvSpPr>
            <p:nvPr/>
          </p:nvSpPr>
          <p:spPr bwMode="auto">
            <a:xfrm>
              <a:off x="5248" y="1072"/>
              <a:ext cx="79" cy="77"/>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598" name="Oval 14"/>
            <p:cNvSpPr>
              <a:spLocks noChangeArrowheads="1"/>
            </p:cNvSpPr>
            <p:nvPr/>
          </p:nvSpPr>
          <p:spPr bwMode="auto">
            <a:xfrm>
              <a:off x="5360" y="1072"/>
              <a:ext cx="76" cy="77"/>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599" name="Oval 15"/>
            <p:cNvSpPr>
              <a:spLocks noChangeArrowheads="1"/>
            </p:cNvSpPr>
            <p:nvPr/>
          </p:nvSpPr>
          <p:spPr bwMode="auto">
            <a:xfrm>
              <a:off x="5472" y="1072"/>
              <a:ext cx="73" cy="77"/>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00" name="Oval 16"/>
            <p:cNvSpPr>
              <a:spLocks noChangeArrowheads="1"/>
            </p:cNvSpPr>
            <p:nvPr/>
          </p:nvSpPr>
          <p:spPr bwMode="auto">
            <a:xfrm>
              <a:off x="5136" y="1184"/>
              <a:ext cx="80" cy="73"/>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01" name="Oval 17"/>
            <p:cNvSpPr>
              <a:spLocks noChangeArrowheads="1"/>
            </p:cNvSpPr>
            <p:nvPr/>
          </p:nvSpPr>
          <p:spPr bwMode="auto">
            <a:xfrm>
              <a:off x="5248" y="1184"/>
              <a:ext cx="79" cy="73"/>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02" name="Oval 18"/>
            <p:cNvSpPr>
              <a:spLocks noChangeArrowheads="1"/>
            </p:cNvSpPr>
            <p:nvPr/>
          </p:nvSpPr>
          <p:spPr bwMode="auto">
            <a:xfrm>
              <a:off x="5360" y="1184"/>
              <a:ext cx="76" cy="73"/>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03" name="Oval 19"/>
            <p:cNvSpPr>
              <a:spLocks noChangeArrowheads="1"/>
            </p:cNvSpPr>
            <p:nvPr/>
          </p:nvSpPr>
          <p:spPr bwMode="auto">
            <a:xfrm>
              <a:off x="5472" y="1184"/>
              <a:ext cx="73" cy="73"/>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04" name="Oval 20"/>
            <p:cNvSpPr>
              <a:spLocks noChangeArrowheads="1"/>
            </p:cNvSpPr>
            <p:nvPr/>
          </p:nvSpPr>
          <p:spPr bwMode="auto">
            <a:xfrm>
              <a:off x="5584" y="1184"/>
              <a:ext cx="80" cy="73"/>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05"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06" name="Oval 22"/>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07" name="Oval 23"/>
            <p:cNvSpPr>
              <a:spLocks noChangeArrowheads="1"/>
            </p:cNvSpPr>
            <p:nvPr/>
          </p:nvSpPr>
          <p:spPr bwMode="auto">
            <a:xfrm>
              <a:off x="5360" y="1296"/>
              <a:ext cx="76" cy="80"/>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08" name="Oval 24"/>
            <p:cNvSpPr>
              <a:spLocks noChangeArrowheads="1"/>
            </p:cNvSpPr>
            <p:nvPr/>
          </p:nvSpPr>
          <p:spPr bwMode="auto">
            <a:xfrm>
              <a:off x="5472" y="1296"/>
              <a:ext cx="73" cy="80"/>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09"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10" name="Oval 26"/>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11" name="Oval 27"/>
            <p:cNvSpPr>
              <a:spLocks noChangeArrowheads="1"/>
            </p:cNvSpPr>
            <p:nvPr/>
          </p:nvSpPr>
          <p:spPr bwMode="auto">
            <a:xfrm>
              <a:off x="5360" y="1408"/>
              <a:ext cx="76" cy="80"/>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12" name="Oval 28"/>
            <p:cNvSpPr>
              <a:spLocks noChangeArrowheads="1"/>
            </p:cNvSpPr>
            <p:nvPr/>
          </p:nvSpPr>
          <p:spPr bwMode="auto">
            <a:xfrm>
              <a:off x="5472" y="1408"/>
              <a:ext cx="73" cy="80"/>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13"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14" name="Oval 30"/>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15" name="Oval 31"/>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16" name="Oval 32"/>
            <p:cNvSpPr>
              <a:spLocks noChangeArrowheads="1"/>
            </p:cNvSpPr>
            <p:nvPr/>
          </p:nvSpPr>
          <p:spPr bwMode="auto">
            <a:xfrm>
              <a:off x="5360" y="1520"/>
              <a:ext cx="76" cy="79"/>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17" name="Oval 33"/>
            <p:cNvSpPr>
              <a:spLocks noChangeArrowheads="1"/>
            </p:cNvSpPr>
            <p:nvPr/>
          </p:nvSpPr>
          <p:spPr bwMode="auto">
            <a:xfrm>
              <a:off x="5472" y="1520"/>
              <a:ext cx="73" cy="79"/>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18" name="Oval 34"/>
            <p:cNvSpPr>
              <a:spLocks noChangeArrowheads="1"/>
            </p:cNvSpPr>
            <p:nvPr/>
          </p:nvSpPr>
          <p:spPr bwMode="auto">
            <a:xfrm>
              <a:off x="5136" y="1632"/>
              <a:ext cx="80" cy="75"/>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19" name="Oval 35"/>
            <p:cNvSpPr>
              <a:spLocks noChangeArrowheads="1"/>
            </p:cNvSpPr>
            <p:nvPr/>
          </p:nvSpPr>
          <p:spPr bwMode="auto">
            <a:xfrm>
              <a:off x="5248" y="1632"/>
              <a:ext cx="79" cy="75"/>
            </a:xfrm>
            <a:prstGeom prst="ellipse">
              <a:avLst/>
            </a:prstGeom>
            <a:solidFill>
              <a:schemeClr val="accent1"/>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20" name="Oval 36"/>
            <p:cNvSpPr>
              <a:spLocks noChangeArrowheads="1"/>
            </p:cNvSpPr>
            <p:nvPr/>
          </p:nvSpPr>
          <p:spPr bwMode="auto">
            <a:xfrm>
              <a:off x="5360" y="1632"/>
              <a:ext cx="76" cy="75"/>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21" name="Oval 37"/>
            <p:cNvSpPr>
              <a:spLocks noChangeArrowheads="1"/>
            </p:cNvSpPr>
            <p:nvPr/>
          </p:nvSpPr>
          <p:spPr bwMode="auto">
            <a:xfrm>
              <a:off x="5472" y="1632"/>
              <a:ext cx="73" cy="75"/>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22" name="Oval 38"/>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sp>
          <p:nvSpPr>
            <p:cNvPr id="451623" name="Oval 39"/>
            <p:cNvSpPr>
              <a:spLocks noChangeArrowheads="1"/>
            </p:cNvSpPr>
            <p:nvPr/>
          </p:nvSpPr>
          <p:spPr bwMode="auto">
            <a:xfrm>
              <a:off x="5472" y="1744"/>
              <a:ext cx="73" cy="80"/>
            </a:xfrm>
            <a:prstGeom prst="ellipse">
              <a:avLst/>
            </a:prstGeom>
            <a:solidFill>
              <a:schemeClr val="folHlink"/>
            </a:solidFill>
            <a:ln w="9525">
              <a:noFill/>
              <a:round/>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zh-CN" altLang="en-US"/>
            </a:p>
          </p:txBody>
        </p:sp>
      </p:grpSp>
    </p:spTree>
  </p:cSld>
  <p:clrMap bg1="lt1" tx1="dk1" bg2="lt2" tx2="dk2" accent1="accent1" accent2="accent2" accent3="accent3" accent4="accent4" accent5="accent5" accent6="accent6" hlink="hlink" folHlink="folHlink"/>
  <p:sldLayoutIdLst>
    <p:sldLayoutId id="2147483851"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Lst>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451587"/>
                                        </p:tgtEl>
                                        <p:attrNameLst>
                                          <p:attrName>style.visibility</p:attrName>
                                        </p:attrNameLst>
                                      </p:cBhvr>
                                      <p:to>
                                        <p:strVal val="visible"/>
                                      </p:to>
                                    </p:set>
                                    <p:anim calcmode="lin" valueType="num">
                                      <p:cBhvr>
                                        <p:cTn id="7" dur="1000" fill="hold"/>
                                        <p:tgtEl>
                                          <p:spTgt spid="451587"/>
                                        </p:tgtEl>
                                        <p:attrNameLst>
                                          <p:attrName>ppt_x</p:attrName>
                                        </p:attrNameLst>
                                      </p:cBhvr>
                                      <p:tavLst>
                                        <p:tav tm="0">
                                          <p:val>
                                            <p:strVal val="#ppt_x-.2"/>
                                          </p:val>
                                        </p:tav>
                                        <p:tav tm="100000">
                                          <p:val>
                                            <p:strVal val="#ppt_x"/>
                                          </p:val>
                                        </p:tav>
                                      </p:tavLst>
                                    </p:anim>
                                    <p:anim calcmode="lin" valueType="num">
                                      <p:cBhvr>
                                        <p:cTn id="8" dur="1000" fill="hold"/>
                                        <p:tgtEl>
                                          <p:spTgt spid="451587"/>
                                        </p:tgtEl>
                                        <p:attrNameLst>
                                          <p:attrName>ppt_y</p:attrName>
                                        </p:attrNameLst>
                                      </p:cBhvr>
                                      <p:tavLst>
                                        <p:tav tm="0">
                                          <p:val>
                                            <p:strVal val="#ppt_y"/>
                                          </p:val>
                                        </p:tav>
                                        <p:tav tm="100000">
                                          <p:val>
                                            <p:strVal val="#ppt_y"/>
                                          </p:val>
                                        </p:tav>
                                      </p:tavLst>
                                    </p:anim>
                                    <p:animEffect transition="in" filter="wipe(right)" prLst="gradientSize: 0.1">
                                      <p:cBhvr>
                                        <p:cTn id="9" dur="1000"/>
                                        <p:tgtEl>
                                          <p:spTgt spid="451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7" grpId="0"/>
    </p:bldLst>
  </p:timing>
  <p:hf hdr="0" ftr="0" dt="0"/>
  <p:txStyles>
    <p:titleStyle>
      <a:lvl1pPr algn="l" rtl="0" eaLnBrk="0" fontAlgn="base" hangingPunct="0">
        <a:spcBef>
          <a:spcPct val="0"/>
        </a:spcBef>
        <a:spcAft>
          <a:spcPct val="0"/>
        </a:spcAft>
        <a:defRPr sz="3900" b="1">
          <a:solidFill>
            <a:schemeClr val="tx2"/>
          </a:solidFill>
          <a:latin typeface="+mj-lt"/>
          <a:ea typeface="宋体" panose="02010600030101010101" pitchFamily="2" charset="-122"/>
          <a:cs typeface="+mj-cs"/>
        </a:defRPr>
      </a:lvl1pPr>
      <a:lvl2pPr algn="l" rtl="0" eaLnBrk="0" fontAlgn="base" hangingPunct="0">
        <a:spcBef>
          <a:spcPct val="0"/>
        </a:spcBef>
        <a:spcAft>
          <a:spcPct val="0"/>
        </a:spcAft>
        <a:defRPr sz="3900" b="1">
          <a:solidFill>
            <a:schemeClr val="tx2"/>
          </a:solidFill>
          <a:latin typeface="Arial"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itchFamily="34" charset="0"/>
          <a:ea typeface="SimSun" pitchFamily="2" charset="-122"/>
        </a:defRPr>
      </a:lvl6pPr>
      <a:lvl7pPr marL="914400" algn="l" rtl="0" fontAlgn="base">
        <a:spcBef>
          <a:spcPct val="0"/>
        </a:spcBef>
        <a:spcAft>
          <a:spcPct val="0"/>
        </a:spcAft>
        <a:defRPr sz="3900" b="1">
          <a:solidFill>
            <a:schemeClr val="tx2"/>
          </a:solidFill>
          <a:latin typeface="Arial" pitchFamily="34" charset="0"/>
          <a:ea typeface="SimSun" pitchFamily="2" charset="-122"/>
        </a:defRPr>
      </a:lvl7pPr>
      <a:lvl8pPr marL="1371600" algn="l" rtl="0" fontAlgn="base">
        <a:spcBef>
          <a:spcPct val="0"/>
        </a:spcBef>
        <a:spcAft>
          <a:spcPct val="0"/>
        </a:spcAft>
        <a:defRPr sz="3900" b="1">
          <a:solidFill>
            <a:schemeClr val="tx2"/>
          </a:solidFill>
          <a:latin typeface="Arial" pitchFamily="34" charset="0"/>
          <a:ea typeface="SimSun" pitchFamily="2" charset="-122"/>
        </a:defRPr>
      </a:lvl8pPr>
      <a:lvl9pPr marL="1828800" algn="l" rtl="0" fontAlgn="base">
        <a:spcBef>
          <a:spcPct val="0"/>
        </a:spcBef>
        <a:spcAft>
          <a:spcPct val="0"/>
        </a:spcAft>
        <a:defRPr sz="3900" b="1">
          <a:solidFill>
            <a:schemeClr val="tx2"/>
          </a:solidFill>
          <a:latin typeface="Arial" pitchFamily="34" charset="0"/>
          <a:ea typeface="SimSun"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宋体" panose="0201060003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宋体" panose="0201060003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宋体" panose="0201060003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宋体" panose="0201060003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宋体" panose="0201060003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 Id="rId9" Type="http://schemas.openxmlformats.org/officeDocument/2006/relationships/image" Target="../media/image9.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3.w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1.w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3.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28.wmf"/><Relationship Id="rId4"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33.wmf"/><Relationship Id="rId4" Type="http://schemas.openxmlformats.org/officeDocument/2006/relationships/oleObject" Target="../embeddings/oleObject11.bin"/></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6.png"/><Relationship Id="rId4" Type="http://schemas.openxmlformats.org/officeDocument/2006/relationships/oleObject" Target="../embeddings/oleObject12.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37.png"/><Relationship Id="rId4" Type="http://schemas.openxmlformats.org/officeDocument/2006/relationships/oleObject" Target="../embeddings/oleObject13.bin"/></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3.wmf"/><Relationship Id="rId4" Type="http://schemas.openxmlformats.org/officeDocument/2006/relationships/oleObject" Target="../embeddings/oleObject14.bin"/></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15.bin"/></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3.wmf"/><Relationship Id="rId4" Type="http://schemas.openxmlformats.org/officeDocument/2006/relationships/oleObject" Target="../embeddings/oleObject16.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notesSlide" Target="../notesSlides/notesSlide44.xml"/><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4.wmf"/><Relationship Id="rId5" Type="http://schemas.openxmlformats.org/officeDocument/2006/relationships/oleObject" Target="../embeddings/oleObject17.bin"/><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9.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0.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51.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2.bin"/><Relationship Id="rId5" Type="http://schemas.openxmlformats.org/officeDocument/2006/relationships/image" Target="../media/image61.wmf"/><Relationship Id="rId4" Type="http://schemas.openxmlformats.org/officeDocument/2006/relationships/oleObject" Target="../embeddings/oleObject21.bin"/><Relationship Id="rId9" Type="http://schemas.openxmlformats.org/officeDocument/2006/relationships/image" Target="../media/image63.wmf"/></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5.wmf"/><Relationship Id="rId5" Type="http://schemas.openxmlformats.org/officeDocument/2006/relationships/oleObject" Target="../embeddings/oleObject25.bin"/><Relationship Id="rId4" Type="http://schemas.openxmlformats.org/officeDocument/2006/relationships/image" Target="../media/image64.wmf"/></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slide-1-72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0"/>
            <a:ext cx="3581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矩形 1"/>
          <p:cNvSpPr>
            <a:spLocks noChangeArrowheads="1"/>
          </p:cNvSpPr>
          <p:nvPr/>
        </p:nvSpPr>
        <p:spPr bwMode="auto">
          <a:xfrm>
            <a:off x="575556" y="836712"/>
            <a:ext cx="4537075" cy="282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10000"/>
              </a:spcBef>
              <a:spcAft>
                <a:spcPct val="30000"/>
              </a:spcAft>
            </a:pPr>
            <a:r>
              <a:rPr kumimoji="1" lang="zh-CN" altLang="en-US" sz="4800" dirty="0">
                <a:solidFill>
                  <a:srgbClr val="3333FF"/>
                </a:solidFill>
                <a:latin typeface="Californian FB" panose="0207040306080B030204" pitchFamily="18" charset="0"/>
                <a:ea typeface="楷体_GB2312" pitchFamily="49" charset="-122"/>
              </a:rPr>
              <a:t>数据预处理</a:t>
            </a:r>
            <a:endParaRPr kumimoji="1" lang="en-US" altLang="zh-CN" sz="4800" dirty="0">
              <a:solidFill>
                <a:srgbClr val="3333FF"/>
              </a:solidFill>
              <a:latin typeface="Californian FB" panose="0207040306080B030204" pitchFamily="18" charset="0"/>
              <a:ea typeface="楷体_GB2312" pitchFamily="49" charset="-122"/>
            </a:endParaRPr>
          </a:p>
          <a:p>
            <a:pPr algn="ctr" eaLnBrk="1" hangingPunct="1">
              <a:lnSpc>
                <a:spcPct val="110000"/>
              </a:lnSpc>
              <a:spcBef>
                <a:spcPct val="10000"/>
              </a:spcBef>
              <a:spcAft>
                <a:spcPct val="30000"/>
              </a:spcAft>
            </a:pPr>
            <a:r>
              <a:rPr kumimoji="1" lang="en-US" altLang="zh-CN" sz="4800" dirty="0">
                <a:solidFill>
                  <a:srgbClr val="3333FF"/>
                </a:solidFill>
                <a:latin typeface="Californian FB" panose="0207040306080B030204" pitchFamily="18" charset="0"/>
                <a:ea typeface="楷体_GB2312" pitchFamily="49" charset="-122"/>
              </a:rPr>
              <a:t>Data Preprocessing</a:t>
            </a:r>
            <a:endParaRPr kumimoji="1" lang="zh-CN" altLang="en-US" sz="4800" dirty="0">
              <a:solidFill>
                <a:srgbClr val="3333FF"/>
              </a:solidFill>
              <a:latin typeface="Californian FB" panose="0207040306080B030204" pitchFamily="18" charset="0"/>
              <a:ea typeface="楷体_GB2312" pitchFamily="49" charset="-122"/>
            </a:endParaRPr>
          </a:p>
        </p:txBody>
      </p:sp>
      <p:sp>
        <p:nvSpPr>
          <p:cNvPr id="4" name="矩形 1"/>
          <p:cNvSpPr>
            <a:spLocks noChangeArrowheads="1"/>
          </p:cNvSpPr>
          <p:nvPr/>
        </p:nvSpPr>
        <p:spPr bwMode="auto">
          <a:xfrm>
            <a:off x="575556" y="5193196"/>
            <a:ext cx="4537075" cy="1085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10000"/>
              </a:lnSpc>
              <a:spcBef>
                <a:spcPct val="10000"/>
              </a:spcBef>
              <a:spcAft>
                <a:spcPct val="30000"/>
              </a:spcAft>
            </a:pPr>
            <a:r>
              <a:rPr kumimoji="1" lang="zh-CN" altLang="en-US" sz="1600" dirty="0">
                <a:solidFill>
                  <a:srgbClr val="3333FF"/>
                </a:solidFill>
                <a:latin typeface="Californian FB" panose="0207040306080B030204" pitchFamily="18" charset="0"/>
                <a:ea typeface="楷体_GB2312" pitchFamily="49" charset="-122"/>
              </a:rPr>
              <a:t>石胜飞</a:t>
            </a:r>
            <a:endParaRPr kumimoji="1" lang="en-US" altLang="zh-CN" sz="1600" dirty="0">
              <a:solidFill>
                <a:srgbClr val="3333FF"/>
              </a:solidFill>
              <a:latin typeface="Californian FB" panose="0207040306080B030204" pitchFamily="18" charset="0"/>
              <a:ea typeface="楷体_GB2312" pitchFamily="49" charset="-122"/>
            </a:endParaRPr>
          </a:p>
          <a:p>
            <a:pPr algn="r" eaLnBrk="1" hangingPunct="1">
              <a:lnSpc>
                <a:spcPct val="110000"/>
              </a:lnSpc>
              <a:spcBef>
                <a:spcPct val="10000"/>
              </a:spcBef>
              <a:spcAft>
                <a:spcPct val="30000"/>
              </a:spcAft>
            </a:pPr>
            <a:r>
              <a:rPr kumimoji="1" lang="zh-CN" altLang="en-US" sz="1600" dirty="0">
                <a:solidFill>
                  <a:srgbClr val="3333FF"/>
                </a:solidFill>
                <a:latin typeface="Californian FB" panose="0207040306080B030204" pitchFamily="18" charset="0"/>
                <a:ea typeface="楷体_GB2312" pitchFamily="49" charset="-122"/>
              </a:rPr>
              <a:t>海量数据计算研究中心</a:t>
            </a:r>
            <a:endParaRPr kumimoji="1" lang="en-US" altLang="zh-CN" sz="1600" dirty="0">
              <a:solidFill>
                <a:srgbClr val="3333FF"/>
              </a:solidFill>
              <a:latin typeface="Californian FB" panose="0207040306080B030204" pitchFamily="18" charset="0"/>
              <a:ea typeface="楷体_GB2312" pitchFamily="49" charset="-122"/>
            </a:endParaRPr>
          </a:p>
          <a:p>
            <a:pPr algn="r" eaLnBrk="1" hangingPunct="1">
              <a:lnSpc>
                <a:spcPct val="110000"/>
              </a:lnSpc>
              <a:spcBef>
                <a:spcPct val="10000"/>
              </a:spcBef>
              <a:spcAft>
                <a:spcPct val="30000"/>
              </a:spcAft>
            </a:pPr>
            <a:r>
              <a:rPr kumimoji="1" lang="zh-CN" altLang="en-US" sz="1600" dirty="0">
                <a:solidFill>
                  <a:srgbClr val="3333FF"/>
                </a:solidFill>
                <a:latin typeface="Californian FB" panose="0207040306080B030204" pitchFamily="18" charset="0"/>
                <a:ea typeface="楷体_GB2312" pitchFamily="49" charset="-122"/>
              </a:rPr>
              <a:t>哈尔滨工业大学计算机科学与技术学院</a:t>
            </a:r>
            <a:endParaRPr kumimoji="1" lang="en-US" altLang="zh-CN" sz="1600" dirty="0">
              <a:solidFill>
                <a:srgbClr val="3333FF"/>
              </a:solidFill>
              <a:latin typeface="Californian FB" panose="0207040306080B030204" pitchFamily="18" charset="0"/>
              <a:ea typeface="楷体_GB2312" pitchFamily="49" charset="-122"/>
            </a:endParaRPr>
          </a:p>
        </p:txBody>
      </p:sp>
      <p:pic>
        <p:nvPicPr>
          <p:cNvPr id="3" name="图片 2">
            <a:extLst>
              <a:ext uri="{FF2B5EF4-FFF2-40B4-BE49-F238E27FC236}">
                <a16:creationId xmlns:a16="http://schemas.microsoft.com/office/drawing/2014/main" id="{D346FEDC-E5F2-4AD6-85BE-0C2A96B644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32" y="4789242"/>
            <a:ext cx="1530135" cy="20968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09DA590-FA5B-42A8-9659-EB6D0C81E9D6}" type="slidenum">
              <a:rPr lang="en-US" altLang="zh-CN"/>
              <a:pPr/>
              <a:t>10</a:t>
            </a:fld>
            <a:endParaRPr lang="en-US" altLang="zh-CN"/>
          </a:p>
        </p:txBody>
      </p:sp>
      <p:sp>
        <p:nvSpPr>
          <p:cNvPr id="16387" name="Rectangle 2"/>
          <p:cNvSpPr>
            <a:spLocks noGrp="1" noChangeArrowheads="1"/>
          </p:cNvSpPr>
          <p:nvPr>
            <p:ph type="title"/>
          </p:nvPr>
        </p:nvSpPr>
        <p:spPr>
          <a:xfrm>
            <a:off x="457200" y="559664"/>
            <a:ext cx="7543800" cy="857973"/>
          </a:xfrm>
        </p:spPr>
        <p:txBody>
          <a:bodyPr/>
          <a:lstStyle/>
          <a:p>
            <a:pPr eaLnBrk="1" hangingPunct="1"/>
            <a:r>
              <a:rPr lang="zh-CN" altLang="en-US" dirty="0">
                <a:solidFill>
                  <a:srgbClr val="3333FF"/>
                </a:solidFill>
              </a:rPr>
              <a:t>数据集中趋势（</a:t>
            </a:r>
            <a:r>
              <a:rPr lang="en-US" altLang="zh-CN" dirty="0">
                <a:solidFill>
                  <a:srgbClr val="3333FF"/>
                </a:solidFill>
              </a:rPr>
              <a:t>1</a:t>
            </a:r>
            <a:r>
              <a:rPr lang="zh-CN" altLang="en-US" dirty="0">
                <a:solidFill>
                  <a:srgbClr val="3333FF"/>
                </a:solidFill>
              </a:rPr>
              <a:t>）</a:t>
            </a:r>
            <a:r>
              <a:rPr lang="en-US" altLang="zh-CN" dirty="0">
                <a:solidFill>
                  <a:srgbClr val="3333FF"/>
                </a:solidFill>
              </a:rPr>
              <a:t>:</a:t>
            </a:r>
            <a:r>
              <a:rPr lang="zh-CN" altLang="en-US" sz="4000" dirty="0">
                <a:solidFill>
                  <a:srgbClr val="3333FF"/>
                </a:solidFill>
              </a:rPr>
              <a:t>平均数</a:t>
            </a:r>
            <a:endParaRPr lang="zh-CN" altLang="en-US" b="0" dirty="0"/>
          </a:p>
        </p:txBody>
      </p:sp>
      <p:sp>
        <p:nvSpPr>
          <p:cNvPr id="16388" name="Rectangle 3"/>
          <p:cNvSpPr>
            <a:spLocks noGrp="1" noChangeArrowheads="1"/>
          </p:cNvSpPr>
          <p:nvPr>
            <p:ph type="body" idx="1"/>
          </p:nvPr>
        </p:nvSpPr>
        <p:spPr>
          <a:xfrm>
            <a:off x="457200" y="1719263"/>
            <a:ext cx="8255000" cy="1565721"/>
          </a:xfrm>
        </p:spPr>
        <p:txBody>
          <a:bodyPr/>
          <a:lstStyle/>
          <a:p>
            <a:pPr eaLnBrk="1" hangingPunct="1">
              <a:buFont typeface="Wingdings" panose="05000000000000000000" pitchFamily="2" charset="2"/>
              <a:buChar char="Ø"/>
            </a:pPr>
            <a:r>
              <a:rPr lang="zh-CN" altLang="en-US" sz="2000" dirty="0">
                <a:solidFill>
                  <a:srgbClr val="3333FF"/>
                </a:solidFill>
              </a:rPr>
              <a:t>最常见的描述数据集中趋势的统计量：算术平均数</a:t>
            </a:r>
            <a:r>
              <a:rPr lang="en-US" altLang="zh-CN" sz="2000" dirty="0">
                <a:solidFill>
                  <a:srgbClr val="3333FF"/>
                </a:solidFill>
              </a:rPr>
              <a:t>(Arithmetic Mean)</a:t>
            </a:r>
          </a:p>
          <a:p>
            <a:pPr eaLnBrk="1" hangingPunct="1">
              <a:buFont typeface="Wingdings" panose="05000000000000000000" pitchFamily="2" charset="2"/>
              <a:buChar char="Ø"/>
            </a:pPr>
            <a:r>
              <a:rPr lang="zh-CN" altLang="en-US" sz="2000" dirty="0">
                <a:solidFill>
                  <a:srgbClr val="3333FF"/>
                </a:solidFill>
              </a:rPr>
              <a:t>平均数的优点：它能够利用所有数据的特征，而且比较好算。</a:t>
            </a:r>
            <a:endParaRPr lang="en-US" altLang="zh-CN" sz="2000" dirty="0">
              <a:solidFill>
                <a:srgbClr val="3333FF"/>
              </a:solidFill>
            </a:endParaRPr>
          </a:p>
          <a:p>
            <a:pPr eaLnBrk="1" hangingPunct="1">
              <a:buFont typeface="Wingdings" panose="05000000000000000000" pitchFamily="2" charset="2"/>
              <a:buChar char="Ø"/>
            </a:pPr>
            <a:r>
              <a:rPr lang="zh-CN" altLang="en-US" sz="2000" dirty="0">
                <a:solidFill>
                  <a:srgbClr val="3333FF"/>
                </a:solidFill>
              </a:rPr>
              <a:t>不足之处，平均数容易受极端数据的影响。</a:t>
            </a:r>
          </a:p>
        </p:txBody>
      </p:sp>
      <p:graphicFrame>
        <p:nvGraphicFramePr>
          <p:cNvPr id="3" name="对象 2"/>
          <p:cNvGraphicFramePr>
            <a:graphicFrameLocks noChangeAspect="1"/>
          </p:cNvGraphicFramePr>
          <p:nvPr>
            <p:extLst>
              <p:ext uri="{D42A27DB-BD31-4B8C-83A1-F6EECF244321}">
                <p14:modId xmlns:p14="http://schemas.microsoft.com/office/powerpoint/2010/main" val="3815956780"/>
              </p:ext>
            </p:extLst>
          </p:nvPr>
        </p:nvGraphicFramePr>
        <p:xfrm>
          <a:off x="2627784" y="2852936"/>
          <a:ext cx="3528392" cy="1637229"/>
        </p:xfrm>
        <a:graphic>
          <a:graphicData uri="http://schemas.openxmlformats.org/presentationml/2006/ole">
            <mc:AlternateContent xmlns:mc="http://schemas.openxmlformats.org/markup-compatibility/2006">
              <mc:Choice xmlns:v="urn:schemas-microsoft-com:vml" Requires="v">
                <p:oleObj spid="_x0000_s96772" name="Equation" r:id="rId4" imgW="837836" imgH="393529" progId="Equation.DSMT4">
                  <p:embed/>
                </p:oleObj>
              </mc:Choice>
              <mc:Fallback>
                <p:oleObj name="Equation" r:id="rId4" imgW="837836" imgH="393529"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2852936"/>
                        <a:ext cx="3528392" cy="1637229"/>
                      </a:xfrm>
                      <a:prstGeom prst="rect">
                        <a:avLst/>
                      </a:prstGeom>
                      <a:noFill/>
                    </p:spPr>
                  </p:pic>
                </p:oleObj>
              </mc:Fallback>
            </mc:AlternateContent>
          </a:graphicData>
        </a:graphic>
      </p:graphicFrame>
      <p:sp>
        <p:nvSpPr>
          <p:cNvPr id="4" name="矩形 3"/>
          <p:cNvSpPr/>
          <p:nvPr/>
        </p:nvSpPr>
        <p:spPr>
          <a:xfrm>
            <a:off x="683568" y="4418657"/>
            <a:ext cx="6048672" cy="1231106"/>
          </a:xfrm>
          <a:prstGeom prst="rect">
            <a:avLst/>
          </a:prstGeom>
        </p:spPr>
        <p:txBody>
          <a:bodyPr wrap="square">
            <a:spAutoFit/>
          </a:bodyPr>
          <a:lstStyle/>
          <a:p>
            <a:r>
              <a:rPr lang="zh-CN" altLang="zh-CN" sz="2000" dirty="0">
                <a:solidFill>
                  <a:srgbClr val="3333FF"/>
                </a:solidFill>
                <a:latin typeface="华文仿宋" panose="02010600040101010101" pitchFamily="2" charset="-122"/>
                <a:ea typeface="华文仿宋" panose="02010600040101010101" pitchFamily="2" charset="-122"/>
              </a:rPr>
              <a:t>平均数的性质如下</a:t>
            </a:r>
            <a:endParaRPr lang="en-US" altLang="zh-CN" sz="2000" dirty="0">
              <a:solidFill>
                <a:srgbClr val="3333FF"/>
              </a:solidFill>
              <a:latin typeface="华文仿宋" panose="02010600040101010101" pitchFamily="2" charset="-122"/>
              <a:ea typeface="华文仿宋" panose="02010600040101010101" pitchFamily="2" charset="-122"/>
            </a:endParaRPr>
          </a:p>
          <a:p>
            <a:pPr marL="285750" indent="-285750">
              <a:buFont typeface="Wingdings" panose="05000000000000000000" pitchFamily="2" charset="2"/>
              <a:buChar char="Ø"/>
            </a:pPr>
            <a:r>
              <a:rPr lang="zh-CN" altLang="en-US" dirty="0">
                <a:solidFill>
                  <a:srgbClr val="3333FF"/>
                </a:solidFill>
              </a:rPr>
              <a:t>一个集合中的各个数据与算术平均数离差之和等于零：</a:t>
            </a:r>
            <a:endParaRPr lang="en-US" altLang="zh-CN" dirty="0">
              <a:solidFill>
                <a:srgbClr val="3333FF"/>
              </a:solidFill>
            </a:endParaRPr>
          </a:p>
          <a:p>
            <a:pPr marL="285750" indent="-285750">
              <a:buFont typeface="Wingdings" panose="05000000000000000000" pitchFamily="2" charset="2"/>
              <a:buChar char="Ø"/>
            </a:pPr>
            <a:r>
              <a:rPr lang="zh-CN" altLang="en-US" dirty="0">
                <a:solidFill>
                  <a:srgbClr val="3333FF"/>
                </a:solidFill>
              </a:rPr>
              <a:t>一个集合中的各个数据与算术平均数的离差平方之和是最小的：</a:t>
            </a:r>
            <a:endParaRPr lang="zh-CN" altLang="en-US" dirty="0"/>
          </a:p>
        </p:txBody>
      </p:sp>
      <p:sp>
        <p:nvSpPr>
          <p:cNvPr id="8" name="Rectangle 8"/>
          <p:cNvSpPr>
            <a:spLocks noChangeArrowheads="1"/>
          </p:cNvSpPr>
          <p:nvPr/>
        </p:nvSpPr>
        <p:spPr bwMode="auto">
          <a:xfrm>
            <a:off x="6569794" y="47773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908559141"/>
              </p:ext>
            </p:extLst>
          </p:nvPr>
        </p:nvGraphicFramePr>
        <p:xfrm>
          <a:off x="6666607" y="4705108"/>
          <a:ext cx="1334393" cy="385080"/>
        </p:xfrm>
        <a:graphic>
          <a:graphicData uri="http://schemas.openxmlformats.org/presentationml/2006/ole">
            <mc:AlternateContent xmlns:mc="http://schemas.openxmlformats.org/markup-compatibility/2006">
              <mc:Choice xmlns:v="urn:schemas-microsoft-com:vml" Requires="v">
                <p:oleObj spid="_x0000_s96773" name="Equation" r:id="rId6" imgW="1041120" imgH="291960" progId="Equation.DSMT4">
                  <p:embed/>
                </p:oleObj>
              </mc:Choice>
              <mc:Fallback>
                <p:oleObj name="Equation" r:id="rId6" imgW="1041120" imgH="291960" progId="Equation.DSMT4">
                  <p:embed/>
                  <p:pic>
                    <p:nvPicPr>
                      <p:cNvPr id="0" name="Object 7"/>
                      <p:cNvPicPr>
                        <a:picLocks noChangeAspect="1" noChangeArrowheads="1"/>
                      </p:cNvPicPr>
                      <p:nvPr/>
                    </p:nvPicPr>
                    <p:blipFill>
                      <a:blip r:embed="rId7"/>
                      <a:srcRect/>
                      <a:stretch>
                        <a:fillRect/>
                      </a:stretch>
                    </p:blipFill>
                    <p:spPr bwMode="auto">
                      <a:xfrm>
                        <a:off x="6666607" y="4705108"/>
                        <a:ext cx="1334393" cy="385080"/>
                      </a:xfrm>
                      <a:prstGeom prst="rect">
                        <a:avLst/>
                      </a:prstGeom>
                      <a:noFill/>
                    </p:spPr>
                  </p:pic>
                </p:oleObj>
              </mc:Fallback>
            </mc:AlternateContent>
          </a:graphicData>
        </a:graphic>
      </p:graphicFrame>
      <p:sp>
        <p:nvSpPr>
          <p:cNvPr id="10" name="Rectangle 14"/>
          <p:cNvSpPr>
            <a:spLocks noChangeArrowheads="1"/>
          </p:cNvSpPr>
          <p:nvPr/>
        </p:nvSpPr>
        <p:spPr bwMode="auto">
          <a:xfrm>
            <a:off x="2807804" y="56046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683977073"/>
              </p:ext>
            </p:extLst>
          </p:nvPr>
        </p:nvGraphicFramePr>
        <p:xfrm>
          <a:off x="2807804" y="5604618"/>
          <a:ext cx="3212363" cy="740706"/>
        </p:xfrm>
        <a:graphic>
          <a:graphicData uri="http://schemas.openxmlformats.org/presentationml/2006/ole">
            <mc:AlternateContent xmlns:mc="http://schemas.openxmlformats.org/markup-compatibility/2006">
              <mc:Choice xmlns:v="urn:schemas-microsoft-com:vml" Requires="v">
                <p:oleObj spid="_x0000_s96774" name="Equation" r:id="rId8" imgW="1282700" imgH="292100" progId="Equation.DSMT4">
                  <p:embed/>
                </p:oleObj>
              </mc:Choice>
              <mc:Fallback>
                <p:oleObj name="Equation" r:id="rId8" imgW="1282700" imgH="29210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7804" y="5604618"/>
                        <a:ext cx="3212363" cy="740706"/>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395536" y="872716"/>
            <a:ext cx="7543800" cy="581025"/>
          </a:xfrm>
        </p:spPr>
        <p:txBody>
          <a:bodyPr/>
          <a:lstStyle/>
          <a:p>
            <a:r>
              <a:rPr lang="zh-CN" altLang="en-US" dirty="0">
                <a:solidFill>
                  <a:srgbClr val="3333FF"/>
                </a:solidFill>
              </a:rPr>
              <a:t>数据集中趋势（</a:t>
            </a:r>
            <a:r>
              <a:rPr lang="en-US" altLang="zh-CN" dirty="0">
                <a:solidFill>
                  <a:srgbClr val="3333FF"/>
                </a:solidFill>
              </a:rPr>
              <a:t>2</a:t>
            </a:r>
            <a:r>
              <a:rPr lang="zh-CN" altLang="en-US" dirty="0">
                <a:solidFill>
                  <a:srgbClr val="3333FF"/>
                </a:solidFill>
              </a:rPr>
              <a:t>）</a:t>
            </a:r>
            <a:r>
              <a:rPr lang="en-US" altLang="zh-CN" dirty="0">
                <a:solidFill>
                  <a:srgbClr val="3333FF"/>
                </a:solidFill>
              </a:rPr>
              <a:t>:</a:t>
            </a:r>
            <a:r>
              <a:rPr lang="zh-CN" altLang="en-US" sz="4000" dirty="0">
                <a:solidFill>
                  <a:srgbClr val="3333FF"/>
                </a:solidFill>
                <a:latin typeface="华文仿宋" panose="02010600040101010101" pitchFamily="2" charset="-122"/>
                <a:ea typeface="华文仿宋" panose="02010600040101010101" pitchFamily="2" charset="-122"/>
              </a:rPr>
              <a:t>中位数</a:t>
            </a:r>
            <a:endParaRPr lang="zh-CN" altLang="en-US" dirty="0"/>
          </a:p>
        </p:txBody>
      </p:sp>
      <p:sp>
        <p:nvSpPr>
          <p:cNvPr id="3" name="内容占位符 2"/>
          <p:cNvSpPr>
            <a:spLocks noGrp="1"/>
          </p:cNvSpPr>
          <p:nvPr>
            <p:ph idx="1"/>
          </p:nvPr>
        </p:nvSpPr>
        <p:spPr>
          <a:xfrm>
            <a:off x="250825" y="1700808"/>
            <a:ext cx="8743950" cy="5004792"/>
          </a:xfrm>
        </p:spPr>
        <p:txBody>
          <a:bodyPr/>
          <a:lstStyle/>
          <a:p>
            <a:pPr>
              <a:buFont typeface="Wingdings" panose="05000000000000000000" pitchFamily="2" charset="2"/>
              <a:buChar char="Ø"/>
            </a:pPr>
            <a:r>
              <a:rPr lang="zh-CN" altLang="en-US" sz="2400" dirty="0">
                <a:solidFill>
                  <a:srgbClr val="3333FF"/>
                </a:solidFill>
                <a:latin typeface="华文仿宋" panose="02010600040101010101" pitchFamily="2" charset="-122"/>
                <a:ea typeface="华文仿宋" panose="02010600040101010101" pitchFamily="2" charset="-122"/>
              </a:rPr>
              <a:t>中位数</a:t>
            </a:r>
            <a:r>
              <a:rPr lang="en-US" altLang="zh-CN" sz="2400" dirty="0">
                <a:solidFill>
                  <a:srgbClr val="3333FF"/>
                </a:solidFill>
                <a:latin typeface="华文仿宋" panose="02010600040101010101" pitchFamily="2" charset="-122"/>
                <a:ea typeface="华文仿宋" panose="02010600040101010101" pitchFamily="2" charset="-122"/>
              </a:rPr>
              <a:t>(</a:t>
            </a:r>
            <a:r>
              <a:rPr lang="en-US" altLang="zh-CN" sz="2400" b="1" dirty="0">
                <a:solidFill>
                  <a:srgbClr val="3333FF"/>
                </a:solidFill>
                <a:latin typeface="华文仿宋" panose="02010600040101010101" pitchFamily="2" charset="-122"/>
                <a:ea typeface="华文仿宋" panose="02010600040101010101" pitchFamily="2" charset="-122"/>
              </a:rPr>
              <a:t>Median)</a:t>
            </a:r>
            <a:r>
              <a:rPr lang="zh-CN" altLang="en-US" sz="2400" dirty="0">
                <a:solidFill>
                  <a:srgbClr val="3333FF"/>
                </a:solidFill>
                <a:latin typeface="华文仿宋" panose="02010600040101010101" pitchFamily="2" charset="-122"/>
                <a:ea typeface="华文仿宋" panose="02010600040101010101" pitchFamily="2" charset="-122"/>
              </a:rPr>
              <a:t>：按顺序排列的一组数据中居于中间位置的数，即在这组数据中，有一半的数据比它大，有一半的数据比它小。如果大于和小于中位数的数值个数均少于一半，数集中必有若干值等于中位数。</a:t>
            </a:r>
            <a:endParaRPr lang="en-US" altLang="zh-CN" sz="2400" dirty="0">
              <a:solidFill>
                <a:srgbClr val="3333FF"/>
              </a:solidFill>
              <a:latin typeface="华文仿宋" panose="02010600040101010101" pitchFamily="2" charset="-122"/>
              <a:ea typeface="华文仿宋" panose="02010600040101010101" pitchFamily="2" charset="-122"/>
            </a:endParaRPr>
          </a:p>
          <a:p>
            <a:pPr lvl="1">
              <a:buFont typeface="Wingdings" panose="05000000000000000000" pitchFamily="2" charset="2"/>
              <a:buChar char="ü"/>
            </a:pPr>
            <a:r>
              <a:rPr lang="zh-CN" altLang="en-US" sz="2000" dirty="0">
                <a:solidFill>
                  <a:srgbClr val="3333FF"/>
                </a:solidFill>
                <a:latin typeface="华文仿宋" panose="02010600040101010101" pitchFamily="2" charset="-122"/>
                <a:ea typeface="华文仿宋" panose="02010600040101010101" pitchFamily="2" charset="-122"/>
              </a:rPr>
              <a:t>例</a:t>
            </a:r>
            <a:r>
              <a:rPr lang="en-US" altLang="zh-CN" sz="2000" dirty="0">
                <a:solidFill>
                  <a:srgbClr val="3333FF"/>
                </a:solidFill>
                <a:latin typeface="华文仿宋" panose="02010600040101010101" pitchFamily="2" charset="-122"/>
                <a:ea typeface="华文仿宋" panose="02010600040101010101" pitchFamily="2" charset="-122"/>
              </a:rPr>
              <a:t>: 3, 13, 7, 5, 21, 23, 39, 23, 40, 23, 14, 12, 56, 23, 29 </a:t>
            </a:r>
          </a:p>
          <a:p>
            <a:pPr lvl="1">
              <a:buFont typeface="Wingdings" panose="05000000000000000000" pitchFamily="2" charset="2"/>
              <a:buChar char="ü"/>
            </a:pPr>
            <a:r>
              <a:rPr lang="zh-CN" altLang="en-US" sz="2000" dirty="0">
                <a:solidFill>
                  <a:srgbClr val="3333FF"/>
                </a:solidFill>
                <a:latin typeface="华文仿宋" panose="02010600040101010101" pitchFamily="2" charset="-122"/>
                <a:ea typeface="华文仿宋" panose="02010600040101010101" pitchFamily="2" charset="-122"/>
              </a:rPr>
              <a:t>排序后</a:t>
            </a:r>
            <a:r>
              <a:rPr lang="en-US" altLang="zh-CN" sz="2000" dirty="0">
                <a:solidFill>
                  <a:srgbClr val="3333FF"/>
                </a:solidFill>
                <a:latin typeface="华文仿宋" panose="02010600040101010101" pitchFamily="2" charset="-122"/>
                <a:ea typeface="华文仿宋" panose="02010600040101010101" pitchFamily="2" charset="-122"/>
              </a:rPr>
              <a:t>: 3, 5, 7, 12, 13, 14, 21, </a:t>
            </a:r>
            <a:r>
              <a:rPr lang="en-US" altLang="zh-CN" sz="2000" b="1" dirty="0">
                <a:solidFill>
                  <a:srgbClr val="3333FF"/>
                </a:solidFill>
                <a:latin typeface="华文仿宋" panose="02010600040101010101" pitchFamily="2" charset="-122"/>
                <a:ea typeface="华文仿宋" panose="02010600040101010101" pitchFamily="2" charset="-122"/>
              </a:rPr>
              <a:t>23</a:t>
            </a:r>
            <a:r>
              <a:rPr lang="en-US" altLang="zh-CN" sz="2000" dirty="0">
                <a:solidFill>
                  <a:srgbClr val="3333FF"/>
                </a:solidFill>
                <a:latin typeface="华文仿宋" panose="02010600040101010101" pitchFamily="2" charset="-122"/>
                <a:ea typeface="华文仿宋" panose="02010600040101010101" pitchFamily="2" charset="-122"/>
              </a:rPr>
              <a:t>, 23, 23, 23, 29, 39, 40, 56 </a:t>
            </a:r>
          </a:p>
          <a:p>
            <a:pPr lvl="1">
              <a:buFont typeface="Wingdings" panose="05000000000000000000" pitchFamily="2" charset="2"/>
              <a:buChar char="ü"/>
            </a:pPr>
            <a:r>
              <a:rPr lang="zh-CN" altLang="en-US" sz="2000" dirty="0">
                <a:solidFill>
                  <a:srgbClr val="3333FF"/>
                </a:solidFill>
                <a:latin typeface="华文仿宋" panose="02010600040101010101" pitchFamily="2" charset="-122"/>
                <a:ea typeface="华文仿宋" panose="02010600040101010101" pitchFamily="2" charset="-122"/>
              </a:rPr>
              <a:t>这</a:t>
            </a:r>
            <a:r>
              <a:rPr lang="en-US" altLang="zh-CN" sz="2000" dirty="0">
                <a:solidFill>
                  <a:srgbClr val="3333FF"/>
                </a:solidFill>
                <a:latin typeface="华文仿宋" panose="02010600040101010101" pitchFamily="2" charset="-122"/>
                <a:ea typeface="华文仿宋" panose="02010600040101010101" pitchFamily="2" charset="-122"/>
              </a:rPr>
              <a:t>15</a:t>
            </a:r>
            <a:r>
              <a:rPr lang="zh-CN" altLang="en-US" sz="2000" dirty="0">
                <a:solidFill>
                  <a:srgbClr val="3333FF"/>
                </a:solidFill>
                <a:latin typeface="华文仿宋" panose="02010600040101010101" pitchFamily="2" charset="-122"/>
                <a:ea typeface="华文仿宋" panose="02010600040101010101" pitchFamily="2" charset="-122"/>
              </a:rPr>
              <a:t>个数中，第</a:t>
            </a:r>
            <a:r>
              <a:rPr lang="en-US" altLang="zh-CN" sz="2000" dirty="0">
                <a:solidFill>
                  <a:srgbClr val="3333FF"/>
                </a:solidFill>
                <a:latin typeface="华文仿宋" panose="02010600040101010101" pitchFamily="2" charset="-122"/>
                <a:ea typeface="华文仿宋" panose="02010600040101010101" pitchFamily="2" charset="-122"/>
              </a:rPr>
              <a:t>8</a:t>
            </a:r>
            <a:r>
              <a:rPr lang="zh-CN" altLang="en-US" sz="2000" dirty="0">
                <a:solidFill>
                  <a:srgbClr val="3333FF"/>
                </a:solidFill>
                <a:latin typeface="华文仿宋" panose="02010600040101010101" pitchFamily="2" charset="-122"/>
                <a:ea typeface="华文仿宋" panose="02010600040101010101" pitchFamily="2" charset="-122"/>
              </a:rPr>
              <a:t>个数为中位数</a:t>
            </a:r>
            <a:r>
              <a:rPr lang="en-US" altLang="zh-CN" sz="2000" dirty="0">
                <a:solidFill>
                  <a:srgbClr val="3333FF"/>
                </a:solidFill>
                <a:latin typeface="华文仿宋" panose="02010600040101010101" pitchFamily="2" charset="-122"/>
                <a:ea typeface="华文仿宋" panose="02010600040101010101" pitchFamily="2" charset="-122"/>
              </a:rPr>
              <a:t>: 23</a:t>
            </a:r>
          </a:p>
          <a:p>
            <a:pPr>
              <a:buFont typeface="Wingdings" panose="05000000000000000000" pitchFamily="2" charset="2"/>
              <a:buChar char="Ø"/>
            </a:pPr>
            <a:r>
              <a:rPr lang="zh-CN" altLang="en-US" sz="2400" dirty="0">
                <a:solidFill>
                  <a:srgbClr val="3333FF"/>
                </a:solidFill>
                <a:latin typeface="华文仿宋" panose="02010600040101010101" pitchFamily="2" charset="-122"/>
                <a:ea typeface="华文仿宋" panose="02010600040101010101" pitchFamily="2" charset="-122"/>
              </a:rPr>
              <a:t>中位数是通过排序得到的，它不受最大、最小两个极端数值的影响。部分数据的变动对中位数没有影响，当一组数据中的个别数据变动较大时，常用来描述这组数据的集中趋势。</a:t>
            </a:r>
            <a:endParaRPr lang="en-US" altLang="zh-CN" sz="2400" dirty="0">
              <a:solidFill>
                <a:srgbClr val="3333FF"/>
              </a:solidFill>
              <a:latin typeface="华文仿宋" panose="02010600040101010101" pitchFamily="2" charset="-122"/>
              <a:ea typeface="华文仿宋" panose="02010600040101010101" pitchFamily="2" charset="-122"/>
            </a:endParaRPr>
          </a:p>
          <a:p>
            <a:pPr marL="0" indent="0">
              <a:buNone/>
            </a:pPr>
            <a:endParaRPr lang="en-US" altLang="zh-CN" sz="2400" dirty="0">
              <a:solidFill>
                <a:srgbClr val="3333FF"/>
              </a:solidFill>
              <a:latin typeface="华文仿宋" panose="02010600040101010101" pitchFamily="2" charset="-122"/>
              <a:ea typeface="华文仿宋" panose="02010600040101010101" pitchFamily="2" charset="-122"/>
            </a:endParaRPr>
          </a:p>
          <a:p>
            <a:endParaRPr lang="zh-CN" altLang="en-US" sz="2000" dirty="0">
              <a:solidFill>
                <a:srgbClr val="3333FF"/>
              </a:solidFill>
              <a:latin typeface="华文仿宋" panose="02010600040101010101" pitchFamily="2" charset="-122"/>
              <a:ea typeface="华文仿宋" panose="02010600040101010101" pitchFamily="2" charset="-122"/>
            </a:endParaRPr>
          </a:p>
        </p:txBody>
      </p:sp>
      <p:sp>
        <p:nvSpPr>
          <p:cNvPr id="1843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889EED-0C4D-422D-9DF8-040365B5AE9D}" type="slidenum">
              <a:rPr lang="en-US" altLang="zh-CN"/>
              <a:pPr/>
              <a:t>11</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3577E4-F11B-4A8A-8870-15E27C9AA397}" type="slidenum">
              <a:rPr lang="en-US" altLang="zh-CN"/>
              <a:pPr/>
              <a:t>12</a:t>
            </a:fld>
            <a:endParaRPr lang="en-US" altLang="zh-CN"/>
          </a:p>
        </p:txBody>
      </p:sp>
      <p:sp>
        <p:nvSpPr>
          <p:cNvPr id="19459" name="Rectangle 2"/>
          <p:cNvSpPr>
            <a:spLocks noGrp="1" noChangeArrowheads="1"/>
          </p:cNvSpPr>
          <p:nvPr>
            <p:ph type="title"/>
          </p:nvPr>
        </p:nvSpPr>
        <p:spPr/>
        <p:txBody>
          <a:bodyPr/>
          <a:lstStyle/>
          <a:p>
            <a:pPr eaLnBrk="1" hangingPunct="1"/>
            <a:r>
              <a:rPr lang="zh-CN" altLang="en-US" dirty="0">
                <a:solidFill>
                  <a:srgbClr val="3333FF"/>
                </a:solidFill>
              </a:rPr>
              <a:t>数据集中趋势（</a:t>
            </a:r>
            <a:r>
              <a:rPr lang="en-US" altLang="zh-CN" dirty="0">
                <a:solidFill>
                  <a:srgbClr val="3333FF"/>
                </a:solidFill>
              </a:rPr>
              <a:t>3</a:t>
            </a:r>
            <a:r>
              <a:rPr lang="zh-CN" altLang="en-US" dirty="0">
                <a:solidFill>
                  <a:srgbClr val="3333FF"/>
                </a:solidFill>
              </a:rPr>
              <a:t>）</a:t>
            </a:r>
            <a:r>
              <a:rPr lang="en-US" altLang="zh-CN" dirty="0">
                <a:solidFill>
                  <a:srgbClr val="3333FF"/>
                </a:solidFill>
              </a:rPr>
              <a:t>:</a:t>
            </a:r>
            <a:r>
              <a:rPr lang="zh-CN" altLang="en-US" dirty="0">
                <a:solidFill>
                  <a:srgbClr val="3333FF"/>
                </a:solidFill>
              </a:rPr>
              <a:t>众数</a:t>
            </a:r>
            <a:endParaRPr lang="zh-CN" altLang="en-US" b="0" dirty="0"/>
          </a:p>
        </p:txBody>
      </p:sp>
      <p:sp>
        <p:nvSpPr>
          <p:cNvPr id="19460" name="Rectangle 3"/>
          <p:cNvSpPr>
            <a:spLocks noGrp="1" noChangeArrowheads="1"/>
          </p:cNvSpPr>
          <p:nvPr>
            <p:ph type="body" idx="1"/>
          </p:nvPr>
        </p:nvSpPr>
        <p:spPr/>
        <p:txBody>
          <a:bodyPr/>
          <a:lstStyle/>
          <a:p>
            <a:pPr eaLnBrk="1" hangingPunct="1">
              <a:buFont typeface="Wingdings" panose="05000000000000000000" pitchFamily="2" charset="2"/>
              <a:buChar char="Ø"/>
            </a:pPr>
            <a:r>
              <a:rPr lang="zh-CN" altLang="en-US" dirty="0">
                <a:solidFill>
                  <a:srgbClr val="3333FF"/>
                </a:solidFill>
                <a:latin typeface="华文仿宋" panose="02010600040101010101" pitchFamily="2" charset="-122"/>
                <a:ea typeface="华文仿宋" panose="02010600040101010101" pitchFamily="2" charset="-122"/>
              </a:rPr>
              <a:t>众数</a:t>
            </a:r>
            <a:r>
              <a:rPr lang="en-US" altLang="zh-CN" dirty="0">
                <a:solidFill>
                  <a:srgbClr val="3333FF"/>
                </a:solidFill>
                <a:latin typeface="华文仿宋" panose="02010600040101010101" pitchFamily="2" charset="-122"/>
                <a:ea typeface="华文仿宋" panose="02010600040101010101" pitchFamily="2" charset="-122"/>
              </a:rPr>
              <a:t>(M</a:t>
            </a:r>
            <a:r>
              <a:rPr lang="en-US" altLang="zh-CN" b="1" dirty="0">
                <a:solidFill>
                  <a:srgbClr val="3333FF"/>
                </a:solidFill>
                <a:latin typeface="华文仿宋" panose="02010600040101010101" pitchFamily="2" charset="-122"/>
                <a:ea typeface="华文仿宋" panose="02010600040101010101" pitchFamily="2" charset="-122"/>
              </a:rPr>
              <a:t>ode):</a:t>
            </a:r>
            <a:r>
              <a:rPr lang="zh-CN" altLang="en-US" dirty="0">
                <a:solidFill>
                  <a:srgbClr val="3333FF"/>
                </a:solidFill>
                <a:latin typeface="华文仿宋" panose="02010600040101010101" pitchFamily="2" charset="-122"/>
                <a:ea typeface="华文仿宋" panose="02010600040101010101" pitchFamily="2" charset="-122"/>
              </a:rPr>
              <a:t>在一组数据中</a:t>
            </a:r>
            <a:r>
              <a:rPr lang="en-US" altLang="zh-CN" dirty="0">
                <a:solidFill>
                  <a:srgbClr val="3333FF"/>
                </a:solidFill>
                <a:latin typeface="华文仿宋" panose="02010600040101010101" pitchFamily="2" charset="-122"/>
                <a:ea typeface="华文仿宋" panose="02010600040101010101" pitchFamily="2" charset="-122"/>
              </a:rPr>
              <a:t>,</a:t>
            </a:r>
            <a:r>
              <a:rPr lang="zh-CN" altLang="en-US" dirty="0">
                <a:solidFill>
                  <a:srgbClr val="3333FF"/>
                </a:solidFill>
                <a:latin typeface="华文仿宋" panose="02010600040101010101" pitchFamily="2" charset="-122"/>
                <a:ea typeface="华文仿宋" panose="02010600040101010101" pitchFamily="2" charset="-122"/>
              </a:rPr>
              <a:t>出现次数最多的数据</a:t>
            </a:r>
            <a:r>
              <a:rPr lang="en-US" altLang="zh-CN" dirty="0">
                <a:solidFill>
                  <a:srgbClr val="3333FF"/>
                </a:solidFill>
                <a:latin typeface="华文仿宋" panose="02010600040101010101" pitchFamily="2" charset="-122"/>
                <a:ea typeface="华文仿宋" panose="02010600040101010101" pitchFamily="2" charset="-122"/>
              </a:rPr>
              <a:t>;</a:t>
            </a:r>
          </a:p>
          <a:p>
            <a:pPr eaLnBrk="1" hangingPunct="1">
              <a:buFont typeface="Wingdings" panose="05000000000000000000" pitchFamily="2" charset="2"/>
              <a:buChar char="Ø"/>
            </a:pPr>
            <a:r>
              <a:rPr lang="zh-CN" altLang="en-US" dirty="0">
                <a:solidFill>
                  <a:srgbClr val="3333FF"/>
                </a:solidFill>
                <a:latin typeface="华文仿宋" panose="02010600040101010101" pitchFamily="2" charset="-122"/>
                <a:ea typeface="华文仿宋" panose="02010600040101010101" pitchFamily="2" charset="-122"/>
              </a:rPr>
              <a:t>用众数代表一组数据，适合于数据量较多时使用，且众数不受极端数据的影响；</a:t>
            </a:r>
            <a:r>
              <a:rPr lang="en-US" altLang="zh-CN" dirty="0">
                <a:solidFill>
                  <a:srgbClr val="3333FF"/>
                </a:solidFill>
                <a:latin typeface="华文仿宋" panose="02010600040101010101" pitchFamily="2" charset="-122"/>
                <a:ea typeface="华文仿宋" panose="02010600040101010101" pitchFamily="2" charset="-122"/>
              </a:rPr>
              <a:t> </a:t>
            </a:r>
          </a:p>
          <a:p>
            <a:pPr eaLnBrk="1" hangingPunct="1">
              <a:buFont typeface="Wingdings" panose="05000000000000000000" pitchFamily="2" charset="2"/>
              <a:buChar char="Ø"/>
            </a:pPr>
            <a:r>
              <a:rPr lang="zh-CN" altLang="en-US" dirty="0">
                <a:solidFill>
                  <a:srgbClr val="3333FF"/>
                </a:solidFill>
                <a:latin typeface="华文仿宋" panose="02010600040101010101" pitchFamily="2" charset="-122"/>
                <a:ea typeface="华文仿宋" panose="02010600040101010101" pitchFamily="2" charset="-122"/>
              </a:rPr>
              <a:t>当数值或被观察者没有明显次序（常发生于非数值性资料）时特别有用，由于可能无法良好定义算术平均数和中位数。</a:t>
            </a:r>
            <a:endParaRPr lang="en-US" altLang="zh-CN" dirty="0">
              <a:solidFill>
                <a:srgbClr val="3333FF"/>
              </a:solidFill>
              <a:latin typeface="华文仿宋" panose="02010600040101010101" pitchFamily="2" charset="-122"/>
              <a:ea typeface="华文仿宋" panose="02010600040101010101" pitchFamily="2" charset="-122"/>
            </a:endParaRPr>
          </a:p>
          <a:p>
            <a:pPr lvl="1" eaLnBrk="1" hangingPunct="1">
              <a:buFont typeface="Wingdings" panose="05000000000000000000" pitchFamily="2" charset="2"/>
              <a:buChar char="ü"/>
            </a:pPr>
            <a:r>
              <a:rPr lang="zh-CN" altLang="en-US" dirty="0">
                <a:solidFill>
                  <a:srgbClr val="3333FF"/>
                </a:solidFill>
                <a:latin typeface="华文仿宋" panose="02010600040101010101" pitchFamily="2" charset="-122"/>
                <a:ea typeface="华文仿宋" panose="02010600040101010101" pitchFamily="2" charset="-122"/>
              </a:rPr>
              <a:t>例子：</a:t>
            </a:r>
            <a:r>
              <a:rPr lang="en-US" altLang="zh-CN" dirty="0">
                <a:solidFill>
                  <a:srgbClr val="3333FF"/>
                </a:solidFill>
                <a:latin typeface="华文仿宋" panose="02010600040101010101" pitchFamily="2" charset="-122"/>
                <a:ea typeface="华文仿宋" panose="02010600040101010101" pitchFamily="2" charset="-122"/>
              </a:rPr>
              <a:t>{</a:t>
            </a:r>
            <a:r>
              <a:rPr lang="zh-CN" altLang="en-US" dirty="0">
                <a:solidFill>
                  <a:srgbClr val="3333FF"/>
                </a:solidFill>
                <a:latin typeface="华文仿宋" panose="02010600040101010101" pitchFamily="2" charset="-122"/>
                <a:ea typeface="华文仿宋" panose="02010600040101010101" pitchFamily="2" charset="-122"/>
              </a:rPr>
              <a:t>苹果，苹果，香蕉，橙，橙，橙，桃</a:t>
            </a:r>
            <a:r>
              <a:rPr lang="en-US" altLang="zh-CN" dirty="0">
                <a:solidFill>
                  <a:srgbClr val="3333FF"/>
                </a:solidFill>
                <a:latin typeface="华文仿宋" panose="02010600040101010101" pitchFamily="2" charset="-122"/>
                <a:ea typeface="华文仿宋" panose="02010600040101010101" pitchFamily="2" charset="-122"/>
              </a:rPr>
              <a:t>}</a:t>
            </a:r>
            <a:r>
              <a:rPr lang="zh-CN" altLang="en-US" dirty="0">
                <a:solidFill>
                  <a:srgbClr val="3333FF"/>
                </a:solidFill>
                <a:latin typeface="华文仿宋" panose="02010600040101010101" pitchFamily="2" charset="-122"/>
                <a:ea typeface="华文仿宋" panose="02010600040101010101" pitchFamily="2" charset="-122"/>
              </a:rPr>
              <a:t>的众数是橙。</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a:solidFill>
                  <a:srgbClr val="3333FF"/>
                </a:solidFill>
              </a:rPr>
              <a:t>集中趋势</a:t>
            </a:r>
            <a:r>
              <a:rPr lang="zh-CN" altLang="en-US" dirty="0">
                <a:solidFill>
                  <a:srgbClr val="3333FF"/>
                </a:solidFill>
              </a:rPr>
              <a:t>到</a:t>
            </a:r>
            <a:r>
              <a:rPr lang="zh-CN" altLang="en-US">
                <a:solidFill>
                  <a:srgbClr val="3333FF"/>
                </a:solidFill>
              </a:rPr>
              <a:t>分布形态度量</a:t>
            </a:r>
            <a:r>
              <a:rPr lang="en-US" altLang="zh-CN" b="0">
                <a:solidFill>
                  <a:srgbClr val="3333FF"/>
                </a:solidFill>
              </a:rPr>
              <a:t>---</a:t>
            </a:r>
            <a:r>
              <a:rPr lang="zh-CN" altLang="en-US" b="0" dirty="0">
                <a:solidFill>
                  <a:srgbClr val="3333FF"/>
                </a:solidFill>
              </a:rPr>
              <a:t>偏度</a:t>
            </a:r>
            <a:endParaRPr lang="zh-CN" altLang="en-US" dirty="0">
              <a:solidFill>
                <a:srgbClr val="3333FF"/>
              </a:solidFill>
            </a:endParaRPr>
          </a:p>
        </p:txBody>
      </p:sp>
      <p:sp>
        <p:nvSpPr>
          <p:cNvPr id="2150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94C12F2-2965-4F38-9395-0356E88D065C}" type="slidenum">
              <a:rPr lang="en-US" altLang="zh-CN"/>
              <a:pPr/>
              <a:t>13</a:t>
            </a:fld>
            <a:endParaRPr lang="en-US" altLang="zh-CN"/>
          </a:p>
        </p:txBody>
      </p:sp>
      <p:sp>
        <p:nvSpPr>
          <p:cNvPr id="10" name="矩形 9"/>
          <p:cNvSpPr/>
          <p:nvPr/>
        </p:nvSpPr>
        <p:spPr>
          <a:xfrm>
            <a:off x="142875" y="1790817"/>
            <a:ext cx="8174038" cy="954107"/>
          </a:xfrm>
          <a:prstGeom prst="rect">
            <a:avLst/>
          </a:prstGeom>
        </p:spPr>
        <p:txBody>
          <a:bodyPr>
            <a:spAutoFit/>
          </a:bodyPr>
          <a:lstStyle/>
          <a:p>
            <a:pPr marL="285750" indent="-285750" algn="just">
              <a:buFont typeface="Wingdings" panose="05000000000000000000" pitchFamily="2" charset="2"/>
              <a:buChar char="Ø"/>
              <a:defRPr/>
            </a:pPr>
            <a:r>
              <a:rPr lang="zh-CN" altLang="en-US" sz="2800" dirty="0">
                <a:solidFill>
                  <a:srgbClr val="3333FF"/>
                </a:solidFill>
              </a:rPr>
              <a:t>偏度</a:t>
            </a:r>
            <a:r>
              <a:rPr lang="en-US" altLang="zh-CN" sz="2800" dirty="0">
                <a:solidFill>
                  <a:srgbClr val="3333FF"/>
                </a:solidFill>
              </a:rPr>
              <a:t>(Skewness)</a:t>
            </a:r>
            <a:r>
              <a:rPr lang="zh-CN" altLang="en-US" sz="2800" dirty="0">
                <a:solidFill>
                  <a:srgbClr val="3333FF"/>
                </a:solidFill>
              </a:rPr>
              <a:t>：是统计数据分布偏斜方向和程度的度量。</a:t>
            </a:r>
            <a:endParaRPr lang="en-US" altLang="zh-CN" sz="2800" dirty="0">
              <a:solidFill>
                <a:srgbClr val="3333FF"/>
              </a:solidFill>
              <a:latin typeface="+mn-lt"/>
            </a:endParaRP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251520" y="3992751"/>
            <a:ext cx="2836615" cy="225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39852" y="3969060"/>
            <a:ext cx="2664272" cy="235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058864" y="3925160"/>
            <a:ext cx="2915816" cy="2394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rgbClr val="3333FF"/>
                </a:solidFill>
              </a:rPr>
              <a:t>皮尔逊偏态系数</a:t>
            </a:r>
            <a:r>
              <a:rPr lang="en-US" altLang="zh-CN" b="0" dirty="0">
                <a:solidFill>
                  <a:srgbClr val="3333FF"/>
                </a:solidFill>
              </a:rPr>
              <a:t>(Pearson’s Coefficient of Skewness)</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dirty="0">
                <a:solidFill>
                  <a:srgbClr val="3333FF"/>
                </a:solidFill>
              </a:rPr>
              <a:t>使用众数</a:t>
            </a:r>
            <a:r>
              <a:rPr lang="en-US" altLang="zh-CN" dirty="0">
                <a:solidFill>
                  <a:srgbClr val="3333FF"/>
                </a:solidFill>
              </a:rPr>
              <a:t>(Mode):</a:t>
            </a:r>
          </a:p>
          <a:p>
            <a:pPr>
              <a:buFont typeface="Wingdings" panose="05000000000000000000" pitchFamily="2" charset="2"/>
              <a:buChar char="Ø"/>
            </a:pPr>
            <a:endParaRPr lang="en-US" altLang="zh-CN" dirty="0">
              <a:solidFill>
                <a:srgbClr val="3333FF"/>
              </a:solidFill>
            </a:endParaRPr>
          </a:p>
          <a:p>
            <a:pPr marL="0" indent="0">
              <a:buNone/>
            </a:pPr>
            <a:endParaRPr lang="en-US" altLang="zh-CN" dirty="0">
              <a:solidFill>
                <a:srgbClr val="3333FF"/>
              </a:solidFill>
            </a:endParaRPr>
          </a:p>
          <a:p>
            <a:pPr marL="0" indent="0">
              <a:buNone/>
            </a:pPr>
            <a:endParaRPr lang="en-US" altLang="zh-CN" dirty="0">
              <a:solidFill>
                <a:srgbClr val="3333FF"/>
              </a:solidFill>
            </a:endParaRPr>
          </a:p>
          <a:p>
            <a:pPr>
              <a:buFont typeface="Wingdings" panose="05000000000000000000" pitchFamily="2" charset="2"/>
              <a:buChar char="Ø"/>
            </a:pPr>
            <a:r>
              <a:rPr lang="zh-CN" altLang="en-US" dirty="0">
                <a:solidFill>
                  <a:srgbClr val="3333FF"/>
                </a:solidFill>
              </a:rPr>
              <a:t>使用中位数</a:t>
            </a:r>
            <a:r>
              <a:rPr lang="en-US" altLang="zh-CN" dirty="0">
                <a:solidFill>
                  <a:srgbClr val="3333FF"/>
                </a:solidFill>
              </a:rPr>
              <a:t>(Median)</a:t>
            </a:r>
            <a:endParaRPr lang="zh-CN" altLang="en-US" dirty="0">
              <a:solidFill>
                <a:srgbClr val="3333FF"/>
              </a:solidFill>
            </a:endParaRPr>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14</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1195192841"/>
              </p:ext>
            </p:extLst>
          </p:nvPr>
        </p:nvGraphicFramePr>
        <p:xfrm>
          <a:off x="3023828" y="2276872"/>
          <a:ext cx="2716052" cy="1224136"/>
        </p:xfrm>
        <a:graphic>
          <a:graphicData uri="http://schemas.openxmlformats.org/presentationml/2006/ole">
            <mc:AlternateContent xmlns:mc="http://schemas.openxmlformats.org/markup-compatibility/2006">
              <mc:Choice xmlns:v="urn:schemas-microsoft-com:vml" Requires="v">
                <p:oleObj spid="_x0000_s95698" name="Equation" r:id="rId4" imgW="901440" imgH="406080" progId="Equation.DSMT4">
                  <p:embed/>
                </p:oleObj>
              </mc:Choice>
              <mc:Fallback>
                <p:oleObj name="Equation" r:id="rId4" imgW="901440" imgH="406080" progId="Equation.DSMT4">
                  <p:embed/>
                  <p:pic>
                    <p:nvPicPr>
                      <p:cNvPr id="0" name=""/>
                      <p:cNvPicPr/>
                      <p:nvPr/>
                    </p:nvPicPr>
                    <p:blipFill>
                      <a:blip r:embed="rId5"/>
                      <a:stretch>
                        <a:fillRect/>
                      </a:stretch>
                    </p:blipFill>
                    <p:spPr>
                      <a:xfrm>
                        <a:off x="3023828" y="2276872"/>
                        <a:ext cx="2716052" cy="122413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33402314"/>
              </p:ext>
            </p:extLst>
          </p:nvPr>
        </p:nvGraphicFramePr>
        <p:xfrm>
          <a:off x="2888456" y="4797152"/>
          <a:ext cx="3367088" cy="1223962"/>
        </p:xfrm>
        <a:graphic>
          <a:graphicData uri="http://schemas.openxmlformats.org/presentationml/2006/ole">
            <mc:AlternateContent xmlns:mc="http://schemas.openxmlformats.org/markup-compatibility/2006">
              <mc:Choice xmlns:v="urn:schemas-microsoft-com:vml" Requires="v">
                <p:oleObj spid="_x0000_s95699" name="Equation" r:id="rId6" imgW="1117440" imgH="406080" progId="Equation.DSMT4">
                  <p:embed/>
                </p:oleObj>
              </mc:Choice>
              <mc:Fallback>
                <p:oleObj name="Equation" r:id="rId6" imgW="1117440" imgH="406080" progId="Equation.DSMT4">
                  <p:embed/>
                  <p:pic>
                    <p:nvPicPr>
                      <p:cNvPr id="0" name=""/>
                      <p:cNvPicPr/>
                      <p:nvPr/>
                    </p:nvPicPr>
                    <p:blipFill>
                      <a:blip r:embed="rId7"/>
                      <a:stretch>
                        <a:fillRect/>
                      </a:stretch>
                    </p:blipFill>
                    <p:spPr>
                      <a:xfrm>
                        <a:off x="2888456" y="4797152"/>
                        <a:ext cx="3367088" cy="1223962"/>
                      </a:xfrm>
                      <a:prstGeom prst="rect">
                        <a:avLst/>
                      </a:prstGeom>
                    </p:spPr>
                  </p:pic>
                </p:oleObj>
              </mc:Fallback>
            </mc:AlternateContent>
          </a:graphicData>
        </a:graphic>
      </p:graphicFrame>
    </p:spTree>
    <p:extLst>
      <p:ext uri="{BB962C8B-B14F-4D97-AF65-F5344CB8AC3E}">
        <p14:creationId xmlns:p14="http://schemas.microsoft.com/office/powerpoint/2010/main" val="2502719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AA926E-A23A-4A4E-95CF-0B10BA0C3796}" type="slidenum">
              <a:rPr lang="en-US" altLang="zh-CN"/>
              <a:pPr/>
              <a:t>15</a:t>
            </a:fld>
            <a:endParaRPr lang="en-US" altLang="zh-CN"/>
          </a:p>
        </p:txBody>
      </p:sp>
      <p:sp>
        <p:nvSpPr>
          <p:cNvPr id="27651" name="Rectangle 2"/>
          <p:cNvSpPr>
            <a:spLocks noGrp="1" noChangeArrowheads="1"/>
          </p:cNvSpPr>
          <p:nvPr>
            <p:ph type="title"/>
          </p:nvPr>
        </p:nvSpPr>
        <p:spPr/>
        <p:txBody>
          <a:bodyPr/>
          <a:lstStyle/>
          <a:p>
            <a:pPr eaLnBrk="1" hangingPunct="1"/>
            <a:r>
              <a:rPr lang="zh-CN" altLang="en-US" dirty="0">
                <a:solidFill>
                  <a:srgbClr val="3333FF"/>
                </a:solidFill>
              </a:rPr>
              <a:t>数据离散程度</a:t>
            </a:r>
            <a:r>
              <a:rPr lang="zh-CN" altLang="it-IT" b="0" dirty="0"/>
              <a:t>（</a:t>
            </a:r>
            <a:r>
              <a:rPr lang="it-IT" altLang="zh-CN" dirty="0">
                <a:solidFill>
                  <a:srgbClr val="3333FF"/>
                </a:solidFill>
              </a:rPr>
              <a:t>dispersion</a:t>
            </a:r>
            <a:r>
              <a:rPr lang="zh-CN" altLang="it-IT" b="0" dirty="0"/>
              <a:t>）</a:t>
            </a:r>
            <a:endParaRPr lang="zh-CN" altLang="en-US" b="0" dirty="0"/>
          </a:p>
        </p:txBody>
      </p:sp>
      <p:sp>
        <p:nvSpPr>
          <p:cNvPr id="27652" name="Rectangle 3"/>
          <p:cNvSpPr>
            <a:spLocks noGrp="1" noChangeArrowheads="1"/>
          </p:cNvSpPr>
          <p:nvPr>
            <p:ph type="body" idx="1"/>
          </p:nvPr>
        </p:nvSpPr>
        <p:spPr/>
        <p:txBody>
          <a:bodyPr/>
          <a:lstStyle/>
          <a:p>
            <a:pPr eaLnBrk="1" hangingPunct="1">
              <a:buFont typeface="Wingdings" panose="05000000000000000000" pitchFamily="2" charset="2"/>
              <a:buChar char="Ø"/>
            </a:pPr>
            <a:r>
              <a:rPr lang="zh-CN" altLang="en-US" sz="2600" b="1" dirty="0">
                <a:solidFill>
                  <a:srgbClr val="3333FF"/>
                </a:solidFill>
              </a:rPr>
              <a:t>观测变量各个取值之间的差异程度；</a:t>
            </a:r>
            <a:endParaRPr lang="en-US" altLang="zh-CN" sz="2600" b="1" dirty="0">
              <a:solidFill>
                <a:srgbClr val="3333FF"/>
              </a:solidFill>
            </a:endParaRPr>
          </a:p>
          <a:p>
            <a:pPr eaLnBrk="1" hangingPunct="1">
              <a:buFont typeface="Wingdings" panose="05000000000000000000" pitchFamily="2" charset="2"/>
              <a:buChar char="Ø"/>
            </a:pPr>
            <a:r>
              <a:rPr lang="zh-CN" altLang="en-US" sz="2600" dirty="0">
                <a:solidFill>
                  <a:srgbClr val="3333FF"/>
                </a:solidFill>
              </a:rPr>
              <a:t>常用度量</a:t>
            </a:r>
            <a:r>
              <a:rPr lang="en-US" altLang="zh-CN" sz="2600" dirty="0">
                <a:solidFill>
                  <a:srgbClr val="3333FF"/>
                </a:solidFill>
              </a:rPr>
              <a:t>:</a:t>
            </a:r>
          </a:p>
          <a:p>
            <a:pPr lvl="1" eaLnBrk="1" hangingPunct="1">
              <a:buFont typeface="Wingdings" panose="05000000000000000000" pitchFamily="2" charset="2"/>
              <a:buChar char="Ø"/>
            </a:pPr>
            <a:r>
              <a:rPr lang="zh-CN" altLang="en-US" sz="2200" dirty="0">
                <a:solidFill>
                  <a:srgbClr val="3333FF"/>
                </a:solidFill>
              </a:rPr>
              <a:t>极差：</a:t>
            </a:r>
            <a:r>
              <a:rPr lang="en-US" altLang="zh-CN" sz="2200" dirty="0">
                <a:solidFill>
                  <a:srgbClr val="3333FF"/>
                </a:solidFill>
              </a:rPr>
              <a:t>Range</a:t>
            </a:r>
          </a:p>
          <a:p>
            <a:pPr lvl="1" eaLnBrk="1" hangingPunct="1">
              <a:buFont typeface="Wingdings" panose="05000000000000000000" pitchFamily="2" charset="2"/>
              <a:buChar char="Ø"/>
            </a:pPr>
            <a:r>
              <a:rPr lang="zh-CN" altLang="en-US" sz="2200" dirty="0">
                <a:solidFill>
                  <a:srgbClr val="3333FF"/>
                </a:solidFill>
              </a:rPr>
              <a:t>五数概括法：</a:t>
            </a:r>
            <a:r>
              <a:rPr lang="en-US" altLang="zh-CN" sz="2200" dirty="0">
                <a:solidFill>
                  <a:srgbClr val="3333FF"/>
                </a:solidFill>
              </a:rPr>
              <a:t>Five-number summary (based on quartiles)</a:t>
            </a:r>
          </a:p>
          <a:p>
            <a:pPr lvl="1" eaLnBrk="1" hangingPunct="1">
              <a:buFont typeface="Wingdings" panose="05000000000000000000" pitchFamily="2" charset="2"/>
              <a:buChar char="Ø"/>
            </a:pPr>
            <a:r>
              <a:rPr lang="zh-CN" altLang="en-US" sz="2200" dirty="0">
                <a:solidFill>
                  <a:srgbClr val="3333FF"/>
                </a:solidFill>
              </a:rPr>
              <a:t>四分位距：</a:t>
            </a:r>
            <a:r>
              <a:rPr lang="en-US" altLang="zh-CN" sz="2200" dirty="0">
                <a:solidFill>
                  <a:srgbClr val="3333FF"/>
                </a:solidFill>
              </a:rPr>
              <a:t>Interquartile range, IQR</a:t>
            </a:r>
          </a:p>
          <a:p>
            <a:pPr lvl="1" eaLnBrk="1" hangingPunct="1">
              <a:buFont typeface="Wingdings" panose="05000000000000000000" pitchFamily="2" charset="2"/>
              <a:buChar char="Ø"/>
            </a:pPr>
            <a:r>
              <a:rPr lang="zh-CN" altLang="en-US" sz="2200" dirty="0">
                <a:solidFill>
                  <a:srgbClr val="3333FF"/>
                </a:solidFill>
              </a:rPr>
              <a:t>标准差</a:t>
            </a:r>
            <a:r>
              <a:rPr lang="en-US" altLang="zh-CN" sz="2200" dirty="0">
                <a:solidFill>
                  <a:srgbClr val="3333FF"/>
                </a:solidFill>
              </a:rPr>
              <a:t>:      standard deviation.</a:t>
            </a:r>
          </a:p>
          <a:p>
            <a:pPr eaLnBrk="1" hangingPunct="1">
              <a:buFont typeface="Wingdings" panose="05000000000000000000" pitchFamily="2" charset="2"/>
              <a:buChar char="Ø"/>
            </a:pPr>
            <a:r>
              <a:rPr lang="zh-CN" altLang="en-US" sz="2600" b="1" dirty="0">
                <a:solidFill>
                  <a:srgbClr val="3333FF"/>
                </a:solidFill>
              </a:rPr>
              <a:t>箱形图</a:t>
            </a:r>
            <a:r>
              <a:rPr lang="en-US" altLang="zh-CN" sz="2600" b="1" dirty="0">
                <a:solidFill>
                  <a:srgbClr val="3333FF"/>
                </a:solidFill>
              </a:rPr>
              <a:t>(Boxplots)</a:t>
            </a:r>
            <a:r>
              <a:rPr lang="zh-CN" altLang="en-US" sz="2600" dirty="0">
                <a:solidFill>
                  <a:srgbClr val="3333FF"/>
                </a:solidFill>
              </a:rPr>
              <a:t>显示一组数据分散情况资料的统计图。</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D2807EE-EEEA-4D11-8EC7-FABA3C805071}" type="slidenum">
              <a:rPr lang="en-US" altLang="zh-CN"/>
              <a:pPr/>
              <a:t>16</a:t>
            </a:fld>
            <a:endParaRPr lang="en-US" altLang="zh-CN"/>
          </a:p>
        </p:txBody>
      </p:sp>
      <p:sp>
        <p:nvSpPr>
          <p:cNvPr id="29699" name="Rectangle 2"/>
          <p:cNvSpPr>
            <a:spLocks noGrp="1" noChangeArrowheads="1"/>
          </p:cNvSpPr>
          <p:nvPr>
            <p:ph type="title"/>
          </p:nvPr>
        </p:nvSpPr>
        <p:spPr/>
        <p:txBody>
          <a:bodyPr/>
          <a:lstStyle/>
          <a:p>
            <a:pPr eaLnBrk="1" hangingPunct="1"/>
            <a:r>
              <a:rPr lang="zh-CN" altLang="en-US" dirty="0">
                <a:solidFill>
                  <a:srgbClr val="3333FF"/>
                </a:solidFill>
              </a:rPr>
              <a:t>数据离散程度</a:t>
            </a:r>
            <a:r>
              <a:rPr lang="en-US" altLang="zh-CN" b="0" dirty="0">
                <a:solidFill>
                  <a:srgbClr val="3333FF"/>
                </a:solidFill>
              </a:rPr>
              <a:t>(2)</a:t>
            </a:r>
            <a:r>
              <a:rPr lang="zh-CN" altLang="en-US" b="0" dirty="0">
                <a:solidFill>
                  <a:srgbClr val="3333FF"/>
                </a:solidFill>
              </a:rPr>
              <a:t>：极差</a:t>
            </a:r>
          </a:p>
        </p:txBody>
      </p:sp>
      <p:sp>
        <p:nvSpPr>
          <p:cNvPr id="30724" name="Rectangle 3"/>
          <p:cNvSpPr>
            <a:spLocks noGrp="1" noChangeArrowheads="1"/>
          </p:cNvSpPr>
          <p:nvPr>
            <p:ph type="body" idx="1"/>
          </p:nvPr>
        </p:nvSpPr>
        <p:spPr>
          <a:xfrm>
            <a:off x="323850" y="1628775"/>
            <a:ext cx="8604250" cy="4411663"/>
          </a:xfrm>
        </p:spPr>
        <p:txBody>
          <a:bodyPr/>
          <a:lstStyle/>
          <a:p>
            <a:pPr eaLnBrk="1" hangingPunct="1">
              <a:lnSpc>
                <a:spcPct val="90000"/>
              </a:lnSpc>
              <a:buFont typeface="Wingdings" panose="05000000000000000000" pitchFamily="2" charset="2"/>
              <a:buChar char="Ø"/>
            </a:pPr>
            <a:r>
              <a:rPr lang="zh-CN" altLang="en-US" sz="2400" dirty="0">
                <a:solidFill>
                  <a:srgbClr val="3333FF"/>
                </a:solidFill>
              </a:rPr>
              <a:t>极差</a:t>
            </a:r>
            <a:r>
              <a:rPr lang="en-US" altLang="zh-CN" sz="2400" dirty="0">
                <a:solidFill>
                  <a:srgbClr val="3333FF"/>
                </a:solidFill>
              </a:rPr>
              <a:t>(Range):</a:t>
            </a:r>
            <a:r>
              <a:rPr lang="zh-CN" altLang="en-US" sz="2400" dirty="0">
                <a:solidFill>
                  <a:srgbClr val="3333FF"/>
                </a:solidFill>
              </a:rPr>
              <a:t>极差是指一组测量值内最大值与最小值之差，又称范围误差或全距，以</a:t>
            </a:r>
            <a:r>
              <a:rPr lang="en-US" altLang="zh-CN" sz="2400" dirty="0">
                <a:solidFill>
                  <a:srgbClr val="3333FF"/>
                </a:solidFill>
              </a:rPr>
              <a:t>R</a:t>
            </a:r>
            <a:r>
              <a:rPr lang="zh-CN" altLang="en-US" sz="2400" dirty="0">
                <a:solidFill>
                  <a:srgbClr val="3333FF"/>
                </a:solidFill>
              </a:rPr>
              <a:t>表示。</a:t>
            </a:r>
            <a:endParaRPr lang="en-US" altLang="zh-CN" sz="2400" dirty="0">
              <a:solidFill>
                <a:srgbClr val="3333FF"/>
              </a:solidFill>
            </a:endParaRPr>
          </a:p>
          <a:p>
            <a:pPr eaLnBrk="1" hangingPunct="1">
              <a:lnSpc>
                <a:spcPct val="90000"/>
              </a:lnSpc>
              <a:buFont typeface="Wingdings" panose="05000000000000000000" pitchFamily="2" charset="2"/>
              <a:buChar char="Ø"/>
            </a:pPr>
            <a:endParaRPr lang="en-US" altLang="zh-CN" dirty="0">
              <a:solidFill>
                <a:srgbClr val="3333FF"/>
              </a:solidFill>
            </a:endParaRPr>
          </a:p>
          <a:p>
            <a:pPr eaLnBrk="1" hangingPunct="1">
              <a:lnSpc>
                <a:spcPct val="90000"/>
              </a:lnSpc>
              <a:buFont typeface="Wingdings" panose="05000000000000000000" pitchFamily="2" charset="2"/>
              <a:buChar char="Ø"/>
            </a:pPr>
            <a:endParaRPr lang="en-US" altLang="zh-CN" dirty="0">
              <a:solidFill>
                <a:srgbClr val="3333FF"/>
              </a:solidFill>
            </a:endParaRPr>
          </a:p>
          <a:p>
            <a:pPr marL="0" indent="0" eaLnBrk="1" hangingPunct="1">
              <a:lnSpc>
                <a:spcPct val="90000"/>
              </a:lnSpc>
              <a:buNone/>
            </a:pPr>
            <a:endParaRPr lang="en-US" altLang="zh-CN" dirty="0">
              <a:solidFill>
                <a:srgbClr val="3333FF"/>
              </a:solidFill>
            </a:endParaRPr>
          </a:p>
          <a:p>
            <a:pPr marL="0" indent="0" eaLnBrk="1" hangingPunct="1">
              <a:lnSpc>
                <a:spcPct val="90000"/>
              </a:lnSpc>
              <a:buNone/>
            </a:pPr>
            <a:endParaRPr lang="en-US" altLang="zh-CN" dirty="0">
              <a:solidFill>
                <a:srgbClr val="3333FF"/>
              </a:solidFill>
            </a:endParaRPr>
          </a:p>
          <a:p>
            <a:pPr eaLnBrk="1" hangingPunct="1">
              <a:lnSpc>
                <a:spcPct val="90000"/>
              </a:lnSpc>
              <a:buFont typeface="Wingdings" panose="05000000000000000000" pitchFamily="2" charset="2"/>
              <a:buChar char="Ø"/>
            </a:pPr>
            <a:endParaRPr lang="en-US" altLang="zh-CN" dirty="0">
              <a:solidFill>
                <a:srgbClr val="3333FF"/>
              </a:solidFill>
            </a:endParaRPr>
          </a:p>
          <a:p>
            <a:pPr eaLnBrk="1" hangingPunct="1">
              <a:lnSpc>
                <a:spcPct val="90000"/>
              </a:lnSpc>
              <a:buFont typeface="Wingdings" panose="05000000000000000000" pitchFamily="2" charset="2"/>
              <a:buChar char="Ø"/>
            </a:pPr>
            <a:r>
              <a:rPr lang="zh-CN" altLang="en-US" sz="2400" dirty="0">
                <a:solidFill>
                  <a:srgbClr val="3333FF"/>
                </a:solidFill>
              </a:rPr>
              <a:t>它能体现一组数据波动的范围。极差越大，离散程度越大</a:t>
            </a:r>
            <a:r>
              <a:rPr lang="en-US" altLang="zh-CN" sz="2400" dirty="0">
                <a:solidFill>
                  <a:srgbClr val="3333FF"/>
                </a:solidFill>
              </a:rPr>
              <a:t>;</a:t>
            </a:r>
          </a:p>
          <a:p>
            <a:pPr eaLnBrk="1" hangingPunct="1">
              <a:lnSpc>
                <a:spcPct val="90000"/>
              </a:lnSpc>
              <a:buFont typeface="Wingdings" panose="05000000000000000000" pitchFamily="2" charset="2"/>
              <a:buChar char="Ø"/>
            </a:pPr>
            <a:r>
              <a:rPr lang="zh-CN" altLang="en-US" sz="2400" dirty="0">
                <a:solidFill>
                  <a:srgbClr val="3333FF"/>
                </a:solidFill>
              </a:rPr>
              <a:t>未能利用全部测量值的信息，不能细致地反映测量值彼此相符合的程度</a:t>
            </a:r>
            <a:r>
              <a:rPr lang="en-US" altLang="zh-CN" sz="2400" dirty="0">
                <a:solidFill>
                  <a:srgbClr val="3333FF"/>
                </a:solidFill>
              </a:rPr>
              <a:t>;</a:t>
            </a:r>
          </a:p>
          <a:p>
            <a:pPr eaLnBrk="1" hangingPunct="1">
              <a:lnSpc>
                <a:spcPct val="90000"/>
              </a:lnSpc>
              <a:buFont typeface="Wingdings" panose="05000000000000000000" pitchFamily="2" charset="2"/>
              <a:buChar char="Ø"/>
            </a:pPr>
            <a:r>
              <a:rPr lang="zh-CN" altLang="en-US" sz="2400" dirty="0">
                <a:solidFill>
                  <a:srgbClr val="3333FF"/>
                </a:solidFill>
              </a:rPr>
              <a:t>易受极端值的影响。</a:t>
            </a:r>
            <a:endParaRPr lang="en-US" altLang="zh-CN" sz="2400" dirty="0">
              <a:solidFill>
                <a:srgbClr val="3333FF"/>
              </a:solidFill>
            </a:endParaRPr>
          </a:p>
          <a:p>
            <a:pPr eaLnBrk="1" hangingPunct="1">
              <a:lnSpc>
                <a:spcPct val="90000"/>
              </a:lnSpc>
            </a:pPr>
            <a:endParaRPr lang="en-US" altLang="zh-CN" dirty="0">
              <a:solidFill>
                <a:srgbClr val="3333FF"/>
              </a:solidFill>
            </a:endParaRPr>
          </a:p>
        </p:txBody>
      </p:sp>
      <p:pic>
        <p:nvPicPr>
          <p:cNvPr id="2" name="图片 1"/>
          <p:cNvPicPr>
            <a:picLocks noChangeAspect="1"/>
          </p:cNvPicPr>
          <p:nvPr/>
        </p:nvPicPr>
        <p:blipFill>
          <a:blip r:embed="rId3"/>
          <a:stretch>
            <a:fillRect/>
          </a:stretch>
        </p:blipFill>
        <p:spPr>
          <a:xfrm>
            <a:off x="2338387" y="2492896"/>
            <a:ext cx="3781425" cy="1685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7543800" cy="1295400"/>
          </a:xfrm>
        </p:spPr>
        <p:txBody>
          <a:bodyPr/>
          <a:lstStyle/>
          <a:p>
            <a:r>
              <a:rPr lang="zh-CN" altLang="en-US" dirty="0">
                <a:solidFill>
                  <a:srgbClr val="3333FF"/>
                </a:solidFill>
              </a:rPr>
              <a:t>数据离散程度</a:t>
            </a:r>
            <a:r>
              <a:rPr lang="en-US" altLang="zh-CN" dirty="0">
                <a:solidFill>
                  <a:srgbClr val="3333FF"/>
                </a:solidFill>
              </a:rPr>
              <a:t>(3):</a:t>
            </a:r>
            <a:r>
              <a:rPr lang="zh-CN" altLang="zh-CN" dirty="0">
                <a:solidFill>
                  <a:srgbClr val="3333FF"/>
                </a:solidFill>
              </a:rPr>
              <a:t>百分位数</a:t>
            </a:r>
            <a:endParaRPr lang="zh-CN" altLang="en-US" dirty="0">
              <a:solidFill>
                <a:srgbClr val="3333FF"/>
              </a:solidFill>
            </a:endParaRPr>
          </a:p>
        </p:txBody>
      </p:sp>
      <p:sp>
        <p:nvSpPr>
          <p:cNvPr id="3" name="内容占位符 2"/>
          <p:cNvSpPr>
            <a:spLocks noGrp="1"/>
          </p:cNvSpPr>
          <p:nvPr>
            <p:ph idx="1"/>
          </p:nvPr>
        </p:nvSpPr>
        <p:spPr>
          <a:xfrm>
            <a:off x="251520" y="1650839"/>
            <a:ext cx="8676964" cy="4826161"/>
          </a:xfrm>
        </p:spPr>
        <p:txBody>
          <a:bodyPr/>
          <a:lstStyle/>
          <a:p>
            <a:pPr eaLnBrk="1" hangingPunct="1">
              <a:lnSpc>
                <a:spcPct val="90000"/>
              </a:lnSpc>
              <a:buFont typeface="Wingdings" panose="05000000000000000000" pitchFamily="2" charset="2"/>
              <a:buChar char="Ø"/>
            </a:pPr>
            <a:r>
              <a:rPr lang="en-US" altLang="zh-CN" sz="2800" i="1" dirty="0">
                <a:solidFill>
                  <a:srgbClr val="3333FF"/>
                </a:solidFill>
                <a:latin typeface="华文仿宋" panose="02010600040101010101" pitchFamily="2" charset="-122"/>
                <a:ea typeface="华文仿宋" panose="02010600040101010101" pitchFamily="2" charset="-122"/>
              </a:rPr>
              <a:t>k</a:t>
            </a:r>
            <a:r>
              <a:rPr lang="zh-CN" altLang="zh-CN" sz="2800" dirty="0">
                <a:solidFill>
                  <a:srgbClr val="3333FF"/>
                </a:solidFill>
                <a:latin typeface="华文仿宋" panose="02010600040101010101" pitchFamily="2" charset="-122"/>
                <a:ea typeface="华文仿宋" panose="02010600040101010101" pitchFamily="2" charset="-122"/>
              </a:rPr>
              <a:t>百分位数</a:t>
            </a:r>
            <a:r>
              <a:rPr lang="en-US" altLang="zh-CN" sz="2800" dirty="0">
                <a:solidFill>
                  <a:srgbClr val="3333FF"/>
                </a:solidFill>
                <a:latin typeface="华文仿宋" panose="02010600040101010101" pitchFamily="2" charset="-122"/>
                <a:ea typeface="华文仿宋" panose="02010600040101010101" pitchFamily="2" charset="-122"/>
              </a:rPr>
              <a:t>(percentile):</a:t>
            </a:r>
            <a:r>
              <a:rPr lang="zh-CN" altLang="en-US" sz="2800" dirty="0">
                <a:solidFill>
                  <a:srgbClr val="3333FF"/>
                </a:solidFill>
                <a:latin typeface="华文仿宋" panose="02010600040101010101" pitchFamily="2" charset="-122"/>
                <a:ea typeface="华文仿宋" panose="02010600040101010101" pitchFamily="2" charset="-122"/>
              </a:rPr>
              <a:t>将一组数据从小到大排序，并计算相应的累计百分位，如处于</a:t>
            </a:r>
            <a:r>
              <a:rPr lang="en-US" altLang="zh-CN" sz="2800" dirty="0">
                <a:solidFill>
                  <a:srgbClr val="3333FF"/>
                </a:solidFill>
                <a:latin typeface="华文仿宋" panose="02010600040101010101" pitchFamily="2" charset="-122"/>
                <a:ea typeface="华文仿宋" panose="02010600040101010101" pitchFamily="2" charset="-122"/>
              </a:rPr>
              <a:t>k%</a:t>
            </a:r>
            <a:r>
              <a:rPr lang="zh-CN" altLang="en-US" sz="2800" dirty="0">
                <a:solidFill>
                  <a:srgbClr val="3333FF"/>
                </a:solidFill>
                <a:latin typeface="华文仿宋" panose="02010600040101010101" pitchFamily="2" charset="-122"/>
                <a:ea typeface="华文仿宋" panose="02010600040101010101" pitchFamily="2" charset="-122"/>
              </a:rPr>
              <a:t>位置的值称第</a:t>
            </a:r>
            <a:r>
              <a:rPr lang="en-US" altLang="zh-CN" sz="2800" dirty="0">
                <a:solidFill>
                  <a:srgbClr val="3333FF"/>
                </a:solidFill>
                <a:latin typeface="华文仿宋" panose="02010600040101010101" pitchFamily="2" charset="-122"/>
                <a:ea typeface="华文仿宋" panose="02010600040101010101" pitchFamily="2" charset="-122"/>
              </a:rPr>
              <a:t>k</a:t>
            </a:r>
            <a:r>
              <a:rPr lang="zh-CN" altLang="en-US" sz="2800" dirty="0">
                <a:solidFill>
                  <a:srgbClr val="3333FF"/>
                </a:solidFill>
                <a:latin typeface="华文仿宋" panose="02010600040101010101" pitchFamily="2" charset="-122"/>
                <a:ea typeface="华文仿宋" panose="02010600040101010101" pitchFamily="2" charset="-122"/>
              </a:rPr>
              <a:t>百分位数</a:t>
            </a:r>
            <a:endParaRPr lang="en-US" altLang="zh-CN" sz="2800" dirty="0">
              <a:solidFill>
                <a:srgbClr val="3333FF"/>
              </a:solidFill>
              <a:latin typeface="华文仿宋" panose="02010600040101010101" pitchFamily="2" charset="-122"/>
              <a:ea typeface="华文仿宋" panose="02010600040101010101" pitchFamily="2" charset="-122"/>
            </a:endParaRPr>
          </a:p>
          <a:p>
            <a:pPr eaLnBrk="1" hangingPunct="1">
              <a:lnSpc>
                <a:spcPct val="90000"/>
              </a:lnSpc>
              <a:buFont typeface="Wingdings" panose="05000000000000000000" pitchFamily="2" charset="2"/>
              <a:buChar char="Ø"/>
            </a:pPr>
            <a:r>
              <a:rPr lang="zh-CN" altLang="en-US" sz="2800" dirty="0">
                <a:solidFill>
                  <a:srgbClr val="3333FF"/>
                </a:solidFill>
                <a:latin typeface="华文仿宋" panose="02010600040101010101" pitchFamily="2" charset="-122"/>
                <a:ea typeface="华文仿宋" panose="02010600040101010101" pitchFamily="2" charset="-122"/>
              </a:rPr>
              <a:t>用</a:t>
            </a:r>
            <a:r>
              <a:rPr lang="en-US" altLang="zh-CN" sz="2800" i="1" dirty="0" err="1">
                <a:solidFill>
                  <a:srgbClr val="3333FF"/>
                </a:solidFill>
                <a:latin typeface="Times New Roman" panose="02020603050405020304" pitchFamily="18" charset="0"/>
                <a:cs typeface="Times New Roman" panose="02020603050405020304" pitchFamily="18" charset="0"/>
              </a:rPr>
              <a:t>x</a:t>
            </a:r>
            <a:r>
              <a:rPr lang="en-US" altLang="zh-CN" sz="2800" i="1" baseline="-25000" dirty="0" err="1">
                <a:solidFill>
                  <a:srgbClr val="3333FF"/>
                </a:solidFill>
                <a:latin typeface="Times New Roman" panose="02020603050405020304" pitchFamily="18" charset="0"/>
                <a:cs typeface="Times New Roman" panose="02020603050405020304" pitchFamily="18" charset="0"/>
              </a:rPr>
              <a:t>k</a:t>
            </a:r>
            <a:r>
              <a:rPr lang="en-US" altLang="zh-CN" sz="2800" baseline="-25000" dirty="0">
                <a:solidFill>
                  <a:srgbClr val="3333FF"/>
                </a:solidFill>
                <a:latin typeface="华文仿宋" panose="02010600040101010101" pitchFamily="2" charset="-122"/>
                <a:ea typeface="华文仿宋" panose="02010600040101010101" pitchFamily="2" charset="-122"/>
              </a:rPr>
              <a:t>%</a:t>
            </a:r>
            <a:r>
              <a:rPr lang="zh-CN" altLang="en-US" sz="2800" dirty="0"/>
              <a:t>表示</a:t>
            </a:r>
            <a:endParaRPr lang="en-US" altLang="zh-CN" sz="2800" dirty="0">
              <a:solidFill>
                <a:srgbClr val="3333FF"/>
              </a:solidFill>
            </a:endParaRPr>
          </a:p>
          <a:p>
            <a:pPr eaLnBrk="1" hangingPunct="1">
              <a:lnSpc>
                <a:spcPct val="90000"/>
              </a:lnSpc>
              <a:buFont typeface="Wingdings" panose="05000000000000000000" pitchFamily="2" charset="2"/>
              <a:buChar char="Ø"/>
            </a:pPr>
            <a:endParaRPr lang="en-US" altLang="zh-CN" sz="2400" dirty="0">
              <a:solidFill>
                <a:srgbClr val="3333FF"/>
              </a:solidFill>
              <a:latin typeface="华文仿宋" panose="02010600040101010101" pitchFamily="2" charset="-122"/>
              <a:ea typeface="华文仿宋" panose="02010600040101010101" pitchFamily="2" charset="-122"/>
            </a:endParaRPr>
          </a:p>
          <a:p>
            <a:pPr marL="0" indent="0" eaLnBrk="1" hangingPunct="1">
              <a:lnSpc>
                <a:spcPct val="90000"/>
              </a:lnSpc>
              <a:buNone/>
            </a:pPr>
            <a:endParaRPr lang="en-US" altLang="zh-CN" sz="2400" dirty="0">
              <a:solidFill>
                <a:srgbClr val="3333FF"/>
              </a:solidFill>
              <a:latin typeface="华文仿宋" panose="02010600040101010101" pitchFamily="2" charset="-122"/>
              <a:ea typeface="华文仿宋" panose="02010600040101010101" pitchFamily="2" charset="-122"/>
            </a:endParaRPr>
          </a:p>
          <a:p>
            <a:pPr marL="0" indent="0" eaLnBrk="1" hangingPunct="1">
              <a:lnSpc>
                <a:spcPct val="90000"/>
              </a:lnSpc>
              <a:buNone/>
            </a:pPr>
            <a:endParaRPr lang="en-US" altLang="zh-CN" sz="2400" dirty="0">
              <a:solidFill>
                <a:srgbClr val="3333FF"/>
              </a:solidFill>
              <a:latin typeface="华文仿宋" panose="02010600040101010101" pitchFamily="2" charset="-122"/>
              <a:ea typeface="华文仿宋" panose="02010600040101010101" pitchFamily="2" charset="-122"/>
            </a:endParaRPr>
          </a:p>
          <a:p>
            <a:pPr marL="0" indent="0" eaLnBrk="1" hangingPunct="1">
              <a:lnSpc>
                <a:spcPct val="90000"/>
              </a:lnSpc>
              <a:buNone/>
            </a:pPr>
            <a:endParaRPr lang="en-US" altLang="zh-CN" sz="2400" dirty="0">
              <a:solidFill>
                <a:srgbClr val="3333FF"/>
              </a:solidFill>
              <a:latin typeface="华文仿宋" panose="02010600040101010101" pitchFamily="2" charset="-122"/>
              <a:ea typeface="华文仿宋" panose="02010600040101010101" pitchFamily="2" charset="-122"/>
            </a:endParaRPr>
          </a:p>
          <a:p>
            <a:pPr marL="0" indent="0" eaLnBrk="1" hangingPunct="1">
              <a:lnSpc>
                <a:spcPct val="90000"/>
              </a:lnSpc>
              <a:buNone/>
            </a:pPr>
            <a:endParaRPr lang="en-US" altLang="zh-CN" sz="2400" dirty="0">
              <a:solidFill>
                <a:srgbClr val="3333FF"/>
              </a:solidFill>
              <a:latin typeface="华文仿宋" panose="02010600040101010101" pitchFamily="2" charset="-122"/>
              <a:ea typeface="华文仿宋" panose="02010600040101010101" pitchFamily="2" charset="-122"/>
            </a:endParaRPr>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17</a:t>
            </a:fld>
            <a:endParaRPr lang="en-US" altLang="zh-CN"/>
          </a:p>
        </p:txBody>
      </p:sp>
      <p:pic>
        <p:nvPicPr>
          <p:cNvPr id="5" name="图片 4"/>
          <p:cNvPicPr>
            <a:picLocks noChangeAspect="1"/>
          </p:cNvPicPr>
          <p:nvPr/>
        </p:nvPicPr>
        <p:blipFill>
          <a:blip r:embed="rId2"/>
          <a:stretch>
            <a:fillRect/>
          </a:stretch>
        </p:blipFill>
        <p:spPr>
          <a:xfrm>
            <a:off x="1509712" y="4049185"/>
            <a:ext cx="5438775" cy="1733550"/>
          </a:xfrm>
          <a:prstGeom prst="rect">
            <a:avLst/>
          </a:prstGeom>
        </p:spPr>
      </p:pic>
    </p:spTree>
    <p:extLst>
      <p:ext uri="{BB962C8B-B14F-4D97-AF65-F5344CB8AC3E}">
        <p14:creationId xmlns:p14="http://schemas.microsoft.com/office/powerpoint/2010/main" val="1133784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i="1" dirty="0"/>
              <a:t>k</a:t>
            </a:r>
            <a:r>
              <a:rPr lang="zh-CN" altLang="zh-CN" b="1" dirty="0"/>
              <a:t>百分位数（</a:t>
            </a:r>
            <a:r>
              <a:rPr lang="en-US" altLang="zh-CN" b="1" dirty="0"/>
              <a:t>Percentile</a:t>
            </a:r>
            <a:r>
              <a:rPr lang="zh-CN" altLang="zh-CN" b="1" dirty="0"/>
              <a:t>）</a:t>
            </a:r>
            <a:r>
              <a:rPr lang="zh-CN" altLang="en-US" b="1" dirty="0"/>
              <a:t>计算</a:t>
            </a:r>
            <a:endParaRPr lang="zh-CN" altLang="en-US" dirty="0"/>
          </a:p>
        </p:txBody>
      </p:sp>
      <p:sp>
        <p:nvSpPr>
          <p:cNvPr id="3" name="内容占位符 2"/>
          <p:cNvSpPr>
            <a:spLocks noGrp="1"/>
          </p:cNvSpPr>
          <p:nvPr>
            <p:ph idx="1"/>
          </p:nvPr>
        </p:nvSpPr>
        <p:spPr>
          <a:xfrm>
            <a:off x="179512" y="1719263"/>
            <a:ext cx="8712968" cy="3977990"/>
          </a:xfrm>
        </p:spPr>
        <p:txBody>
          <a:bodyPr/>
          <a:lstStyle/>
          <a:p>
            <a:r>
              <a:rPr lang="zh-CN" altLang="en-US" dirty="0"/>
              <a:t>有很多种计算</a:t>
            </a:r>
            <a:r>
              <a:rPr lang="en-US" altLang="zh-CN" i="1" dirty="0"/>
              <a:t>K</a:t>
            </a:r>
            <a:r>
              <a:rPr lang="zh-CN" altLang="en-US" dirty="0"/>
              <a:t>百分位数的方法，当</a:t>
            </a:r>
            <a:r>
              <a:rPr lang="en-US" altLang="zh-CN" i="1" dirty="0" err="1">
                <a:latin typeface="Times New Roman" panose="02020603050405020304" pitchFamily="18" charset="0"/>
                <a:cs typeface="Times New Roman" panose="02020603050405020304" pitchFamily="18" charset="0"/>
              </a:rPr>
              <a:t>x</a:t>
            </a:r>
            <a:r>
              <a:rPr lang="en-US" altLang="zh-CN" i="1" baseline="-25000" dirty="0" err="1">
                <a:latin typeface="Times New Roman" panose="02020603050405020304" pitchFamily="18" charset="0"/>
                <a:cs typeface="Times New Roman" panose="02020603050405020304" pitchFamily="18" charset="0"/>
              </a:rPr>
              <a:t>k</a:t>
            </a:r>
            <a:r>
              <a:rPr lang="en-US" altLang="zh-CN" baseline="-25000" dirty="0"/>
              <a:t>%</a:t>
            </a:r>
            <a:r>
              <a:rPr lang="zh-CN" altLang="en-US" dirty="0"/>
              <a:t>位于第</a:t>
            </a:r>
            <a:r>
              <a:rPr lang="en-US" altLang="zh-CN" i="1" dirty="0">
                <a:latin typeface="Times New Roman" panose="02020603050405020304" pitchFamily="18" charset="0"/>
                <a:cs typeface="Times New Roman" panose="02020603050405020304" pitchFamily="18" charset="0"/>
              </a:rPr>
              <a:t>i</a:t>
            </a:r>
            <a:r>
              <a:rPr lang="zh-CN" altLang="en-US" dirty="0"/>
              <a:t>与第</a:t>
            </a:r>
            <a:r>
              <a:rPr lang="en-US" altLang="zh-CN" i="1" dirty="0">
                <a:latin typeface="Times New Roman" panose="02020603050405020304" pitchFamily="18" charset="0"/>
                <a:cs typeface="Times New Roman" panose="02020603050405020304" pitchFamily="18" charset="0"/>
              </a:rPr>
              <a:t>j</a:t>
            </a:r>
            <a:r>
              <a:rPr lang="zh-CN" altLang="en-US" dirty="0"/>
              <a:t>个数据之间时</a:t>
            </a:r>
            <a:r>
              <a:rPr lang="en-US" altLang="zh-CN" dirty="0"/>
              <a:t>(i&lt;j)</a:t>
            </a:r>
            <a:r>
              <a:rPr lang="zh-CN" altLang="en-US" dirty="0"/>
              <a:t>，可以使用几种插值方法来计算：线性插值（</a:t>
            </a:r>
            <a:r>
              <a:rPr lang="en-US" altLang="zh-CN" dirty="0"/>
              <a:t>linear</a:t>
            </a:r>
            <a:r>
              <a:rPr lang="zh-CN" altLang="en-US" dirty="0"/>
              <a:t>）、下界（</a:t>
            </a:r>
            <a:r>
              <a:rPr lang="en-US" altLang="zh-CN" dirty="0"/>
              <a:t>lower</a:t>
            </a:r>
            <a:r>
              <a:rPr lang="zh-CN" altLang="en-US" dirty="0"/>
              <a:t>）、上界（</a:t>
            </a:r>
            <a:r>
              <a:rPr lang="en-US" altLang="zh-CN" dirty="0"/>
              <a:t>higher</a:t>
            </a:r>
            <a:r>
              <a:rPr lang="zh-CN" altLang="en-US" dirty="0"/>
              <a:t>）、中点（</a:t>
            </a:r>
            <a:r>
              <a:rPr lang="en-US" altLang="zh-CN" dirty="0"/>
              <a:t>midpoint</a:t>
            </a:r>
            <a:r>
              <a:rPr lang="zh-CN" altLang="en-US" dirty="0"/>
              <a:t>）和最近邻（</a:t>
            </a:r>
            <a:r>
              <a:rPr lang="en-US" altLang="zh-CN" dirty="0"/>
              <a:t>Nearest</a:t>
            </a:r>
            <a:r>
              <a:rPr lang="zh-CN" altLang="en-US" dirty="0"/>
              <a:t>）</a:t>
            </a:r>
            <a:endParaRPr lang="en-US" altLang="zh-CN" dirty="0"/>
          </a:p>
          <a:p>
            <a:r>
              <a:rPr lang="en-US" altLang="zh-CN" dirty="0"/>
              <a:t>【</a:t>
            </a:r>
            <a:r>
              <a:rPr lang="zh-CN" altLang="en-US" dirty="0"/>
              <a:t>例</a:t>
            </a:r>
            <a:r>
              <a:rPr lang="en-US" altLang="zh-CN" dirty="0"/>
              <a:t>】</a:t>
            </a:r>
            <a:r>
              <a:rPr lang="zh-CN" altLang="en-US" dirty="0"/>
              <a:t>设有一组数据：</a:t>
            </a:r>
            <a:r>
              <a:rPr lang="en-US" altLang="zh-CN" dirty="0"/>
              <a:t>[-35,10,20,30,40,50,60,100]</a:t>
            </a:r>
            <a:r>
              <a:rPr lang="zh-CN" altLang="en-US" dirty="0"/>
              <a:t>，求它的</a:t>
            </a:r>
            <a:r>
              <a:rPr lang="en-US" altLang="zh-CN" dirty="0"/>
              <a:t>25</a:t>
            </a:r>
            <a:r>
              <a:rPr lang="zh-CN" altLang="en-US" dirty="0"/>
              <a:t>百分位数，即 </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25</a:t>
            </a:r>
            <a:r>
              <a:rPr lang="en-US" altLang="zh-CN" baseline="-25000" dirty="0"/>
              <a:t>% </a:t>
            </a:r>
            <a:r>
              <a:rPr lang="zh-CN" altLang="en-US" dirty="0"/>
              <a:t>。</a:t>
            </a:r>
            <a:endParaRPr lang="en-US" altLang="zh-CN" dirty="0"/>
          </a:p>
          <a:p>
            <a:pPr lvl="1"/>
            <a:r>
              <a:rPr lang="zh-CN" altLang="en-US" dirty="0"/>
              <a:t>先确定</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25</a:t>
            </a:r>
            <a:r>
              <a:rPr lang="en-US" altLang="zh-CN" baseline="-25000" dirty="0"/>
              <a:t>%</a:t>
            </a:r>
            <a:r>
              <a:rPr lang="zh-CN" altLang="en-US" dirty="0"/>
              <a:t>的位置：</a:t>
            </a:r>
            <a:r>
              <a:rPr lang="en-US" altLang="zh-CN" dirty="0"/>
              <a:t>1+(n-1)×k%=1+(8-1)×25%=2.75</a:t>
            </a:r>
            <a:r>
              <a:rPr lang="zh-CN" altLang="en-US" dirty="0"/>
              <a:t>，</a:t>
            </a:r>
            <a:r>
              <a:rPr lang="zh-CN" altLang="zh-CN" dirty="0"/>
              <a:t>处于第</a:t>
            </a:r>
            <a:r>
              <a:rPr lang="en-US" altLang="zh-CN" dirty="0"/>
              <a:t>2</a:t>
            </a:r>
            <a:r>
              <a:rPr lang="zh-CN" altLang="zh-CN" dirty="0"/>
              <a:t>和第</a:t>
            </a:r>
            <a:r>
              <a:rPr lang="en-US" altLang="zh-CN" dirty="0"/>
              <a:t>3</a:t>
            </a:r>
            <a:r>
              <a:rPr lang="zh-CN" altLang="zh-CN" dirty="0"/>
              <a:t>个数之间，即</a:t>
            </a:r>
            <a:r>
              <a:rPr lang="en-US" altLang="zh-CN" dirty="0"/>
              <a:t>10</a:t>
            </a:r>
            <a:r>
              <a:rPr lang="zh-CN" altLang="zh-CN" dirty="0"/>
              <a:t>与</a:t>
            </a:r>
            <a:r>
              <a:rPr lang="en-US" altLang="zh-CN" dirty="0"/>
              <a:t>20</a:t>
            </a:r>
            <a:r>
              <a:rPr lang="zh-CN" altLang="zh-CN" dirty="0"/>
              <a:t>之间。</a:t>
            </a:r>
            <a:endParaRPr lang="en-US" altLang="zh-CN" dirty="0"/>
          </a:p>
          <a:p>
            <a:pPr lvl="1"/>
            <a:r>
              <a:rPr lang="zh-CN" altLang="zh-CN" dirty="0"/>
              <a:t>线性插值</a:t>
            </a:r>
            <a:r>
              <a:rPr lang="zh-CN" altLang="en-US" dirty="0"/>
              <a:t>：</a:t>
            </a:r>
            <a:r>
              <a:rPr lang="en-US" altLang="zh-CN" dirty="0"/>
              <a:t>10+(20-10)×0.75=17.5</a:t>
            </a:r>
          </a:p>
          <a:p>
            <a:pPr lvl="1"/>
            <a:r>
              <a:rPr lang="zh-CN" altLang="zh-CN" dirty="0"/>
              <a:t>下界、上界、中点和最近邻的方法</a:t>
            </a:r>
            <a:r>
              <a:rPr lang="zh-CN" altLang="en-US" dirty="0"/>
              <a:t>：</a:t>
            </a:r>
            <a:r>
              <a:rPr lang="en-US" altLang="zh-CN" dirty="0"/>
              <a:t>10</a:t>
            </a:r>
            <a:r>
              <a:rPr lang="zh-CN" altLang="zh-CN" dirty="0"/>
              <a:t>、</a:t>
            </a:r>
            <a:r>
              <a:rPr lang="en-US" altLang="zh-CN" dirty="0"/>
              <a:t>20</a:t>
            </a:r>
            <a:r>
              <a:rPr lang="zh-CN" altLang="zh-CN" dirty="0"/>
              <a:t>、</a:t>
            </a:r>
            <a:r>
              <a:rPr lang="en-US" altLang="zh-CN" dirty="0"/>
              <a:t>15</a:t>
            </a:r>
            <a:r>
              <a:rPr lang="zh-CN" altLang="zh-CN" dirty="0"/>
              <a:t>和</a:t>
            </a:r>
            <a:r>
              <a:rPr lang="en-US" altLang="zh-CN" dirty="0"/>
              <a:t>20</a:t>
            </a:r>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18</a:t>
            </a:fld>
            <a:endParaRPr lang="en-US" altLang="zh-CN"/>
          </a:p>
        </p:txBody>
      </p:sp>
    </p:spTree>
    <p:extLst>
      <p:ext uri="{BB962C8B-B14F-4D97-AF65-F5344CB8AC3E}">
        <p14:creationId xmlns:p14="http://schemas.microsoft.com/office/powerpoint/2010/main" val="2606817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855CF9C-8509-4312-949F-ECC57FAB64D0}" type="slidenum">
              <a:rPr lang="en-US" altLang="zh-CN"/>
              <a:pPr/>
              <a:t>19</a:t>
            </a:fld>
            <a:endParaRPr lang="en-US" altLang="zh-CN"/>
          </a:p>
        </p:txBody>
      </p:sp>
      <p:sp>
        <p:nvSpPr>
          <p:cNvPr id="31747" name="Rectangle 2"/>
          <p:cNvSpPr>
            <a:spLocks noGrp="1" noChangeArrowheads="1"/>
          </p:cNvSpPr>
          <p:nvPr>
            <p:ph type="title"/>
          </p:nvPr>
        </p:nvSpPr>
        <p:spPr/>
        <p:txBody>
          <a:bodyPr/>
          <a:lstStyle/>
          <a:p>
            <a:pPr eaLnBrk="1" hangingPunct="1"/>
            <a:r>
              <a:rPr lang="zh-CN" altLang="en-US" dirty="0">
                <a:solidFill>
                  <a:srgbClr val="3333FF"/>
                </a:solidFill>
              </a:rPr>
              <a:t>数据离散程度</a:t>
            </a:r>
            <a:r>
              <a:rPr lang="en-US" altLang="zh-CN" dirty="0">
                <a:solidFill>
                  <a:srgbClr val="3333FF"/>
                </a:solidFill>
              </a:rPr>
              <a:t>(4):</a:t>
            </a:r>
            <a:r>
              <a:rPr lang="zh-CN" altLang="en-US" sz="4000" dirty="0">
                <a:solidFill>
                  <a:srgbClr val="3333FF"/>
                </a:solidFill>
                <a:latin typeface="华文仿宋" panose="02010600040101010101" pitchFamily="2" charset="-122"/>
                <a:ea typeface="华文仿宋" panose="02010600040101010101" pitchFamily="2" charset="-122"/>
              </a:rPr>
              <a:t>四分位数</a:t>
            </a:r>
            <a:r>
              <a:rPr lang="en-US" altLang="zh-CN" dirty="0">
                <a:solidFill>
                  <a:srgbClr val="3333FF"/>
                </a:solidFill>
              </a:rPr>
              <a:t> </a:t>
            </a:r>
            <a:endParaRPr lang="zh-CN" altLang="en-US" b="0" dirty="0"/>
          </a:p>
        </p:txBody>
      </p:sp>
      <p:sp>
        <p:nvSpPr>
          <p:cNvPr id="32772" name="Rectangle 3"/>
          <p:cNvSpPr>
            <a:spLocks noGrp="1" noChangeArrowheads="1"/>
          </p:cNvSpPr>
          <p:nvPr>
            <p:ph type="body" idx="1"/>
          </p:nvPr>
        </p:nvSpPr>
        <p:spPr>
          <a:xfrm>
            <a:off x="215516" y="1484784"/>
            <a:ext cx="4428492" cy="5148572"/>
          </a:xfrm>
        </p:spPr>
        <p:txBody>
          <a:bodyPr/>
          <a:lstStyle/>
          <a:p>
            <a:pPr eaLnBrk="1" hangingPunct="1">
              <a:buFont typeface="Wingdings" panose="05000000000000000000" pitchFamily="2" charset="2"/>
              <a:buChar char="Ø"/>
            </a:pPr>
            <a:r>
              <a:rPr lang="zh-CN" altLang="en-US" sz="2000" dirty="0">
                <a:solidFill>
                  <a:srgbClr val="3333FF"/>
                </a:solidFill>
                <a:latin typeface="华文仿宋" panose="02010600040101010101" pitchFamily="2" charset="-122"/>
                <a:ea typeface="华文仿宋" panose="02010600040101010101" pitchFamily="2" charset="-122"/>
              </a:rPr>
              <a:t>四分位数 </a:t>
            </a:r>
            <a:r>
              <a:rPr lang="en-US" altLang="zh-CN" sz="2000" dirty="0">
                <a:solidFill>
                  <a:srgbClr val="3333FF"/>
                </a:solidFill>
                <a:latin typeface="华文仿宋" panose="02010600040101010101" pitchFamily="2" charset="-122"/>
                <a:ea typeface="华文仿宋" panose="02010600040101010101" pitchFamily="2" charset="-122"/>
              </a:rPr>
              <a:t>(quartiles): </a:t>
            </a:r>
          </a:p>
          <a:p>
            <a:pPr lvl="1" eaLnBrk="1" hangingPunct="1">
              <a:buFont typeface="Wingdings" panose="05000000000000000000" pitchFamily="2" charset="2"/>
              <a:buChar char="ü"/>
            </a:pPr>
            <a:r>
              <a:rPr lang="en-US" altLang="zh-CN" sz="2000" dirty="0">
                <a:solidFill>
                  <a:srgbClr val="3333FF"/>
                </a:solidFill>
                <a:latin typeface="华文仿宋" panose="02010600040101010101" pitchFamily="2" charset="-122"/>
                <a:ea typeface="华文仿宋" panose="02010600040101010101" pitchFamily="2" charset="-122"/>
                <a:cs typeface="+mn-cs"/>
              </a:rPr>
              <a:t>Q1</a:t>
            </a:r>
            <a:r>
              <a:rPr lang="zh-CN" altLang="en-US" sz="2000" dirty="0">
                <a:solidFill>
                  <a:srgbClr val="3333FF"/>
                </a:solidFill>
                <a:latin typeface="华文仿宋" panose="02010600040101010101" pitchFamily="2" charset="-122"/>
                <a:ea typeface="华文仿宋" panose="02010600040101010101" pitchFamily="2" charset="-122"/>
                <a:cs typeface="+mn-cs"/>
              </a:rPr>
              <a:t>，第</a:t>
            </a:r>
            <a:r>
              <a:rPr lang="en-US" altLang="zh-CN" sz="2000" dirty="0">
                <a:solidFill>
                  <a:srgbClr val="3333FF"/>
                </a:solidFill>
                <a:latin typeface="华文仿宋" panose="02010600040101010101" pitchFamily="2" charset="-122"/>
                <a:ea typeface="华文仿宋" panose="02010600040101010101" pitchFamily="2" charset="-122"/>
                <a:cs typeface="+mn-cs"/>
              </a:rPr>
              <a:t>25</a:t>
            </a:r>
            <a:r>
              <a:rPr lang="zh-CN" altLang="en-US" sz="2000" dirty="0">
                <a:solidFill>
                  <a:srgbClr val="3333FF"/>
                </a:solidFill>
                <a:latin typeface="华文仿宋" panose="02010600040101010101" pitchFamily="2" charset="-122"/>
                <a:ea typeface="华文仿宋" panose="02010600040101010101" pitchFamily="2" charset="-122"/>
                <a:cs typeface="+mn-cs"/>
              </a:rPr>
              <a:t>百分位数；</a:t>
            </a:r>
            <a:r>
              <a:rPr lang="en-US" altLang="zh-CN" sz="2000" dirty="0">
                <a:solidFill>
                  <a:srgbClr val="3333FF"/>
                </a:solidFill>
                <a:latin typeface="华文仿宋" panose="02010600040101010101" pitchFamily="2" charset="-122"/>
                <a:ea typeface="华文仿宋" panose="02010600040101010101" pitchFamily="2" charset="-122"/>
                <a:cs typeface="+mn-cs"/>
              </a:rPr>
              <a:t>Q2</a:t>
            </a:r>
            <a:r>
              <a:rPr lang="zh-CN" altLang="en-US" sz="2000" dirty="0">
                <a:solidFill>
                  <a:srgbClr val="3333FF"/>
                </a:solidFill>
                <a:latin typeface="华文仿宋" panose="02010600040101010101" pitchFamily="2" charset="-122"/>
                <a:ea typeface="华文仿宋" panose="02010600040101010101" pitchFamily="2" charset="-122"/>
                <a:cs typeface="+mn-cs"/>
              </a:rPr>
              <a:t>，中位数；</a:t>
            </a:r>
            <a:r>
              <a:rPr lang="en-US" altLang="zh-CN" sz="2000" dirty="0">
                <a:solidFill>
                  <a:srgbClr val="3333FF"/>
                </a:solidFill>
                <a:latin typeface="华文仿宋" panose="02010600040101010101" pitchFamily="2" charset="-122"/>
                <a:ea typeface="华文仿宋" panose="02010600040101010101" pitchFamily="2" charset="-122"/>
                <a:cs typeface="+mn-cs"/>
              </a:rPr>
              <a:t>Q3</a:t>
            </a:r>
            <a:r>
              <a:rPr lang="zh-CN" altLang="en-US" sz="2000" dirty="0">
                <a:solidFill>
                  <a:srgbClr val="3333FF"/>
                </a:solidFill>
                <a:latin typeface="华文仿宋" panose="02010600040101010101" pitchFamily="2" charset="-122"/>
                <a:ea typeface="华文仿宋" panose="02010600040101010101" pitchFamily="2" charset="-122"/>
                <a:cs typeface="+mn-cs"/>
              </a:rPr>
              <a:t>，</a:t>
            </a:r>
            <a:r>
              <a:rPr lang="zh-CN" altLang="en-US" sz="2000" dirty="0">
                <a:solidFill>
                  <a:srgbClr val="3333FF"/>
                </a:solidFill>
                <a:latin typeface="华文仿宋" panose="02010600040101010101" pitchFamily="2" charset="-122"/>
                <a:ea typeface="华文仿宋" panose="02010600040101010101" pitchFamily="2" charset="-122"/>
              </a:rPr>
              <a:t>第</a:t>
            </a:r>
            <a:r>
              <a:rPr lang="en-US" altLang="zh-CN" sz="2000" dirty="0">
                <a:solidFill>
                  <a:srgbClr val="3333FF"/>
                </a:solidFill>
                <a:latin typeface="华文仿宋" panose="02010600040101010101" pitchFamily="2" charset="-122"/>
                <a:ea typeface="华文仿宋" panose="02010600040101010101" pitchFamily="2" charset="-122"/>
              </a:rPr>
              <a:t>75</a:t>
            </a:r>
            <a:r>
              <a:rPr lang="zh-CN" altLang="en-US" sz="2000" dirty="0">
                <a:solidFill>
                  <a:srgbClr val="3333FF"/>
                </a:solidFill>
                <a:latin typeface="华文仿宋" panose="02010600040101010101" pitchFamily="2" charset="-122"/>
                <a:ea typeface="华文仿宋" panose="02010600040101010101" pitchFamily="2" charset="-122"/>
              </a:rPr>
              <a:t>百分位数</a:t>
            </a:r>
            <a:r>
              <a:rPr lang="en-US" altLang="zh-CN" sz="2000" dirty="0">
                <a:solidFill>
                  <a:srgbClr val="3333FF"/>
                </a:solidFill>
                <a:latin typeface="华文仿宋" panose="02010600040101010101" pitchFamily="2" charset="-122"/>
                <a:ea typeface="华文仿宋" panose="02010600040101010101" pitchFamily="2" charset="-122"/>
                <a:cs typeface="+mn-cs"/>
              </a:rPr>
              <a:t>	</a:t>
            </a:r>
          </a:p>
          <a:p>
            <a:pPr eaLnBrk="1" hangingPunct="1">
              <a:buFont typeface="Wingdings" panose="05000000000000000000" pitchFamily="2" charset="2"/>
              <a:buChar char="Ø"/>
            </a:pPr>
            <a:r>
              <a:rPr lang="zh-CN" altLang="en-US" sz="2000" dirty="0">
                <a:solidFill>
                  <a:srgbClr val="3333FF"/>
                </a:solidFill>
                <a:latin typeface="华文仿宋" panose="02010600040101010101" pitchFamily="2" charset="-122"/>
                <a:ea typeface="华文仿宋" panose="02010600040101010101" pitchFamily="2" charset="-122"/>
              </a:rPr>
              <a:t>四分位距</a:t>
            </a:r>
            <a:r>
              <a:rPr lang="en-US" altLang="zh-CN" sz="2000" dirty="0">
                <a:solidFill>
                  <a:srgbClr val="3333FF"/>
                </a:solidFill>
                <a:latin typeface="华文仿宋" panose="02010600040101010101" pitchFamily="2" charset="-122"/>
                <a:ea typeface="华文仿宋" panose="02010600040101010101" pitchFamily="2" charset="-122"/>
              </a:rPr>
              <a:t>(Interquartile range (IQR)): Q</a:t>
            </a:r>
            <a:r>
              <a:rPr lang="en-US" altLang="zh-CN" sz="2000" baseline="-25000" dirty="0">
                <a:solidFill>
                  <a:srgbClr val="3333FF"/>
                </a:solidFill>
                <a:latin typeface="华文仿宋" panose="02010600040101010101" pitchFamily="2" charset="-122"/>
                <a:ea typeface="华文仿宋" panose="02010600040101010101" pitchFamily="2" charset="-122"/>
              </a:rPr>
              <a:t>3</a:t>
            </a:r>
            <a:r>
              <a:rPr lang="en-US" altLang="zh-CN" sz="2000" dirty="0">
                <a:solidFill>
                  <a:srgbClr val="3333FF"/>
                </a:solidFill>
                <a:latin typeface="华文仿宋" panose="02010600040101010101" pitchFamily="2" charset="-122"/>
                <a:ea typeface="华文仿宋" panose="02010600040101010101" pitchFamily="2" charset="-122"/>
              </a:rPr>
              <a:t> - Q</a:t>
            </a:r>
            <a:r>
              <a:rPr lang="en-US" altLang="zh-CN" sz="2000" baseline="-25000" dirty="0">
                <a:solidFill>
                  <a:srgbClr val="3333FF"/>
                </a:solidFill>
                <a:latin typeface="华文仿宋" panose="02010600040101010101" pitchFamily="2" charset="-122"/>
                <a:ea typeface="华文仿宋" panose="02010600040101010101" pitchFamily="2" charset="-122"/>
              </a:rPr>
              <a:t>1</a:t>
            </a:r>
          </a:p>
          <a:p>
            <a:pPr algn="just" eaLnBrk="1" hangingPunct="1">
              <a:buFont typeface="Wingdings" panose="05000000000000000000" pitchFamily="2" charset="2"/>
              <a:buChar char="Ø"/>
            </a:pPr>
            <a:r>
              <a:rPr lang="zh-CN" altLang="en-US" sz="2000" dirty="0">
                <a:solidFill>
                  <a:srgbClr val="3333FF"/>
                </a:solidFill>
                <a:latin typeface="华文仿宋" panose="02010600040101010101" pitchFamily="2" charset="-122"/>
                <a:ea typeface="华文仿宋" panose="02010600040101010101" pitchFamily="2" charset="-122"/>
              </a:rPr>
              <a:t>经验公式：超过</a:t>
            </a:r>
            <a:r>
              <a:rPr lang="en-US" altLang="zh-CN" sz="2000" dirty="0">
                <a:solidFill>
                  <a:srgbClr val="3333FF"/>
                </a:solidFill>
                <a:latin typeface="华文仿宋" panose="02010600040101010101" pitchFamily="2" charset="-122"/>
                <a:ea typeface="华文仿宋" panose="02010600040101010101" pitchFamily="2" charset="-122"/>
              </a:rPr>
              <a:t>Q3</a:t>
            </a:r>
            <a:r>
              <a:rPr lang="zh-CN" altLang="en-US" sz="2000" dirty="0">
                <a:solidFill>
                  <a:srgbClr val="3333FF"/>
                </a:solidFill>
                <a:latin typeface="华文仿宋" panose="02010600040101010101" pitchFamily="2" charset="-122"/>
                <a:ea typeface="华文仿宋" panose="02010600040101010101" pitchFamily="2" charset="-122"/>
              </a:rPr>
              <a:t>或者低于</a:t>
            </a:r>
            <a:r>
              <a:rPr lang="en-US" altLang="zh-CN" sz="2000" dirty="0">
                <a:solidFill>
                  <a:srgbClr val="3333FF"/>
                </a:solidFill>
                <a:latin typeface="华文仿宋" panose="02010600040101010101" pitchFamily="2" charset="-122"/>
                <a:ea typeface="华文仿宋" panose="02010600040101010101" pitchFamily="2" charset="-122"/>
              </a:rPr>
              <a:t>Q1 1.5×IQR</a:t>
            </a:r>
            <a:r>
              <a:rPr lang="zh-CN" altLang="en-US" sz="2000" dirty="0">
                <a:solidFill>
                  <a:srgbClr val="3333FF"/>
                </a:solidFill>
                <a:latin typeface="华文仿宋" panose="02010600040101010101" pitchFamily="2" charset="-122"/>
                <a:ea typeface="华文仿宋" panose="02010600040101010101" pitchFamily="2" charset="-122"/>
              </a:rPr>
              <a:t>的数据，可能是离群点</a:t>
            </a:r>
            <a:endParaRPr lang="en-US" altLang="zh-CN" sz="2000" b="1" i="1" baseline="-25000" dirty="0">
              <a:solidFill>
                <a:srgbClr val="3333FF"/>
              </a:solidFill>
              <a:latin typeface="华文仿宋" panose="02010600040101010101" pitchFamily="2" charset="-122"/>
              <a:ea typeface="华文仿宋" panose="02010600040101010101" pitchFamily="2" charset="-122"/>
            </a:endParaRPr>
          </a:p>
          <a:p>
            <a:pPr eaLnBrk="1" hangingPunct="1">
              <a:buFont typeface="Wingdings" panose="05000000000000000000" pitchFamily="2" charset="2"/>
              <a:buChar char="Ø"/>
            </a:pPr>
            <a:endParaRPr lang="zh-CN" altLang="en-US" sz="2000" dirty="0">
              <a:solidFill>
                <a:srgbClr val="3333FF"/>
              </a:solidFill>
              <a:latin typeface="华文仿宋" panose="02010600040101010101" pitchFamily="2" charset="-122"/>
              <a:ea typeface="华文仿宋" panose="0201060004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448780"/>
            <a:ext cx="4354621" cy="49160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72">
                                            <p:txEl>
                                              <p:pRg st="0" end="0"/>
                                            </p:txEl>
                                          </p:spTgt>
                                        </p:tgtEl>
                                        <p:attrNameLst>
                                          <p:attrName>style.visibility</p:attrName>
                                        </p:attrNameLst>
                                      </p:cBhvr>
                                      <p:to>
                                        <p:strVal val="visible"/>
                                      </p:to>
                                    </p:set>
                                    <p:animEffect transition="in" filter="fade">
                                      <p:cBhvr>
                                        <p:cTn id="7" dur="2000"/>
                                        <p:tgtEl>
                                          <p:spTgt spid="3277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772">
                                            <p:txEl>
                                              <p:pRg st="1" end="1"/>
                                            </p:txEl>
                                          </p:spTgt>
                                        </p:tgtEl>
                                        <p:attrNameLst>
                                          <p:attrName>style.visibility</p:attrName>
                                        </p:attrNameLst>
                                      </p:cBhvr>
                                      <p:to>
                                        <p:strVal val="visible"/>
                                      </p:to>
                                    </p:set>
                                    <p:animEffect transition="in" filter="fade">
                                      <p:cBhvr>
                                        <p:cTn id="10" dur="2000"/>
                                        <p:tgtEl>
                                          <p:spTgt spid="3277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772">
                                            <p:txEl>
                                              <p:pRg st="2" end="2"/>
                                            </p:txEl>
                                          </p:spTgt>
                                        </p:tgtEl>
                                        <p:attrNameLst>
                                          <p:attrName>style.visibility</p:attrName>
                                        </p:attrNameLst>
                                      </p:cBhvr>
                                      <p:to>
                                        <p:strVal val="visible"/>
                                      </p:to>
                                    </p:set>
                                    <p:animEffect transition="in" filter="fade">
                                      <p:cBhvr>
                                        <p:cTn id="15" dur="2000"/>
                                        <p:tgtEl>
                                          <p:spTgt spid="32772">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772">
                                            <p:txEl>
                                              <p:pRg st="3" end="3"/>
                                            </p:txEl>
                                          </p:spTgt>
                                        </p:tgtEl>
                                        <p:attrNameLst>
                                          <p:attrName>style.visibility</p:attrName>
                                        </p:attrNameLst>
                                      </p:cBhvr>
                                      <p:to>
                                        <p:strVal val="visible"/>
                                      </p:to>
                                    </p:set>
                                    <p:animEffect transition="in" filter="fade">
                                      <p:cBhvr>
                                        <p:cTn id="20" dur="2000"/>
                                        <p:tgtEl>
                                          <p:spTgt spid="3277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solidFill>
                  <a:srgbClr val="3333FF"/>
                </a:solidFill>
                <a:latin typeface="华文仿宋" panose="02010600040101010101" pitchFamily="2" charset="-122"/>
                <a:ea typeface="华文仿宋" panose="02010600040101010101" pitchFamily="2" charset="-122"/>
              </a:rPr>
              <a:t>初始数据集的准备和变换</a:t>
            </a:r>
            <a:r>
              <a:rPr lang="zh-CN" altLang="en-US" dirty="0">
                <a:solidFill>
                  <a:srgbClr val="3333FF"/>
                </a:solidFill>
                <a:latin typeface="华文仿宋" panose="02010600040101010101" pitchFamily="2" charset="-122"/>
                <a:ea typeface="华文仿宋" panose="02010600040101010101" pitchFamily="2" charset="-122"/>
              </a:rPr>
              <a:t>是数据挖掘过程中重要的步骤</a:t>
            </a:r>
            <a:endParaRPr lang="en-US" altLang="zh-CN" dirty="0">
              <a:solidFill>
                <a:srgbClr val="3333FF"/>
              </a:solidFill>
              <a:latin typeface="华文仿宋" panose="02010600040101010101" pitchFamily="2" charset="-122"/>
              <a:ea typeface="华文仿宋" panose="02010600040101010101" pitchFamily="2" charset="-122"/>
            </a:endParaRPr>
          </a:p>
          <a:p>
            <a:r>
              <a:rPr lang="zh-CN" altLang="en-US" dirty="0">
                <a:solidFill>
                  <a:srgbClr val="3333FF"/>
                </a:solidFill>
                <a:latin typeface="华文仿宋" panose="02010600040101010101" pitchFamily="2" charset="-122"/>
                <a:ea typeface="华文仿宋" panose="02010600040101010101" pitchFamily="2" charset="-122"/>
              </a:rPr>
              <a:t>包含大量不完整、含噪声和不一致的数据是大数据应用中典型特点。</a:t>
            </a:r>
            <a:endParaRPr lang="en-US" altLang="zh-CN" dirty="0">
              <a:solidFill>
                <a:srgbClr val="3333FF"/>
              </a:solidFill>
              <a:latin typeface="华文仿宋" panose="02010600040101010101" pitchFamily="2" charset="-122"/>
              <a:ea typeface="华文仿宋" panose="02010600040101010101" pitchFamily="2" charset="-122"/>
            </a:endParaRPr>
          </a:p>
          <a:p>
            <a:r>
              <a:rPr lang="zh-CN" altLang="en-US" dirty="0">
                <a:solidFill>
                  <a:srgbClr val="3333FF"/>
                </a:solidFill>
                <a:latin typeface="华文仿宋" panose="02010600040101010101" pitchFamily="2" charset="-122"/>
                <a:ea typeface="华文仿宋" panose="02010600040101010101" pitchFamily="2" charset="-122"/>
              </a:rPr>
              <a:t>数据的预处理能有效提高数据质量，节约大量的时间和空间。</a:t>
            </a:r>
            <a:endParaRPr lang="en-US" altLang="zh-CN" dirty="0">
              <a:solidFill>
                <a:srgbClr val="3333FF"/>
              </a:solidFill>
              <a:latin typeface="华文仿宋" panose="02010600040101010101" pitchFamily="2" charset="-122"/>
              <a:ea typeface="华文仿宋" panose="02010600040101010101" pitchFamily="2" charset="-122"/>
            </a:endParaRPr>
          </a:p>
          <a:p>
            <a:r>
              <a:rPr lang="zh-CN" altLang="en-US" dirty="0">
                <a:solidFill>
                  <a:srgbClr val="3333FF"/>
                </a:solidFill>
                <a:latin typeface="华文仿宋" panose="02010600040101010101" pitchFamily="2" charset="-122"/>
                <a:ea typeface="华文仿宋" panose="02010600040101010101" pitchFamily="2" charset="-122"/>
              </a:rPr>
              <a:t>大部分数据挖掘算法对输入数据的格式、质量以及规模有一定的要求。</a:t>
            </a:r>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solidFill>
                  <a:srgbClr val="3333FF"/>
                </a:solidFill>
                <a:latin typeface="华文仿宋" panose="02010600040101010101" pitchFamily="2" charset="-122"/>
                <a:ea typeface="华文仿宋" panose="02010600040101010101" pitchFamily="2" charset="-122"/>
              </a:rPr>
              <a:pPr>
                <a:defRPr/>
              </a:pPr>
              <a:t>2</a:t>
            </a:fld>
            <a:endParaRPr lang="en-US" altLang="zh-CN">
              <a:solidFill>
                <a:srgbClr val="3333FF"/>
              </a:solidFill>
              <a:latin typeface="华文仿宋" panose="02010600040101010101" pitchFamily="2" charset="-122"/>
              <a:ea typeface="华文仿宋" panose="02010600040101010101" pitchFamily="2" charset="-122"/>
            </a:endParaRPr>
          </a:p>
        </p:txBody>
      </p:sp>
      <p:sp>
        <p:nvSpPr>
          <p:cNvPr id="5" name="Rectangle 5"/>
          <p:cNvSpPr>
            <a:spLocks noGrp="1" noChangeArrowheads="1"/>
          </p:cNvSpPr>
          <p:nvPr>
            <p:ph type="title"/>
          </p:nvPr>
        </p:nvSpPr>
        <p:spPr/>
        <p:txBody>
          <a:bodyPr/>
          <a:lstStyle/>
          <a:p>
            <a:pPr eaLnBrk="1" hangingPunct="1"/>
            <a:r>
              <a:rPr lang="zh-CN" altLang="en-US" dirty="0">
                <a:solidFill>
                  <a:srgbClr val="3333FF"/>
                </a:solidFill>
                <a:latin typeface="华文仿宋" panose="02010600040101010101" pitchFamily="2" charset="-122"/>
                <a:ea typeface="华文仿宋" panose="02010600040101010101" pitchFamily="2" charset="-122"/>
              </a:rPr>
              <a:t>为什么要进行数据预处理</a:t>
            </a:r>
            <a:r>
              <a:rPr lang="en-US" altLang="zh-CN" dirty="0">
                <a:solidFill>
                  <a:srgbClr val="3333FF"/>
                </a:solidFill>
                <a:latin typeface="华文仿宋" panose="02010600040101010101" pitchFamily="2" charset="-122"/>
                <a:ea typeface="华文仿宋" panose="02010600040101010101" pitchFamily="2" charset="-122"/>
              </a:rPr>
              <a:t>?</a:t>
            </a:r>
            <a:endParaRPr lang="zh-CN" altLang="en-US" dirty="0">
              <a:solidFill>
                <a:srgbClr val="3333FF"/>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1757075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D746FD-195D-480F-BADB-86D8263D7C9B}" type="slidenum">
              <a:rPr lang="en-US" altLang="zh-CN"/>
              <a:pPr/>
              <a:t>20</a:t>
            </a:fld>
            <a:endParaRPr lang="en-US" altLang="zh-CN"/>
          </a:p>
        </p:txBody>
      </p:sp>
      <p:sp>
        <p:nvSpPr>
          <p:cNvPr id="33795" name="Rectangle 2"/>
          <p:cNvSpPr>
            <a:spLocks noGrp="1" noChangeArrowheads="1"/>
          </p:cNvSpPr>
          <p:nvPr>
            <p:ph type="title"/>
          </p:nvPr>
        </p:nvSpPr>
        <p:spPr>
          <a:xfrm>
            <a:off x="443456" y="224644"/>
            <a:ext cx="7543800" cy="760946"/>
          </a:xfrm>
        </p:spPr>
        <p:txBody>
          <a:bodyPr/>
          <a:lstStyle/>
          <a:p>
            <a:pPr eaLnBrk="1" hangingPunct="1"/>
            <a:r>
              <a:rPr lang="zh-CN" altLang="en-US" dirty="0">
                <a:solidFill>
                  <a:srgbClr val="3333FF"/>
                </a:solidFill>
              </a:rPr>
              <a:t>数据离散程度</a:t>
            </a:r>
            <a:r>
              <a:rPr lang="en-US" altLang="zh-CN" dirty="0">
                <a:solidFill>
                  <a:srgbClr val="3333FF"/>
                </a:solidFill>
              </a:rPr>
              <a:t>(4):</a:t>
            </a:r>
            <a:r>
              <a:rPr lang="zh-CN" altLang="en-US" sz="4000" dirty="0">
                <a:solidFill>
                  <a:srgbClr val="3333FF"/>
                </a:solidFill>
              </a:rPr>
              <a:t>五数概括法</a:t>
            </a:r>
            <a:endParaRPr lang="zh-CN" altLang="en-US" b="0" dirty="0"/>
          </a:p>
        </p:txBody>
      </p:sp>
      <p:sp>
        <p:nvSpPr>
          <p:cNvPr id="33796" name="Rectangle 3"/>
          <p:cNvSpPr>
            <a:spLocks noGrp="1" noChangeArrowheads="1"/>
          </p:cNvSpPr>
          <p:nvPr>
            <p:ph type="body" idx="1"/>
          </p:nvPr>
        </p:nvSpPr>
        <p:spPr>
          <a:xfrm>
            <a:off x="143508" y="1088740"/>
            <a:ext cx="8229600" cy="1547502"/>
          </a:xfrm>
        </p:spPr>
        <p:txBody>
          <a:bodyPr/>
          <a:lstStyle/>
          <a:p>
            <a:pPr eaLnBrk="1" hangingPunct="1">
              <a:buFont typeface="Wingdings" panose="05000000000000000000" pitchFamily="2" charset="2"/>
              <a:buChar char="Ø"/>
            </a:pPr>
            <a:r>
              <a:rPr lang="zh-CN" altLang="en-US" sz="3200" dirty="0">
                <a:solidFill>
                  <a:srgbClr val="3333FF"/>
                </a:solidFill>
              </a:rPr>
              <a:t>五数概括法</a:t>
            </a:r>
            <a:r>
              <a:rPr lang="en-US" altLang="zh-CN" sz="3200" dirty="0">
                <a:solidFill>
                  <a:srgbClr val="3333FF"/>
                </a:solidFill>
              </a:rPr>
              <a:t>(</a:t>
            </a:r>
            <a:r>
              <a:rPr lang="en-US" altLang="zh-CN" b="1" dirty="0">
                <a:solidFill>
                  <a:srgbClr val="3333FF"/>
                </a:solidFill>
              </a:rPr>
              <a:t>Five-number summary)</a:t>
            </a:r>
            <a:r>
              <a:rPr lang="en-US" altLang="zh-CN" dirty="0">
                <a:solidFill>
                  <a:srgbClr val="3333FF"/>
                </a:solidFill>
              </a:rPr>
              <a:t>: (Minimum, Q1,  Median, Q3, Maximum)</a:t>
            </a:r>
          </a:p>
          <a:p>
            <a:pPr eaLnBrk="1" hangingPunct="1">
              <a:buFont typeface="Wingdings" panose="05000000000000000000" pitchFamily="2" charset="2"/>
              <a:buChar char="Ø"/>
            </a:pPr>
            <a:r>
              <a:rPr lang="zh-CN" altLang="en-US" sz="3200" b="1" dirty="0">
                <a:solidFill>
                  <a:srgbClr val="3333FF"/>
                </a:solidFill>
              </a:rPr>
              <a:t>箱形图</a:t>
            </a:r>
            <a:r>
              <a:rPr lang="en-US" altLang="zh-CN" sz="3200" b="1" dirty="0">
                <a:solidFill>
                  <a:srgbClr val="3333FF"/>
                </a:solidFill>
              </a:rPr>
              <a:t>(</a:t>
            </a:r>
            <a:r>
              <a:rPr lang="en-US" altLang="zh-CN" dirty="0">
                <a:solidFill>
                  <a:srgbClr val="3333FF"/>
                </a:solidFill>
              </a:rPr>
              <a:t>Boxplots): </a:t>
            </a:r>
            <a:r>
              <a:rPr lang="zh-CN" altLang="en-US" dirty="0">
                <a:solidFill>
                  <a:srgbClr val="3333FF"/>
                </a:solidFill>
              </a:rPr>
              <a:t>对五数概括法一种可视化的图形表示。</a:t>
            </a:r>
          </a:p>
        </p:txBody>
      </p:sp>
      <p:pic>
        <p:nvPicPr>
          <p:cNvPr id="6" name="图片 5">
            <a:extLst>
              <a:ext uri="{FF2B5EF4-FFF2-40B4-BE49-F238E27FC236}">
                <a16:creationId xmlns:a16="http://schemas.microsoft.com/office/drawing/2014/main" id="{0DE9A46E-200A-4AE5-85D4-6A8DC4E0398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1520" y="2739392"/>
            <a:ext cx="4068452" cy="4037980"/>
          </a:xfrm>
          <a:prstGeom prst="rect">
            <a:avLst/>
          </a:prstGeom>
        </p:spPr>
      </p:pic>
      <p:pic>
        <p:nvPicPr>
          <p:cNvPr id="7" name="图片 6">
            <a:extLst>
              <a:ext uri="{FF2B5EF4-FFF2-40B4-BE49-F238E27FC236}">
                <a16:creationId xmlns:a16="http://schemas.microsoft.com/office/drawing/2014/main" id="{854E01AB-E3F9-413B-B7A8-3A9E8469EF4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582338" y="2748284"/>
            <a:ext cx="3986106" cy="38850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4286B38-E831-4AF5-B16D-C9C408D01238}" type="slidenum">
              <a:rPr lang="en-US" altLang="zh-CN"/>
              <a:pPr/>
              <a:t>21</a:t>
            </a:fld>
            <a:endParaRPr lang="en-US" altLang="zh-CN"/>
          </a:p>
        </p:txBody>
      </p:sp>
      <p:sp>
        <p:nvSpPr>
          <p:cNvPr id="35843" name="Rectangle 2"/>
          <p:cNvSpPr>
            <a:spLocks noGrp="1" noChangeArrowheads="1"/>
          </p:cNvSpPr>
          <p:nvPr>
            <p:ph type="title"/>
          </p:nvPr>
        </p:nvSpPr>
        <p:spPr/>
        <p:txBody>
          <a:bodyPr/>
          <a:lstStyle/>
          <a:p>
            <a:pPr eaLnBrk="1" hangingPunct="1"/>
            <a:r>
              <a:rPr lang="zh-CN" altLang="en-US" dirty="0">
                <a:solidFill>
                  <a:srgbClr val="3333FF"/>
                </a:solidFill>
              </a:rPr>
              <a:t>数据离散程度</a:t>
            </a:r>
            <a:r>
              <a:rPr lang="en-US" altLang="zh-CN" dirty="0">
                <a:solidFill>
                  <a:srgbClr val="3333FF"/>
                </a:solidFill>
              </a:rPr>
              <a:t>(4):</a:t>
            </a:r>
            <a:r>
              <a:rPr lang="zh-CN" altLang="en-US" sz="4000" dirty="0">
                <a:solidFill>
                  <a:srgbClr val="3333FF"/>
                </a:solidFill>
              </a:rPr>
              <a:t>五数概括法</a:t>
            </a:r>
            <a:endParaRPr lang="zh-CN" altLang="en-US" b="0" dirty="0"/>
          </a:p>
        </p:txBody>
      </p:sp>
      <p:sp>
        <p:nvSpPr>
          <p:cNvPr id="5" name="Rectangle 3"/>
          <p:cNvSpPr txBox="1">
            <a:spLocks noChangeArrowheads="1"/>
          </p:cNvSpPr>
          <p:nvPr/>
        </p:nvSpPr>
        <p:spPr bwMode="auto">
          <a:xfrm>
            <a:off x="457200" y="1341438"/>
            <a:ext cx="8229600" cy="3995737"/>
          </a:xfrm>
          <a:prstGeom prst="rect">
            <a:avLst/>
          </a:prstGeom>
          <a:noFill/>
          <a:ln w="9525">
            <a:noFill/>
            <a:miter lim="800000"/>
            <a:headEnd/>
            <a:tailEnd/>
          </a:ln>
        </p:spPr>
        <p:txBody>
          <a:bodyPr/>
          <a:lstStyle/>
          <a:p>
            <a:pPr marL="457200" indent="-457200" eaLnBrk="1" hangingPunct="1">
              <a:spcBef>
                <a:spcPct val="20000"/>
              </a:spcBef>
              <a:buClr>
                <a:schemeClr val="tx2"/>
              </a:buClr>
              <a:buSzPct val="70000"/>
              <a:buFont typeface="Wingdings" panose="05000000000000000000" pitchFamily="2" charset="2"/>
              <a:buChar char="Ø"/>
              <a:defRPr/>
            </a:pPr>
            <a:r>
              <a:rPr lang="en-US" altLang="zh-CN" sz="2800" kern="0" dirty="0">
                <a:latin typeface="+mn-lt"/>
              </a:rPr>
              <a:t>77,  79,  80,  86,  87,  87,  94,  99</a:t>
            </a:r>
          </a:p>
          <a:p>
            <a:pPr marL="457200" indent="-457200" eaLnBrk="1" hangingPunct="1">
              <a:spcBef>
                <a:spcPct val="20000"/>
              </a:spcBef>
              <a:buClr>
                <a:schemeClr val="tx2"/>
              </a:buClr>
              <a:buSzPct val="70000"/>
              <a:buFont typeface="Wingdings" panose="05000000000000000000" pitchFamily="2" charset="2"/>
              <a:buChar char="Ø"/>
              <a:defRPr/>
            </a:pPr>
            <a:r>
              <a:rPr lang="en-US" altLang="zh-CN" sz="2800" dirty="0"/>
              <a:t>Median: </a:t>
            </a:r>
            <a:r>
              <a:rPr lang="fr-FR" altLang="zh-CN" sz="2800" dirty="0"/>
              <a:t>(86 + 87) ÷ 2 = 86.5 = Q</a:t>
            </a:r>
            <a:r>
              <a:rPr lang="fr-FR" altLang="zh-CN" sz="2800" baseline="-25000" dirty="0"/>
              <a:t>2</a:t>
            </a:r>
          </a:p>
          <a:p>
            <a:pPr marL="457200" indent="-457200" eaLnBrk="1" hangingPunct="1">
              <a:spcBef>
                <a:spcPct val="20000"/>
              </a:spcBef>
              <a:buClr>
                <a:schemeClr val="tx2"/>
              </a:buClr>
              <a:buSzPct val="70000"/>
              <a:buFont typeface="Wingdings" panose="05000000000000000000" pitchFamily="2" charset="2"/>
              <a:buChar char="Ø"/>
              <a:defRPr/>
            </a:pPr>
            <a:r>
              <a:rPr lang="zh-CN" altLang="en-US" sz="2800" kern="0" dirty="0">
                <a:latin typeface="+mn-lt"/>
              </a:rPr>
              <a:t>分成两部分</a:t>
            </a:r>
            <a:r>
              <a:rPr lang="en-US" altLang="zh-CN" sz="2800" kern="0" dirty="0">
                <a:latin typeface="+mn-lt"/>
              </a:rPr>
              <a:t>: 77,  79,  80,  86  ||  87,  87,  94,  99. </a:t>
            </a:r>
          </a:p>
          <a:p>
            <a:pPr marL="457200" indent="-457200" eaLnBrk="1" hangingPunct="1">
              <a:spcBef>
                <a:spcPct val="20000"/>
              </a:spcBef>
              <a:buClr>
                <a:schemeClr val="tx2"/>
              </a:buClr>
              <a:buSzPct val="70000"/>
              <a:buFont typeface="Wingdings" panose="05000000000000000000" pitchFamily="2" charset="2"/>
              <a:buChar char="Ø"/>
              <a:defRPr/>
            </a:pPr>
            <a:r>
              <a:rPr lang="fr-FR" altLang="zh-CN" sz="2800" dirty="0"/>
              <a:t>Q</a:t>
            </a:r>
            <a:r>
              <a:rPr lang="fr-FR" altLang="zh-CN" sz="2800" baseline="-25000" dirty="0"/>
              <a:t>1</a:t>
            </a:r>
            <a:r>
              <a:rPr lang="fr-FR" altLang="zh-CN" sz="2800" dirty="0"/>
              <a:t> = (79 + 80) ÷ 2 = 79.5</a:t>
            </a:r>
            <a:br>
              <a:rPr lang="fr-FR" altLang="zh-CN" sz="2800" dirty="0"/>
            </a:br>
            <a:r>
              <a:rPr lang="fr-FR" altLang="zh-CN" sz="2800" dirty="0"/>
              <a:t>Q</a:t>
            </a:r>
            <a:r>
              <a:rPr lang="fr-FR" altLang="zh-CN" sz="2800" baseline="-25000" dirty="0"/>
              <a:t>3</a:t>
            </a:r>
            <a:r>
              <a:rPr lang="fr-FR" altLang="zh-CN" sz="2800" dirty="0"/>
              <a:t> = (87 + 94) ÷ 2 = 90.5</a:t>
            </a:r>
          </a:p>
          <a:p>
            <a:pPr marL="457200" indent="-457200" eaLnBrk="1" hangingPunct="1">
              <a:spcBef>
                <a:spcPct val="20000"/>
              </a:spcBef>
              <a:buClr>
                <a:schemeClr val="tx2"/>
              </a:buClr>
              <a:buSzPct val="70000"/>
              <a:buFont typeface="Wingdings" panose="05000000000000000000" pitchFamily="2" charset="2"/>
              <a:buChar char="Ø"/>
              <a:defRPr/>
            </a:pPr>
            <a:r>
              <a:rPr lang="en-US" altLang="zh-CN" sz="2800" dirty="0"/>
              <a:t>min: 77, Q</a:t>
            </a:r>
            <a:r>
              <a:rPr lang="en-US" altLang="zh-CN" sz="2800" baseline="-25000" dirty="0"/>
              <a:t>1</a:t>
            </a:r>
            <a:r>
              <a:rPr lang="en-US" altLang="zh-CN" sz="2800" dirty="0"/>
              <a:t>: 79.5, Q</a:t>
            </a:r>
            <a:r>
              <a:rPr lang="en-US" altLang="zh-CN" sz="2800" baseline="-25000" dirty="0"/>
              <a:t>2</a:t>
            </a:r>
            <a:r>
              <a:rPr lang="en-US" altLang="zh-CN" sz="2800" dirty="0"/>
              <a:t>: 86.5, Q</a:t>
            </a:r>
            <a:r>
              <a:rPr lang="en-US" altLang="zh-CN" sz="2800" baseline="-25000" dirty="0"/>
              <a:t>3</a:t>
            </a:r>
            <a:r>
              <a:rPr lang="en-US" altLang="zh-CN" sz="2800" dirty="0"/>
              <a:t>: 90.5, max: 99</a:t>
            </a:r>
          </a:p>
          <a:p>
            <a:pPr marL="457200" indent="-457200" eaLnBrk="1" hangingPunct="1">
              <a:spcBef>
                <a:spcPct val="20000"/>
              </a:spcBef>
              <a:buClr>
                <a:schemeClr val="tx2"/>
              </a:buClr>
              <a:buSzPct val="70000"/>
              <a:buFont typeface="Wingdings" panose="05000000000000000000" pitchFamily="2" charset="2"/>
              <a:buChar char="Ø"/>
              <a:defRPr/>
            </a:pPr>
            <a:endParaRPr lang="zh-CN" altLang="en-US" sz="2800" kern="0" dirty="0">
              <a:latin typeface="+mn-lt"/>
            </a:endParaRPr>
          </a:p>
        </p:txBody>
      </p:sp>
      <p:pic>
        <p:nvPicPr>
          <p:cNvPr id="36869" name="Picture 5" descr="box-and-whisker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5300663"/>
            <a:ext cx="6227763"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wipe(down)">
                                      <p:cBhvr>
                                        <p:cTn id="7" dur="500"/>
                                        <p:tgtEl>
                                          <p:spTgt spid="368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20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2000"/>
                                        <p:tgtEl>
                                          <p:spTgt spid="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2000"/>
                                        <p:tgtEl>
                                          <p:spTgt spid="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2000"/>
                                        <p:tgtEl>
                                          <p:spTgt spid="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2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2"/>
          </p:nvPr>
        </p:nvSpPr>
        <p:spPr>
          <a:xfrm>
            <a:off x="6553200" y="6248399"/>
            <a:ext cx="2133600" cy="6864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40B67F5-3A69-4923-BBF8-9DDB909B5C2B}" type="slidenum">
              <a:rPr lang="en-US" altLang="zh-CN"/>
              <a:pPr/>
              <a:t>22</a:t>
            </a:fld>
            <a:endParaRPr lang="en-US" altLang="zh-CN"/>
          </a:p>
        </p:txBody>
      </p:sp>
      <p:sp>
        <p:nvSpPr>
          <p:cNvPr id="37891" name="Rectangle 2"/>
          <p:cNvSpPr>
            <a:spLocks noGrp="1" noChangeArrowheads="1"/>
          </p:cNvSpPr>
          <p:nvPr>
            <p:ph type="title"/>
          </p:nvPr>
        </p:nvSpPr>
        <p:spPr>
          <a:xfrm>
            <a:off x="411373" y="79842"/>
            <a:ext cx="7381453" cy="864881"/>
          </a:xfrm>
        </p:spPr>
        <p:txBody>
          <a:bodyPr/>
          <a:lstStyle/>
          <a:p>
            <a:pPr eaLnBrk="1" hangingPunct="1"/>
            <a:r>
              <a:rPr lang="zh-CN" altLang="en-US" sz="4000" dirty="0">
                <a:solidFill>
                  <a:srgbClr val="3333FF"/>
                </a:solidFill>
              </a:rPr>
              <a:t>数据离散程度</a:t>
            </a:r>
            <a:r>
              <a:rPr lang="en-US" altLang="zh-CN" sz="4000" dirty="0">
                <a:solidFill>
                  <a:srgbClr val="3333FF"/>
                </a:solidFill>
              </a:rPr>
              <a:t>(5):</a:t>
            </a:r>
            <a:r>
              <a:rPr lang="zh-CN" altLang="en-US" sz="4000" dirty="0">
                <a:solidFill>
                  <a:srgbClr val="3333FF"/>
                </a:solidFill>
              </a:rPr>
              <a:t>方差和标准差</a:t>
            </a:r>
            <a:endParaRPr lang="zh-CN" altLang="en-US" sz="4000" b="0" dirty="0"/>
          </a:p>
        </p:txBody>
      </p:sp>
      <p:sp>
        <p:nvSpPr>
          <p:cNvPr id="37892" name="Rectangle 3"/>
          <p:cNvSpPr>
            <a:spLocks noGrp="1" noChangeArrowheads="1"/>
          </p:cNvSpPr>
          <p:nvPr>
            <p:ph type="body" idx="1"/>
          </p:nvPr>
        </p:nvSpPr>
        <p:spPr>
          <a:xfrm>
            <a:off x="287524" y="1700808"/>
            <a:ext cx="8229600" cy="4644516"/>
          </a:xfrm>
        </p:spPr>
        <p:txBody>
          <a:bodyPr/>
          <a:lstStyle/>
          <a:p>
            <a:pPr eaLnBrk="1" hangingPunct="1">
              <a:buFont typeface="Wingdings" panose="05000000000000000000" pitchFamily="2" charset="2"/>
              <a:buChar char="Ø"/>
            </a:pPr>
            <a:r>
              <a:rPr lang="zh-CN" altLang="en-US" dirty="0">
                <a:solidFill>
                  <a:srgbClr val="3333FF"/>
                </a:solidFill>
              </a:rPr>
              <a:t>方差</a:t>
            </a:r>
            <a:r>
              <a:rPr lang="en-US" altLang="zh-CN" dirty="0">
                <a:solidFill>
                  <a:srgbClr val="3333FF"/>
                </a:solidFill>
              </a:rPr>
              <a:t>(Variance)</a:t>
            </a:r>
          </a:p>
          <a:p>
            <a:pPr lvl="1" eaLnBrk="1" hangingPunct="1">
              <a:buFont typeface="Wingdings" panose="05000000000000000000" pitchFamily="2" charset="2"/>
              <a:buChar char="ü"/>
            </a:pPr>
            <a:r>
              <a:rPr lang="zh-CN" altLang="en-US" dirty="0">
                <a:solidFill>
                  <a:srgbClr val="3333FF"/>
                </a:solidFill>
              </a:rPr>
              <a:t>总体的方差</a:t>
            </a:r>
            <a:r>
              <a:rPr lang="en-US" altLang="zh-CN" dirty="0">
                <a:solidFill>
                  <a:srgbClr val="3333FF"/>
                </a:solidFill>
              </a:rPr>
              <a:t>:</a:t>
            </a:r>
          </a:p>
          <a:p>
            <a:pPr marL="344487" lvl="1" indent="0" eaLnBrk="1" hangingPunct="1">
              <a:buNone/>
            </a:pPr>
            <a:endParaRPr lang="en-US" altLang="zh-CN" dirty="0">
              <a:solidFill>
                <a:srgbClr val="3333FF"/>
              </a:solidFill>
            </a:endParaRPr>
          </a:p>
          <a:p>
            <a:pPr lvl="1" eaLnBrk="1" hangingPunct="1">
              <a:buFont typeface="Wingdings" panose="05000000000000000000" pitchFamily="2" charset="2"/>
              <a:buChar char="ü"/>
            </a:pPr>
            <a:r>
              <a:rPr lang="zh-CN" altLang="en-US" dirty="0">
                <a:solidFill>
                  <a:srgbClr val="3333FF"/>
                </a:solidFill>
              </a:rPr>
              <a:t>样本方差：</a:t>
            </a:r>
            <a:endParaRPr lang="en-US" altLang="zh-CN" dirty="0">
              <a:solidFill>
                <a:srgbClr val="3333FF"/>
              </a:solidFill>
            </a:endParaRPr>
          </a:p>
          <a:p>
            <a:pPr eaLnBrk="1" hangingPunct="1">
              <a:buFont typeface="Wingdings" panose="05000000000000000000" pitchFamily="2" charset="2"/>
              <a:buChar char="Ø"/>
            </a:pPr>
            <a:endParaRPr lang="en-US" altLang="zh-CN" dirty="0">
              <a:solidFill>
                <a:srgbClr val="3333FF"/>
              </a:solidFill>
            </a:endParaRPr>
          </a:p>
          <a:p>
            <a:pPr eaLnBrk="1" hangingPunct="1">
              <a:buFont typeface="Wingdings" panose="05000000000000000000" pitchFamily="2" charset="2"/>
              <a:buChar char="Ø"/>
            </a:pPr>
            <a:r>
              <a:rPr lang="zh-CN" altLang="en-US" dirty="0">
                <a:solidFill>
                  <a:srgbClr val="3333FF"/>
                </a:solidFill>
              </a:rPr>
              <a:t>标准差</a:t>
            </a:r>
            <a:r>
              <a:rPr lang="en-US" altLang="zh-CN" dirty="0">
                <a:solidFill>
                  <a:srgbClr val="3333FF"/>
                </a:solidFill>
              </a:rPr>
              <a:t>(Standard Deviation)</a:t>
            </a:r>
          </a:p>
          <a:p>
            <a:pPr lvl="1" eaLnBrk="1" hangingPunct="1">
              <a:buFont typeface="Wingdings" panose="05000000000000000000" pitchFamily="2" charset="2"/>
              <a:buChar char="ü"/>
            </a:pPr>
            <a:r>
              <a:rPr lang="zh-CN" altLang="en-US" dirty="0">
                <a:solidFill>
                  <a:srgbClr val="3333FF"/>
                </a:solidFill>
              </a:rPr>
              <a:t>标准差</a:t>
            </a:r>
            <a:r>
              <a:rPr lang="en-US" altLang="zh-CN" dirty="0">
                <a:solidFill>
                  <a:srgbClr val="3333FF"/>
                </a:solidFill>
              </a:rPr>
              <a:t>=</a:t>
            </a:r>
            <a:r>
              <a:rPr lang="zh-CN" altLang="en-US" dirty="0">
                <a:solidFill>
                  <a:srgbClr val="3333FF"/>
                </a:solidFill>
              </a:rPr>
              <a:t>方差的算术平方</a:t>
            </a:r>
          </a:p>
        </p:txBody>
      </p:sp>
      <p:graphicFrame>
        <p:nvGraphicFramePr>
          <p:cNvPr id="2" name="对象 1"/>
          <p:cNvGraphicFramePr>
            <a:graphicFrameLocks noChangeAspect="1"/>
          </p:cNvGraphicFramePr>
          <p:nvPr>
            <p:extLst>
              <p:ext uri="{D42A27DB-BD31-4B8C-83A1-F6EECF244321}">
                <p14:modId xmlns:p14="http://schemas.microsoft.com/office/powerpoint/2010/main" val="436387717"/>
              </p:ext>
            </p:extLst>
          </p:nvPr>
        </p:nvGraphicFramePr>
        <p:xfrm>
          <a:off x="3527884" y="2168860"/>
          <a:ext cx="2045874" cy="828092"/>
        </p:xfrm>
        <a:graphic>
          <a:graphicData uri="http://schemas.openxmlformats.org/presentationml/2006/ole">
            <mc:AlternateContent xmlns:mc="http://schemas.openxmlformats.org/markup-compatibility/2006">
              <mc:Choice xmlns:v="urn:schemas-microsoft-com:vml" Requires="v">
                <p:oleObj spid="_x0000_s97563" name="Equation" r:id="rId4" imgW="1066680" imgH="431640" progId="Equation.DSMT4">
                  <p:embed/>
                </p:oleObj>
              </mc:Choice>
              <mc:Fallback>
                <p:oleObj name="Equation" r:id="rId4" imgW="1066680" imgH="431640" progId="Equation.DSMT4">
                  <p:embed/>
                  <p:pic>
                    <p:nvPicPr>
                      <p:cNvPr id="0" name=""/>
                      <p:cNvPicPr/>
                      <p:nvPr/>
                    </p:nvPicPr>
                    <p:blipFill>
                      <a:blip r:embed="rId5"/>
                      <a:stretch>
                        <a:fillRect/>
                      </a:stretch>
                    </p:blipFill>
                    <p:spPr>
                      <a:xfrm>
                        <a:off x="3527884" y="2168860"/>
                        <a:ext cx="2045874" cy="82809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785768433"/>
              </p:ext>
            </p:extLst>
          </p:nvPr>
        </p:nvGraphicFramePr>
        <p:xfrm>
          <a:off x="3527884" y="3112999"/>
          <a:ext cx="2460625" cy="828675"/>
        </p:xfrm>
        <a:graphic>
          <a:graphicData uri="http://schemas.openxmlformats.org/presentationml/2006/ole">
            <mc:AlternateContent xmlns:mc="http://schemas.openxmlformats.org/markup-compatibility/2006">
              <mc:Choice xmlns:v="urn:schemas-microsoft-com:vml" Requires="v">
                <p:oleObj spid="_x0000_s97564" name="Equation" r:id="rId6" imgW="1282680" imgH="431640" progId="Equation.DSMT4">
                  <p:embed/>
                </p:oleObj>
              </mc:Choice>
              <mc:Fallback>
                <p:oleObj name="Equation" r:id="rId6" imgW="1282680" imgH="431640" progId="Equation.DSMT4">
                  <p:embed/>
                  <p:pic>
                    <p:nvPicPr>
                      <p:cNvPr id="0" name=""/>
                      <p:cNvPicPr/>
                      <p:nvPr/>
                    </p:nvPicPr>
                    <p:blipFill>
                      <a:blip r:embed="rId7"/>
                      <a:stretch>
                        <a:fillRect/>
                      </a:stretch>
                    </p:blipFill>
                    <p:spPr>
                      <a:xfrm>
                        <a:off x="3527884" y="3112999"/>
                        <a:ext cx="2460625" cy="82867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olidFill>
                  <a:srgbClr val="3333FF"/>
                </a:solidFill>
              </a:rPr>
              <a:t>数据离散程度</a:t>
            </a:r>
            <a:r>
              <a:rPr lang="en-US" altLang="zh-CN" sz="4000" dirty="0">
                <a:solidFill>
                  <a:srgbClr val="3333FF"/>
                </a:solidFill>
              </a:rPr>
              <a:t>(5):</a:t>
            </a:r>
            <a:r>
              <a:rPr lang="zh-CN" altLang="en-US" sz="4000" dirty="0">
                <a:solidFill>
                  <a:srgbClr val="3333FF"/>
                </a:solidFill>
              </a:rPr>
              <a:t>方差和标准差</a:t>
            </a:r>
            <a:endParaRPr lang="zh-CN" altLang="en-US" dirty="0"/>
          </a:p>
        </p:txBody>
      </p:sp>
      <p:sp>
        <p:nvSpPr>
          <p:cNvPr id="3" name="内容占位符 2"/>
          <p:cNvSpPr>
            <a:spLocks noGrp="1"/>
          </p:cNvSpPr>
          <p:nvPr>
            <p:ph idx="1"/>
          </p:nvPr>
        </p:nvSpPr>
        <p:spPr>
          <a:xfrm>
            <a:off x="457200" y="1417638"/>
            <a:ext cx="8229600" cy="4713287"/>
          </a:xfrm>
        </p:spPr>
        <p:txBody>
          <a:bodyPr/>
          <a:lstStyle/>
          <a:p>
            <a:pPr algn="just"/>
            <a:r>
              <a:rPr lang="zh-CN" altLang="en-US" dirty="0">
                <a:latin typeface="华文仿宋" panose="02010600040101010101" pitchFamily="2" charset="-122"/>
                <a:ea typeface="华文仿宋" panose="02010600040101010101" pitchFamily="2" charset="-122"/>
              </a:rPr>
              <a:t>分布状态：</a:t>
            </a:r>
            <a:endParaRPr lang="en-US" altLang="zh-CN" dirty="0">
              <a:latin typeface="华文仿宋" panose="02010600040101010101" pitchFamily="2" charset="-122"/>
              <a:ea typeface="华文仿宋" panose="02010600040101010101" pitchFamily="2" charset="-122"/>
            </a:endParaRPr>
          </a:p>
          <a:p>
            <a:pPr lvl="1" algn="just"/>
            <a:r>
              <a:rPr lang="zh-CN" altLang="en-US" dirty="0">
                <a:latin typeface="华文仿宋" panose="02010600040101010101" pitchFamily="2" charset="-122"/>
                <a:ea typeface="华文仿宋" panose="02010600040101010101" pitchFamily="2" charset="-122"/>
              </a:rPr>
              <a:t>方差大表示系统的要素两极分化大，方差小表示系统的要素基本处于中等位置，偏离小。</a:t>
            </a:r>
            <a:endParaRPr lang="en-US" altLang="zh-CN" dirty="0">
              <a:latin typeface="华文仿宋" panose="02010600040101010101" pitchFamily="2" charset="-122"/>
              <a:ea typeface="华文仿宋" panose="02010600040101010101" pitchFamily="2" charset="-122"/>
            </a:endParaRPr>
          </a:p>
          <a:p>
            <a:pPr lvl="1" algn="just"/>
            <a:r>
              <a:rPr lang="zh-CN" altLang="en-US" dirty="0">
                <a:latin typeface="华文仿宋" panose="02010600040101010101" pitchFamily="2" charset="-122"/>
                <a:ea typeface="华文仿宋" panose="02010600040101010101" pitchFamily="2" charset="-122"/>
              </a:rPr>
              <a:t>方差大的系统要用分层次的策略应对；方差小的系统要用集中性的策略应对。</a:t>
            </a:r>
            <a:endParaRPr lang="en-US" altLang="zh-CN" dirty="0">
              <a:latin typeface="华文仿宋" panose="02010600040101010101" pitchFamily="2" charset="-122"/>
              <a:ea typeface="华文仿宋" panose="02010600040101010101" pitchFamily="2" charset="-122"/>
            </a:endParaRPr>
          </a:p>
          <a:p>
            <a:pPr algn="just"/>
            <a:r>
              <a:rPr lang="zh-CN" altLang="en-US" dirty="0">
                <a:latin typeface="华文仿宋" panose="02010600040101010101" pitchFamily="2" charset="-122"/>
                <a:ea typeface="华文仿宋" panose="02010600040101010101" pitchFamily="2" charset="-122"/>
              </a:rPr>
              <a:t>波动性：</a:t>
            </a:r>
            <a:endParaRPr lang="en-US" altLang="zh-CN" dirty="0">
              <a:latin typeface="华文仿宋" panose="02010600040101010101" pitchFamily="2" charset="-122"/>
              <a:ea typeface="华文仿宋" panose="02010600040101010101" pitchFamily="2" charset="-122"/>
            </a:endParaRPr>
          </a:p>
          <a:p>
            <a:pPr lvl="1" algn="just"/>
            <a:r>
              <a:rPr lang="zh-CN" altLang="en-US" dirty="0">
                <a:latin typeface="华文仿宋" panose="02010600040101010101" pitchFamily="2" charset="-122"/>
                <a:ea typeface="华文仿宋" panose="02010600040101010101" pitchFamily="2" charset="-122"/>
              </a:rPr>
              <a:t>方差大的系统波动性大，方差小的系统稳定性好。</a:t>
            </a:r>
            <a:endParaRPr lang="en-US" altLang="zh-CN" dirty="0">
              <a:latin typeface="华文仿宋" panose="02010600040101010101" pitchFamily="2" charset="-122"/>
              <a:ea typeface="华文仿宋" panose="02010600040101010101" pitchFamily="2" charset="-122"/>
            </a:endParaRPr>
          </a:p>
          <a:p>
            <a:pPr algn="just"/>
            <a:r>
              <a:rPr lang="zh-CN" altLang="zh-CN" dirty="0"/>
              <a:t>从上述方差和标准差定义来看，它们的大小与数据本身的大小密切相关，并且都带有量纲。</a:t>
            </a:r>
            <a:endParaRPr lang="en-US" altLang="zh-CN" dirty="0"/>
          </a:p>
          <a:p>
            <a:pPr algn="just"/>
            <a:r>
              <a:rPr lang="zh-CN" altLang="zh-CN" dirty="0"/>
              <a:t>具有不同量纲的数据集合或者刻画对象的不同属性之间，就很难比较离散程度的大小。接下来介绍的离散系数则可以避免上述问题。</a:t>
            </a:r>
            <a:endParaRPr lang="en-US" altLang="zh-CN" dirty="0">
              <a:latin typeface="华文仿宋" panose="02010600040101010101" pitchFamily="2" charset="-122"/>
              <a:ea typeface="华文仿宋" panose="02010600040101010101" pitchFamily="2" charset="-122"/>
            </a:endParaRPr>
          </a:p>
          <a:p>
            <a:pPr lvl="1" algn="just"/>
            <a:endParaRPr lang="en-US" altLang="zh-CN" dirty="0">
              <a:latin typeface="华文仿宋" panose="02010600040101010101" pitchFamily="2" charset="-122"/>
              <a:ea typeface="华文仿宋" panose="02010600040101010101" pitchFamily="2" charset="-122"/>
            </a:endParaRPr>
          </a:p>
          <a:p>
            <a:pPr lvl="1" algn="just"/>
            <a:endParaRPr lang="zh-CN" altLang="en-US" dirty="0">
              <a:latin typeface="华文仿宋" panose="02010600040101010101" pitchFamily="2" charset="-122"/>
              <a:ea typeface="华文仿宋" panose="02010600040101010101" pitchFamily="2" charset="-122"/>
            </a:endParaRPr>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23</a:t>
            </a:fld>
            <a:endParaRPr lang="en-US" altLang="zh-CN"/>
          </a:p>
        </p:txBody>
      </p:sp>
    </p:spTree>
    <p:extLst>
      <p:ext uri="{BB962C8B-B14F-4D97-AF65-F5344CB8AC3E}">
        <p14:creationId xmlns:p14="http://schemas.microsoft.com/office/powerpoint/2010/main" val="4264982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B5B82-3504-41BA-94FB-4EDCF09ABA76}"/>
              </a:ext>
            </a:extLst>
          </p:cNvPr>
          <p:cNvSpPr>
            <a:spLocks noGrp="1"/>
          </p:cNvSpPr>
          <p:nvPr>
            <p:ph type="title"/>
          </p:nvPr>
        </p:nvSpPr>
        <p:spPr/>
        <p:txBody>
          <a:bodyPr/>
          <a:lstStyle/>
          <a:p>
            <a:r>
              <a:rPr lang="zh-CN" altLang="en-US" sz="3600" dirty="0"/>
              <a:t>数据离散程度</a:t>
            </a:r>
            <a:r>
              <a:rPr lang="en-US" altLang="zh-CN" sz="3600" dirty="0"/>
              <a:t>(6):</a:t>
            </a:r>
            <a:r>
              <a:rPr lang="zh-CN" altLang="en-US" dirty="0"/>
              <a:t>离散系数（</a:t>
            </a:r>
            <a:r>
              <a:rPr lang="en-US" altLang="zh-CN" dirty="0"/>
              <a:t>Coefficient of Variation</a:t>
            </a:r>
            <a:r>
              <a:rPr lang="zh-CN" altLang="en-US" dirty="0"/>
              <a:t>）</a:t>
            </a:r>
          </a:p>
        </p:txBody>
      </p:sp>
      <p:sp>
        <p:nvSpPr>
          <p:cNvPr id="3" name="内容占位符 2">
            <a:extLst>
              <a:ext uri="{FF2B5EF4-FFF2-40B4-BE49-F238E27FC236}">
                <a16:creationId xmlns:a16="http://schemas.microsoft.com/office/drawing/2014/main" id="{0E992714-552D-4118-97B5-AC316C2A8B43}"/>
              </a:ext>
            </a:extLst>
          </p:cNvPr>
          <p:cNvSpPr>
            <a:spLocks noGrp="1"/>
          </p:cNvSpPr>
          <p:nvPr>
            <p:ph idx="1"/>
          </p:nvPr>
        </p:nvSpPr>
        <p:spPr>
          <a:xfrm>
            <a:off x="457200" y="1340768"/>
            <a:ext cx="8229600" cy="881645"/>
          </a:xfrm>
        </p:spPr>
        <p:txBody>
          <a:bodyPr/>
          <a:lstStyle/>
          <a:p>
            <a:r>
              <a:rPr lang="zh-CN" altLang="en-US" dirty="0"/>
              <a:t>离散系数又称</a:t>
            </a:r>
            <a:r>
              <a:rPr lang="zh-CN" altLang="en-US" b="1" dirty="0"/>
              <a:t>变异系数</a:t>
            </a:r>
            <a:r>
              <a:rPr lang="zh-CN" altLang="en-US" dirty="0"/>
              <a:t>，样本变异系数是样本标准差与样本平均数之比：</a:t>
            </a:r>
          </a:p>
        </p:txBody>
      </p:sp>
      <p:sp>
        <p:nvSpPr>
          <p:cNvPr id="4" name="灯片编号占位符 3">
            <a:extLst>
              <a:ext uri="{FF2B5EF4-FFF2-40B4-BE49-F238E27FC236}">
                <a16:creationId xmlns:a16="http://schemas.microsoft.com/office/drawing/2014/main" id="{4920DF7B-51B6-4007-84DB-ACEBFFCE4E07}"/>
              </a:ext>
            </a:extLst>
          </p:cNvPr>
          <p:cNvSpPr>
            <a:spLocks noGrp="1"/>
          </p:cNvSpPr>
          <p:nvPr>
            <p:ph type="sldNum" sz="quarter" idx="12"/>
          </p:nvPr>
        </p:nvSpPr>
        <p:spPr/>
        <p:txBody>
          <a:bodyPr/>
          <a:lstStyle/>
          <a:p>
            <a:pPr>
              <a:defRPr/>
            </a:pPr>
            <a:fld id="{F9C6BFAA-09CF-49E4-8EF3-DE9A69C2DDED}" type="slidenum">
              <a:rPr lang="en-US" altLang="zh-CN" smtClean="0"/>
              <a:pPr>
                <a:defRPr/>
              </a:pPr>
              <a:t>24</a:t>
            </a:fld>
            <a:endParaRPr lang="en-US" altLang="zh-CN"/>
          </a:p>
        </p:txBody>
      </p:sp>
      <p:sp>
        <p:nvSpPr>
          <p:cNvPr id="7" name="Rectangle 4">
            <a:extLst>
              <a:ext uri="{FF2B5EF4-FFF2-40B4-BE49-F238E27FC236}">
                <a16:creationId xmlns:a16="http://schemas.microsoft.com/office/drawing/2014/main" id="{E603BD3E-1ABA-4322-B685-11F1E9D8578B}"/>
              </a:ext>
            </a:extLst>
          </p:cNvPr>
          <p:cNvSpPr>
            <a:spLocks noChangeArrowheads="1"/>
          </p:cNvSpPr>
          <p:nvPr/>
        </p:nvSpPr>
        <p:spPr bwMode="auto">
          <a:xfrm>
            <a:off x="3563888" y="244533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EF39F183-205C-4A29-AC93-1D79D7D87F23}"/>
              </a:ext>
            </a:extLst>
          </p:cNvPr>
          <p:cNvGraphicFramePr>
            <a:graphicFrameLocks noChangeAspect="1"/>
          </p:cNvGraphicFramePr>
          <p:nvPr>
            <p:extLst>
              <p:ext uri="{D42A27DB-BD31-4B8C-83A1-F6EECF244321}">
                <p14:modId xmlns:p14="http://schemas.microsoft.com/office/powerpoint/2010/main" val="1844764918"/>
              </p:ext>
            </p:extLst>
          </p:nvPr>
        </p:nvGraphicFramePr>
        <p:xfrm>
          <a:off x="3059832" y="1448780"/>
          <a:ext cx="1476164" cy="971627"/>
        </p:xfrm>
        <a:graphic>
          <a:graphicData uri="http://schemas.openxmlformats.org/presentationml/2006/ole">
            <mc:AlternateContent xmlns:mc="http://schemas.openxmlformats.org/markup-compatibility/2006">
              <mc:Choice xmlns:v="urn:schemas-microsoft-com:vml" Requires="v">
                <p:oleObj spid="_x0000_s98445" name="Equation" r:id="rId3" imgW="469696" imgH="393529" progId="Equation.DSMT4">
                  <p:embed/>
                </p:oleObj>
              </mc:Choice>
              <mc:Fallback>
                <p:oleObj name="Equation" r:id="rId3" imgW="469696" imgH="393529"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1448780"/>
                        <a:ext cx="1476164" cy="971627"/>
                      </a:xfrm>
                      <a:prstGeom prst="rect">
                        <a:avLst/>
                      </a:prstGeom>
                      <a:noFill/>
                    </p:spPr>
                  </p:pic>
                </p:oleObj>
              </mc:Fallback>
            </mc:AlternateContent>
          </a:graphicData>
        </a:graphic>
      </p:graphicFrame>
      <p:graphicFrame>
        <p:nvGraphicFramePr>
          <p:cNvPr id="9" name="表格 8">
            <a:extLst>
              <a:ext uri="{FF2B5EF4-FFF2-40B4-BE49-F238E27FC236}">
                <a16:creationId xmlns:a16="http://schemas.microsoft.com/office/drawing/2014/main" id="{99C9F08E-C8E2-49C7-8134-9D9F98981FB2}"/>
              </a:ext>
            </a:extLst>
          </p:cNvPr>
          <p:cNvGraphicFramePr>
            <a:graphicFrameLocks noGrp="1"/>
          </p:cNvGraphicFramePr>
          <p:nvPr>
            <p:extLst>
              <p:ext uri="{D42A27DB-BD31-4B8C-83A1-F6EECF244321}">
                <p14:modId xmlns:p14="http://schemas.microsoft.com/office/powerpoint/2010/main" val="1848281776"/>
              </p:ext>
            </p:extLst>
          </p:nvPr>
        </p:nvGraphicFramePr>
        <p:xfrm>
          <a:off x="516378" y="2402949"/>
          <a:ext cx="8111244" cy="2943627"/>
        </p:xfrm>
        <a:graphic>
          <a:graphicData uri="http://schemas.openxmlformats.org/drawingml/2006/table">
            <a:tbl>
              <a:tblPr firstRow="1" firstCol="1" bandRow="1">
                <a:tableStyleId>{93296810-A885-4BE3-A3E7-6D5BEEA58F35}</a:tableStyleId>
              </a:tblPr>
              <a:tblGrid>
                <a:gridCol w="815262">
                  <a:extLst>
                    <a:ext uri="{9D8B030D-6E8A-4147-A177-3AD203B41FA5}">
                      <a16:colId xmlns:a16="http://schemas.microsoft.com/office/drawing/2014/main" val="1630955828"/>
                    </a:ext>
                  </a:extLst>
                </a:gridCol>
                <a:gridCol w="4153290">
                  <a:extLst>
                    <a:ext uri="{9D8B030D-6E8A-4147-A177-3AD203B41FA5}">
                      <a16:colId xmlns:a16="http://schemas.microsoft.com/office/drawing/2014/main" val="3964149693"/>
                    </a:ext>
                  </a:extLst>
                </a:gridCol>
                <a:gridCol w="923274">
                  <a:extLst>
                    <a:ext uri="{9D8B030D-6E8A-4147-A177-3AD203B41FA5}">
                      <a16:colId xmlns:a16="http://schemas.microsoft.com/office/drawing/2014/main" val="2388325991"/>
                    </a:ext>
                  </a:extLst>
                </a:gridCol>
                <a:gridCol w="900100">
                  <a:extLst>
                    <a:ext uri="{9D8B030D-6E8A-4147-A177-3AD203B41FA5}">
                      <a16:colId xmlns:a16="http://schemas.microsoft.com/office/drawing/2014/main" val="936154031"/>
                    </a:ext>
                  </a:extLst>
                </a:gridCol>
                <a:gridCol w="1319318">
                  <a:extLst>
                    <a:ext uri="{9D8B030D-6E8A-4147-A177-3AD203B41FA5}">
                      <a16:colId xmlns:a16="http://schemas.microsoft.com/office/drawing/2014/main" val="1103441449"/>
                    </a:ext>
                  </a:extLst>
                </a:gridCol>
              </a:tblGrid>
              <a:tr h="810027">
                <a:tc>
                  <a:txBody>
                    <a:bodyPr/>
                    <a:lstStyle/>
                    <a:p>
                      <a:pPr indent="127000" algn="ctr">
                        <a:spcAft>
                          <a:spcPts val="0"/>
                        </a:spcAft>
                      </a:pPr>
                      <a:r>
                        <a:rPr lang="zh-CN" sz="2000" kern="100" dirty="0">
                          <a:effectLst/>
                          <a:latin typeface="华文仿宋" panose="02010600040101010101" pitchFamily="2" charset="-122"/>
                          <a:ea typeface="华文仿宋" panose="02010600040101010101" pitchFamily="2" charset="-122"/>
                        </a:rPr>
                        <a:t>组别</a:t>
                      </a:r>
                      <a:endParaRPr lang="zh-CN" sz="20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tc>
                  <a:txBody>
                    <a:bodyPr/>
                    <a:lstStyle/>
                    <a:p>
                      <a:pPr indent="-4445" algn="ctr">
                        <a:spcAft>
                          <a:spcPts val="0"/>
                        </a:spcAft>
                      </a:pPr>
                      <a:r>
                        <a:rPr lang="zh-CN" sz="2000" kern="100" dirty="0">
                          <a:effectLst/>
                          <a:latin typeface="华文仿宋" panose="02010600040101010101" pitchFamily="2" charset="-122"/>
                          <a:ea typeface="华文仿宋" panose="02010600040101010101" pitchFamily="2" charset="-122"/>
                        </a:rPr>
                        <a:t>数据</a:t>
                      </a:r>
                      <a:endParaRPr lang="zh-CN" sz="20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2000" kern="100">
                          <a:effectLst/>
                          <a:latin typeface="华文仿宋" panose="02010600040101010101" pitchFamily="2" charset="-122"/>
                          <a:ea typeface="华文仿宋" panose="02010600040101010101" pitchFamily="2" charset="-122"/>
                        </a:rPr>
                        <a:t>均值</a:t>
                      </a:r>
                      <a:endParaRPr lang="zh-CN" sz="20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tc>
                  <a:txBody>
                    <a:bodyPr/>
                    <a:lstStyle/>
                    <a:p>
                      <a:pPr marL="635" indent="-36830" algn="ctr">
                        <a:spcAft>
                          <a:spcPts val="0"/>
                        </a:spcAft>
                      </a:pPr>
                      <a:r>
                        <a:rPr lang="zh-CN" sz="2000" kern="100">
                          <a:effectLst/>
                          <a:latin typeface="华文仿宋" panose="02010600040101010101" pitchFamily="2" charset="-122"/>
                          <a:ea typeface="华文仿宋" panose="02010600040101010101" pitchFamily="2" charset="-122"/>
                        </a:rPr>
                        <a:t>标准差</a:t>
                      </a:r>
                      <a:endParaRPr lang="zh-CN" sz="20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2000" kern="100">
                          <a:effectLst/>
                          <a:latin typeface="华文仿宋" panose="02010600040101010101" pitchFamily="2" charset="-122"/>
                          <a:ea typeface="华文仿宋" panose="02010600040101010101" pitchFamily="2" charset="-122"/>
                        </a:rPr>
                        <a:t>离散系数</a:t>
                      </a:r>
                      <a:endParaRPr lang="zh-CN" sz="20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514273"/>
                  </a:ext>
                </a:extLst>
              </a:tr>
              <a:tr h="87186">
                <a:tc>
                  <a:txBody>
                    <a:bodyPr/>
                    <a:lstStyle/>
                    <a:p>
                      <a:pPr indent="127000" algn="ctr">
                        <a:spcAft>
                          <a:spcPts val="0"/>
                        </a:spcAft>
                      </a:pPr>
                      <a:r>
                        <a:rPr lang="zh-CN" sz="2000" kern="100" dirty="0">
                          <a:effectLst/>
                          <a:latin typeface="华文仿宋" panose="02010600040101010101" pitchFamily="2" charset="-122"/>
                          <a:ea typeface="华文仿宋" panose="02010600040101010101" pitchFamily="2" charset="-122"/>
                        </a:rPr>
                        <a:t>成人</a:t>
                      </a:r>
                      <a:endParaRPr lang="zh-CN" sz="20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166</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167</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169</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169</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169</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170</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170</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171</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171</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171</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171</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172</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173</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173</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173</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175</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175</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176</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177</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179</a:t>
                      </a:r>
                      <a:endParaRPr lang="zh-CN" altLang="zh-CN" sz="2000" kern="1200" dirty="0">
                        <a:solidFill>
                          <a:schemeClr val="dk1"/>
                        </a:solidFill>
                        <a:effectLst/>
                        <a:latin typeface="华文仿宋" panose="02010600040101010101" pitchFamily="2" charset="-122"/>
                        <a:ea typeface="华文仿宋" panose="02010600040101010101" pitchFamily="2" charset="-122"/>
                        <a:cs typeface="+mn-cs"/>
                      </a:endParaRPr>
                    </a:p>
                  </a:txBody>
                  <a:tcPr marL="68580" marR="68580" marT="0" marB="0" anchor="ctr"/>
                </a:tc>
                <a:tc>
                  <a:txBody>
                    <a:bodyPr/>
                    <a:lstStyle/>
                    <a:p>
                      <a:pPr indent="127000" algn="ctr">
                        <a:spcAft>
                          <a:spcPts val="0"/>
                        </a:spcAft>
                      </a:pPr>
                      <a:r>
                        <a:rPr lang="en-US" sz="2000" kern="100" dirty="0">
                          <a:effectLst/>
                          <a:latin typeface="华文仿宋" panose="02010600040101010101" pitchFamily="2" charset="-122"/>
                          <a:ea typeface="华文仿宋" panose="02010600040101010101" pitchFamily="2" charset="-122"/>
                        </a:rPr>
                        <a:t>171.85</a:t>
                      </a:r>
                      <a:endParaRPr lang="zh-CN" sz="20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latin typeface="华文仿宋" panose="02010600040101010101" pitchFamily="2" charset="-122"/>
                          <a:ea typeface="华文仿宋" panose="02010600040101010101" pitchFamily="2" charset="-122"/>
                        </a:rPr>
                        <a:t>3.33</a:t>
                      </a:r>
                      <a:endParaRPr lang="zh-CN" sz="20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latin typeface="华文仿宋" panose="02010600040101010101" pitchFamily="2" charset="-122"/>
                          <a:ea typeface="华文仿宋" panose="02010600040101010101" pitchFamily="2" charset="-122"/>
                        </a:rPr>
                        <a:t>0.0194</a:t>
                      </a:r>
                      <a:endParaRPr lang="zh-CN" sz="20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3844352"/>
                  </a:ext>
                </a:extLst>
              </a:tr>
              <a:tr h="653204">
                <a:tc>
                  <a:txBody>
                    <a:bodyPr/>
                    <a:lstStyle/>
                    <a:p>
                      <a:pPr indent="127000" algn="ctr">
                        <a:spcAft>
                          <a:spcPts val="0"/>
                        </a:spcAft>
                      </a:pPr>
                      <a:r>
                        <a:rPr lang="zh-CN" sz="2000" kern="100">
                          <a:effectLst/>
                          <a:latin typeface="华文仿宋" panose="02010600040101010101" pitchFamily="2" charset="-122"/>
                          <a:ea typeface="华文仿宋" panose="02010600040101010101" pitchFamily="2" charset="-122"/>
                        </a:rPr>
                        <a:t>幼儿</a:t>
                      </a:r>
                      <a:endParaRPr lang="zh-CN" sz="20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67</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68</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69</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70</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70</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71</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71</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71</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72</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72</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72</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72</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72</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72</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73</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74</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75</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76</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76</a:t>
                      </a:r>
                      <a:r>
                        <a:rPr lang="zh-CN" altLang="zh-CN" sz="2000" kern="1200" dirty="0">
                          <a:solidFill>
                            <a:schemeClr val="dk1"/>
                          </a:solidFill>
                          <a:effectLst/>
                          <a:latin typeface="华文仿宋" panose="02010600040101010101" pitchFamily="2" charset="-122"/>
                          <a:ea typeface="华文仿宋" panose="02010600040101010101" pitchFamily="2" charset="-122"/>
                          <a:cs typeface="+mn-cs"/>
                        </a:rPr>
                        <a:t>，</a:t>
                      </a:r>
                      <a:r>
                        <a:rPr lang="en-US" altLang="zh-CN" sz="2000" kern="1200" dirty="0">
                          <a:solidFill>
                            <a:schemeClr val="dk1"/>
                          </a:solidFill>
                          <a:effectLst/>
                          <a:latin typeface="华文仿宋" panose="02010600040101010101" pitchFamily="2" charset="-122"/>
                          <a:ea typeface="华文仿宋" panose="02010600040101010101" pitchFamily="2" charset="-122"/>
                          <a:cs typeface="+mn-cs"/>
                        </a:rPr>
                        <a:t>77</a:t>
                      </a:r>
                      <a:endParaRPr lang="zh-CN" altLang="zh-CN" sz="2000" kern="1200" dirty="0">
                        <a:solidFill>
                          <a:schemeClr val="dk1"/>
                        </a:solidFill>
                        <a:effectLst/>
                        <a:latin typeface="华文仿宋" panose="02010600040101010101" pitchFamily="2" charset="-122"/>
                        <a:ea typeface="华文仿宋" panose="02010600040101010101" pitchFamily="2" charset="-122"/>
                        <a:cs typeface="+mn-cs"/>
                      </a:endParaRPr>
                    </a:p>
                  </a:txBody>
                  <a:tcPr marL="68580" marR="68580" marT="0" marB="0" anchor="ctr"/>
                </a:tc>
                <a:tc>
                  <a:txBody>
                    <a:bodyPr/>
                    <a:lstStyle/>
                    <a:p>
                      <a:pPr indent="127000" algn="ctr">
                        <a:spcAft>
                          <a:spcPts val="0"/>
                        </a:spcAft>
                      </a:pPr>
                      <a:r>
                        <a:rPr lang="en-US" sz="2000" kern="100" dirty="0">
                          <a:effectLst/>
                          <a:latin typeface="华文仿宋" panose="02010600040101010101" pitchFamily="2" charset="-122"/>
                          <a:ea typeface="华文仿宋" panose="02010600040101010101" pitchFamily="2" charset="-122"/>
                        </a:rPr>
                        <a:t>72.00</a:t>
                      </a:r>
                      <a:endParaRPr lang="zh-CN" sz="20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dirty="0">
                          <a:effectLst/>
                          <a:latin typeface="华文仿宋" panose="02010600040101010101" pitchFamily="2" charset="-122"/>
                          <a:ea typeface="华文仿宋" panose="02010600040101010101" pitchFamily="2" charset="-122"/>
                        </a:rPr>
                        <a:t>2.64</a:t>
                      </a:r>
                      <a:endParaRPr lang="zh-CN" sz="20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dirty="0">
                          <a:effectLst/>
                          <a:latin typeface="华文仿宋" panose="02010600040101010101" pitchFamily="2" charset="-122"/>
                          <a:ea typeface="华文仿宋" panose="02010600040101010101" pitchFamily="2" charset="-122"/>
                        </a:rPr>
                        <a:t>0.0366</a:t>
                      </a:r>
                      <a:endParaRPr lang="zh-CN" sz="20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3588116"/>
                  </a:ext>
                </a:extLst>
              </a:tr>
            </a:tbl>
          </a:graphicData>
        </a:graphic>
      </p:graphicFrame>
      <p:sp>
        <p:nvSpPr>
          <p:cNvPr id="10" name="矩形 9">
            <a:extLst>
              <a:ext uri="{FF2B5EF4-FFF2-40B4-BE49-F238E27FC236}">
                <a16:creationId xmlns:a16="http://schemas.microsoft.com/office/drawing/2014/main" id="{355BF6CC-DE3E-4827-8B02-9A846165A702}"/>
              </a:ext>
            </a:extLst>
          </p:cNvPr>
          <p:cNvSpPr/>
          <p:nvPr/>
        </p:nvSpPr>
        <p:spPr>
          <a:xfrm>
            <a:off x="323528" y="5385295"/>
            <a:ext cx="8363272" cy="1323439"/>
          </a:xfrm>
          <a:prstGeom prst="rect">
            <a:avLst/>
          </a:prstGeom>
        </p:spPr>
        <p:txBody>
          <a:bodyPr wrap="square">
            <a:spAutoFit/>
          </a:bodyPr>
          <a:lstStyle/>
          <a:p>
            <a:pPr marL="342900" indent="-342900" algn="just">
              <a:spcAft>
                <a:spcPts val="0"/>
              </a:spcAft>
              <a:buFont typeface="Wingdings" panose="05000000000000000000" pitchFamily="2" charset="2"/>
              <a:buChar char="Ø"/>
            </a:pPr>
            <a:r>
              <a:rPr lang="zh-CN" altLang="zh-CN" sz="2000" dirty="0">
                <a:solidFill>
                  <a:srgbClr val="3333FF"/>
                </a:solidFill>
                <a:latin typeface="华文仿宋" panose="02010600040101010101" pitchFamily="2" charset="-122"/>
                <a:ea typeface="华文仿宋" panose="02010600040101010101" pitchFamily="2" charset="-122"/>
              </a:rPr>
              <a:t>两组数据平均值相差很大，标准差不能判断各自数据差异的大小。</a:t>
            </a:r>
            <a:endParaRPr lang="en-US" altLang="zh-CN" sz="2000" dirty="0">
              <a:solidFill>
                <a:srgbClr val="3333FF"/>
              </a:solidFill>
              <a:latin typeface="华文仿宋" panose="02010600040101010101" pitchFamily="2" charset="-122"/>
              <a:ea typeface="华文仿宋" panose="02010600040101010101" pitchFamily="2" charset="-122"/>
            </a:endParaRPr>
          </a:p>
          <a:p>
            <a:pPr marL="342900" indent="-342900" algn="just">
              <a:spcAft>
                <a:spcPts val="0"/>
              </a:spcAft>
              <a:buFont typeface="Wingdings" panose="05000000000000000000" pitchFamily="2" charset="2"/>
              <a:buChar char="Ø"/>
            </a:pPr>
            <a:r>
              <a:rPr lang="zh-CN" altLang="zh-CN" sz="2000" dirty="0">
                <a:solidFill>
                  <a:srgbClr val="3333FF"/>
                </a:solidFill>
                <a:latin typeface="华文仿宋" panose="02010600040101010101" pitchFamily="2" charset="-122"/>
                <a:ea typeface="华文仿宋" panose="02010600040101010101" pitchFamily="2" charset="-122"/>
              </a:rPr>
              <a:t>通过计算离散系数，可以看出，虽然成人组的标准差大于幼儿组，但是幼儿组的离散系数明显大于成人组，因此可以说明，幼儿组的身高差异比成人组大。</a:t>
            </a:r>
          </a:p>
        </p:txBody>
      </p:sp>
    </p:spTree>
    <p:extLst>
      <p:ext uri="{BB962C8B-B14F-4D97-AF65-F5344CB8AC3E}">
        <p14:creationId xmlns:p14="http://schemas.microsoft.com/office/powerpoint/2010/main" val="31369213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xfrm>
            <a:off x="7042150" y="624363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A8BB08-3C7D-4E8A-99F8-016AC4879B56}" type="slidenum">
              <a:rPr lang="en-US" altLang="zh-CN">
                <a:latin typeface="华文仿宋" panose="02010600040101010101" pitchFamily="2" charset="-122"/>
                <a:ea typeface="华文仿宋" panose="02010600040101010101" pitchFamily="2" charset="-122"/>
              </a:rPr>
              <a:pPr/>
              <a:t>25</a:t>
            </a:fld>
            <a:endParaRPr lang="en-US" altLang="zh-CN">
              <a:latin typeface="华文仿宋" panose="02010600040101010101" pitchFamily="2" charset="-122"/>
              <a:ea typeface="华文仿宋" panose="02010600040101010101" pitchFamily="2" charset="-122"/>
            </a:endParaRPr>
          </a:p>
        </p:txBody>
      </p:sp>
      <p:sp>
        <p:nvSpPr>
          <p:cNvPr id="39939" name="Rectangle 2"/>
          <p:cNvSpPr>
            <a:spLocks noGrp="1" noChangeArrowheads="1"/>
          </p:cNvSpPr>
          <p:nvPr>
            <p:ph type="title"/>
          </p:nvPr>
        </p:nvSpPr>
        <p:spPr>
          <a:xfrm>
            <a:off x="395288" y="203870"/>
            <a:ext cx="6194425" cy="731838"/>
          </a:xfrm>
        </p:spPr>
        <p:txBody>
          <a:bodyPr/>
          <a:lstStyle/>
          <a:p>
            <a:pPr eaLnBrk="1" hangingPunct="1"/>
            <a:r>
              <a:rPr lang="zh-CN" altLang="en-US" dirty="0"/>
              <a:t>度量的分类</a:t>
            </a:r>
            <a:endParaRPr lang="en-US" altLang="zh-CN" dirty="0">
              <a:solidFill>
                <a:srgbClr val="3333FF"/>
              </a:solidFill>
            </a:endParaRPr>
          </a:p>
        </p:txBody>
      </p:sp>
      <p:sp>
        <p:nvSpPr>
          <p:cNvPr id="40964" name="Rectangle 3"/>
          <p:cNvSpPr txBox="1">
            <a:spLocks noChangeArrowheads="1"/>
          </p:cNvSpPr>
          <p:nvPr/>
        </p:nvSpPr>
        <p:spPr bwMode="auto">
          <a:xfrm>
            <a:off x="251520" y="1349165"/>
            <a:ext cx="8559800" cy="550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800" b="1" dirty="0">
                <a:solidFill>
                  <a:srgbClr val="3333FF"/>
                </a:solidFill>
                <a:latin typeface="华文仿宋" panose="02010600040101010101" pitchFamily="2" charset="-122"/>
                <a:ea typeface="华文仿宋" panose="02010600040101010101" pitchFamily="2" charset="-122"/>
              </a:rPr>
              <a:t>分布式度量</a:t>
            </a:r>
            <a:r>
              <a:rPr lang="en-US" altLang="zh-CN" sz="2800" b="1" dirty="0">
                <a:solidFill>
                  <a:srgbClr val="3333FF"/>
                </a:solidFill>
                <a:latin typeface="华文仿宋" panose="02010600040101010101" pitchFamily="2" charset="-122"/>
                <a:ea typeface="华文仿宋" panose="02010600040101010101" pitchFamily="2" charset="-122"/>
              </a:rPr>
              <a:t>(Distributive)</a:t>
            </a:r>
            <a:r>
              <a:rPr lang="en-US" altLang="zh-CN" sz="2800" dirty="0">
                <a:solidFill>
                  <a:srgbClr val="3333FF"/>
                </a:solidFill>
                <a:latin typeface="华文仿宋" panose="02010600040101010101" pitchFamily="2" charset="-122"/>
                <a:ea typeface="华文仿宋" panose="02010600040101010101" pitchFamily="2" charset="-122"/>
              </a:rPr>
              <a:t>:</a:t>
            </a:r>
            <a:r>
              <a:rPr lang="zh-CN" altLang="en-US" sz="2800" dirty="0">
                <a:solidFill>
                  <a:srgbClr val="3333FF"/>
                </a:solidFill>
                <a:latin typeface="华文仿宋" panose="02010600040101010101" pitchFamily="2" charset="-122"/>
                <a:ea typeface="华文仿宋" panose="02010600040101010101" pitchFamily="2" charset="-122"/>
              </a:rPr>
              <a:t>将函数用于</a:t>
            </a:r>
            <a:r>
              <a:rPr lang="en-US" altLang="zh-CN" sz="2800" dirty="0">
                <a:solidFill>
                  <a:srgbClr val="3333FF"/>
                </a:solidFill>
                <a:latin typeface="华文仿宋" panose="02010600040101010101" pitchFamily="2" charset="-122"/>
                <a:ea typeface="华文仿宋" panose="02010600040101010101" pitchFamily="2" charset="-122"/>
              </a:rPr>
              <a:t>n</a:t>
            </a:r>
            <a:r>
              <a:rPr lang="zh-CN" altLang="en-US" sz="2800" dirty="0">
                <a:solidFill>
                  <a:srgbClr val="3333FF"/>
                </a:solidFill>
                <a:latin typeface="华文仿宋" panose="02010600040101010101" pitchFamily="2" charset="-122"/>
                <a:ea typeface="华文仿宋" panose="02010600040101010101" pitchFamily="2" charset="-122"/>
              </a:rPr>
              <a:t>个聚集值得到的结果和将函数用于所有数据得到的结果一样</a:t>
            </a:r>
            <a:endParaRPr lang="en-US" altLang="zh-CN" sz="2800" dirty="0">
              <a:solidFill>
                <a:srgbClr val="3333FF"/>
              </a:solidFill>
              <a:latin typeface="华文仿宋" panose="02010600040101010101" pitchFamily="2" charset="-122"/>
              <a:ea typeface="华文仿宋" panose="02010600040101010101" pitchFamily="2" charset="-122"/>
            </a:endParaRPr>
          </a:p>
          <a:p>
            <a:pPr lvl="1" eaLnBrk="1" hangingPunct="1">
              <a:buFont typeface="Wingdings" panose="05000000000000000000" pitchFamily="2" charset="2"/>
              <a:buChar char="ü"/>
            </a:pPr>
            <a:r>
              <a:rPr lang="en-US" altLang="zh-CN" sz="2800" dirty="0">
                <a:solidFill>
                  <a:srgbClr val="3333FF"/>
                </a:solidFill>
                <a:latin typeface="华文仿宋" panose="02010600040101010101" pitchFamily="2" charset="-122"/>
                <a:ea typeface="华文仿宋" panose="02010600040101010101" pitchFamily="2" charset="-122"/>
              </a:rPr>
              <a:t>count(), sum(), min(), max()</a:t>
            </a:r>
          </a:p>
          <a:p>
            <a:pPr eaLnBrk="1" hangingPunct="1">
              <a:buFont typeface="Wingdings" panose="05000000000000000000" pitchFamily="2" charset="2"/>
              <a:buChar char="Ø"/>
            </a:pPr>
            <a:r>
              <a:rPr lang="zh-CN" altLang="en-US" sz="2800" b="1" dirty="0">
                <a:solidFill>
                  <a:srgbClr val="3333FF"/>
                </a:solidFill>
                <a:latin typeface="华文仿宋" panose="02010600040101010101" pitchFamily="2" charset="-122"/>
                <a:ea typeface="华文仿宋" panose="02010600040101010101" pitchFamily="2" charset="-122"/>
              </a:rPr>
              <a:t>代数度量</a:t>
            </a:r>
            <a:r>
              <a:rPr lang="en-US" altLang="zh-CN" sz="2800" b="1" dirty="0">
                <a:solidFill>
                  <a:srgbClr val="3333FF"/>
                </a:solidFill>
                <a:latin typeface="华文仿宋" panose="02010600040101010101" pitchFamily="2" charset="-122"/>
                <a:ea typeface="华文仿宋" panose="02010600040101010101" pitchFamily="2" charset="-122"/>
              </a:rPr>
              <a:t>(Algebraic)</a:t>
            </a:r>
            <a:r>
              <a:rPr lang="en-US" altLang="zh-CN" sz="2800" dirty="0">
                <a:solidFill>
                  <a:srgbClr val="3333FF"/>
                </a:solidFill>
                <a:latin typeface="华文仿宋" panose="02010600040101010101" pitchFamily="2" charset="-122"/>
                <a:ea typeface="华文仿宋" panose="02010600040101010101" pitchFamily="2" charset="-122"/>
              </a:rPr>
              <a:t>:</a:t>
            </a:r>
            <a:r>
              <a:rPr lang="zh-CN" altLang="en-US" sz="2800" dirty="0">
                <a:solidFill>
                  <a:srgbClr val="3333FF"/>
                </a:solidFill>
                <a:latin typeface="华文仿宋" panose="02010600040101010101" pitchFamily="2" charset="-122"/>
                <a:ea typeface="华文仿宋" panose="02010600040101010101" pitchFamily="2" charset="-122"/>
              </a:rPr>
              <a:t>可以 通过在一个或多个分布式度量上应用一个代数函数而得到</a:t>
            </a:r>
            <a:endParaRPr lang="en-US" altLang="zh-CN" sz="2800" dirty="0">
              <a:solidFill>
                <a:srgbClr val="3333FF"/>
              </a:solidFill>
              <a:latin typeface="华文仿宋" panose="02010600040101010101" pitchFamily="2" charset="-122"/>
              <a:ea typeface="华文仿宋" panose="02010600040101010101" pitchFamily="2" charset="-122"/>
            </a:endParaRPr>
          </a:p>
          <a:p>
            <a:pPr lvl="1" eaLnBrk="1" hangingPunct="1">
              <a:buFont typeface="Wingdings" panose="05000000000000000000" pitchFamily="2" charset="2"/>
              <a:buChar char="ü"/>
            </a:pPr>
            <a:r>
              <a:rPr lang="en-US" altLang="zh-CN" sz="2800" dirty="0" err="1">
                <a:solidFill>
                  <a:srgbClr val="3333FF"/>
                </a:solidFill>
                <a:latin typeface="华文仿宋" panose="02010600040101010101" pitchFamily="2" charset="-122"/>
                <a:ea typeface="华文仿宋" panose="02010600040101010101" pitchFamily="2" charset="-122"/>
              </a:rPr>
              <a:t>avg</a:t>
            </a:r>
            <a:r>
              <a:rPr lang="en-US" altLang="zh-CN" sz="2800" dirty="0">
                <a:solidFill>
                  <a:srgbClr val="3333FF"/>
                </a:solidFill>
                <a:latin typeface="华文仿宋" panose="02010600040101010101" pitchFamily="2" charset="-122"/>
                <a:ea typeface="华文仿宋" panose="02010600040101010101" pitchFamily="2" charset="-122"/>
              </a:rPr>
              <a:t>(), </a:t>
            </a:r>
            <a:r>
              <a:rPr lang="en-US" altLang="zh-CN" sz="2800" dirty="0" err="1">
                <a:solidFill>
                  <a:srgbClr val="3333FF"/>
                </a:solidFill>
                <a:latin typeface="华文仿宋" panose="02010600040101010101" pitchFamily="2" charset="-122"/>
                <a:ea typeface="华文仿宋" panose="02010600040101010101" pitchFamily="2" charset="-122"/>
              </a:rPr>
              <a:t>min_N</a:t>
            </a:r>
            <a:r>
              <a:rPr lang="en-US" altLang="zh-CN" sz="2800" dirty="0">
                <a:solidFill>
                  <a:srgbClr val="3333FF"/>
                </a:solidFill>
                <a:latin typeface="华文仿宋" panose="02010600040101010101" pitchFamily="2" charset="-122"/>
                <a:ea typeface="华文仿宋" panose="02010600040101010101" pitchFamily="2" charset="-122"/>
              </a:rPr>
              <a:t>(), </a:t>
            </a:r>
            <a:r>
              <a:rPr lang="en-US" altLang="zh-CN" sz="2800" dirty="0" err="1">
                <a:solidFill>
                  <a:srgbClr val="3333FF"/>
                </a:solidFill>
                <a:latin typeface="华文仿宋" panose="02010600040101010101" pitchFamily="2" charset="-122"/>
                <a:ea typeface="华文仿宋" panose="02010600040101010101" pitchFamily="2" charset="-122"/>
              </a:rPr>
              <a:t>max_N</a:t>
            </a:r>
            <a:r>
              <a:rPr lang="en-US" altLang="zh-CN" sz="2800" dirty="0">
                <a:solidFill>
                  <a:srgbClr val="3333FF"/>
                </a:solidFill>
                <a:latin typeface="华文仿宋" panose="02010600040101010101" pitchFamily="2" charset="-122"/>
                <a:ea typeface="华文仿宋" panose="02010600040101010101" pitchFamily="2" charset="-122"/>
              </a:rPr>
              <a:t>(), </a:t>
            </a:r>
            <a:r>
              <a:rPr lang="en-US" altLang="zh-CN" sz="2800" dirty="0" err="1">
                <a:solidFill>
                  <a:srgbClr val="3333FF"/>
                </a:solidFill>
                <a:latin typeface="华文仿宋" panose="02010600040101010101" pitchFamily="2" charset="-122"/>
                <a:ea typeface="华文仿宋" panose="02010600040101010101" pitchFamily="2" charset="-122"/>
              </a:rPr>
              <a:t>standard_deviation</a:t>
            </a:r>
            <a:r>
              <a:rPr lang="en-US" altLang="zh-CN" sz="2800" dirty="0">
                <a:solidFill>
                  <a:srgbClr val="3333FF"/>
                </a:solidFill>
                <a:latin typeface="华文仿宋" panose="02010600040101010101" pitchFamily="2" charset="-122"/>
                <a:ea typeface="华文仿宋" panose="02010600040101010101" pitchFamily="2" charset="-122"/>
              </a:rPr>
              <a:t>()</a:t>
            </a:r>
          </a:p>
          <a:p>
            <a:pPr eaLnBrk="1" hangingPunct="1">
              <a:buFont typeface="Wingdings" panose="05000000000000000000" pitchFamily="2" charset="2"/>
              <a:buChar char="Ø"/>
            </a:pPr>
            <a:r>
              <a:rPr lang="zh-CN" altLang="en-US" sz="2800" b="1" dirty="0">
                <a:solidFill>
                  <a:srgbClr val="3333FF"/>
                </a:solidFill>
                <a:latin typeface="华文仿宋" panose="02010600040101010101" pitchFamily="2" charset="-122"/>
                <a:ea typeface="华文仿宋" panose="02010600040101010101" pitchFamily="2" charset="-122"/>
              </a:rPr>
              <a:t>整体度量</a:t>
            </a:r>
            <a:r>
              <a:rPr lang="en-US" altLang="zh-CN" sz="2800" b="1" dirty="0">
                <a:solidFill>
                  <a:srgbClr val="3333FF"/>
                </a:solidFill>
                <a:latin typeface="华文仿宋" panose="02010600040101010101" pitchFamily="2" charset="-122"/>
                <a:ea typeface="华文仿宋" panose="02010600040101010101" pitchFamily="2" charset="-122"/>
              </a:rPr>
              <a:t>(Holistic)</a:t>
            </a:r>
            <a:r>
              <a:rPr lang="en-US" altLang="zh-CN" sz="2800" dirty="0">
                <a:solidFill>
                  <a:srgbClr val="3333FF"/>
                </a:solidFill>
                <a:latin typeface="华文仿宋" panose="02010600040101010101" pitchFamily="2" charset="-122"/>
                <a:ea typeface="华文仿宋" panose="02010600040101010101" pitchFamily="2" charset="-122"/>
              </a:rPr>
              <a:t>:</a:t>
            </a:r>
            <a:r>
              <a:rPr lang="zh-CN" altLang="en-US" sz="2800" dirty="0">
                <a:solidFill>
                  <a:srgbClr val="3333FF"/>
                </a:solidFill>
                <a:latin typeface="华文仿宋" panose="02010600040101010101" pitchFamily="2" charset="-122"/>
                <a:ea typeface="华文仿宋" panose="02010600040101010101" pitchFamily="2" charset="-122"/>
              </a:rPr>
              <a:t>必须对整个数据集计算的度量</a:t>
            </a:r>
            <a:endParaRPr lang="en-US" altLang="zh-CN" sz="2800" dirty="0">
              <a:solidFill>
                <a:srgbClr val="3333FF"/>
              </a:solidFill>
              <a:latin typeface="华文仿宋" panose="02010600040101010101" pitchFamily="2" charset="-122"/>
              <a:ea typeface="华文仿宋" panose="02010600040101010101" pitchFamily="2" charset="-122"/>
            </a:endParaRPr>
          </a:p>
          <a:p>
            <a:pPr lvl="1" eaLnBrk="1" hangingPunct="1">
              <a:buFont typeface="Wingdings" panose="05000000000000000000" pitchFamily="2" charset="2"/>
              <a:buChar char="ü"/>
            </a:pPr>
            <a:r>
              <a:rPr lang="zh-CN" altLang="en-US" sz="2400" dirty="0">
                <a:solidFill>
                  <a:srgbClr val="3333FF"/>
                </a:solidFill>
                <a:latin typeface="华文仿宋" panose="02010600040101010101" pitchFamily="2" charset="-122"/>
                <a:ea typeface="华文仿宋" panose="02010600040101010101" pitchFamily="2" charset="-122"/>
              </a:rPr>
              <a:t>计算子聚集所需的存储没有常数界</a:t>
            </a:r>
            <a:endParaRPr lang="en-US" altLang="zh-CN" sz="2400" dirty="0">
              <a:solidFill>
                <a:srgbClr val="3333FF"/>
              </a:solidFill>
              <a:latin typeface="华文仿宋" panose="02010600040101010101" pitchFamily="2" charset="-122"/>
              <a:ea typeface="华文仿宋" panose="02010600040101010101" pitchFamily="2" charset="-122"/>
            </a:endParaRPr>
          </a:p>
          <a:p>
            <a:pPr lvl="1" eaLnBrk="1" hangingPunct="1">
              <a:buFont typeface="Wingdings" panose="05000000000000000000" pitchFamily="2" charset="2"/>
              <a:buChar char="ü"/>
            </a:pPr>
            <a:r>
              <a:rPr lang="en-US" altLang="zh-CN" sz="2400" dirty="0">
                <a:solidFill>
                  <a:srgbClr val="3333FF"/>
                </a:solidFill>
                <a:latin typeface="华文仿宋" panose="02010600040101010101" pitchFamily="2" charset="-122"/>
                <a:ea typeface="华文仿宋" panose="02010600040101010101" pitchFamily="2" charset="-122"/>
              </a:rPr>
              <a:t>median(</a:t>
            </a:r>
            <a:r>
              <a:rPr lang="zh-CN" altLang="en-US" sz="2400" dirty="0">
                <a:solidFill>
                  <a:srgbClr val="3333FF"/>
                </a:solidFill>
                <a:latin typeface="华文仿宋" panose="02010600040101010101" pitchFamily="2" charset="-122"/>
                <a:ea typeface="华文仿宋" panose="02010600040101010101" pitchFamily="2" charset="-122"/>
              </a:rPr>
              <a:t>中位数</a:t>
            </a:r>
            <a:r>
              <a:rPr lang="en-US" altLang="zh-CN" sz="2400" dirty="0">
                <a:solidFill>
                  <a:srgbClr val="3333FF"/>
                </a:solidFill>
                <a:latin typeface="华文仿宋" panose="02010600040101010101" pitchFamily="2" charset="-122"/>
                <a:ea typeface="华文仿宋" panose="02010600040101010101" pitchFamily="2" charset="-122"/>
              </a:rPr>
              <a:t>), mode(</a:t>
            </a:r>
            <a:r>
              <a:rPr lang="zh-CN" altLang="en-US" sz="2400" dirty="0">
                <a:solidFill>
                  <a:srgbClr val="3333FF"/>
                </a:solidFill>
                <a:latin typeface="华文仿宋" panose="02010600040101010101" pitchFamily="2" charset="-122"/>
                <a:ea typeface="华文仿宋" panose="02010600040101010101" pitchFamily="2" charset="-122"/>
              </a:rPr>
              <a:t>众数</a:t>
            </a:r>
            <a:r>
              <a:rPr lang="en-US" altLang="zh-CN" sz="2400" dirty="0">
                <a:solidFill>
                  <a:srgbClr val="3333FF"/>
                </a:solidFill>
                <a:latin typeface="华文仿宋" panose="02010600040101010101" pitchFamily="2" charset="-122"/>
                <a:ea typeface="华文仿宋" panose="02010600040101010101" pitchFamily="2" charset="-122"/>
              </a:rPr>
              <a:t>), rank().</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64">
                                            <p:txEl>
                                              <p:pRg st="0" end="0"/>
                                            </p:txEl>
                                          </p:spTgt>
                                        </p:tgtEl>
                                        <p:attrNameLst>
                                          <p:attrName>style.visibility</p:attrName>
                                        </p:attrNameLst>
                                      </p:cBhvr>
                                      <p:to>
                                        <p:strVal val="visible"/>
                                      </p:to>
                                    </p:set>
                                    <p:animEffect transition="in" filter="fade">
                                      <p:cBhvr>
                                        <p:cTn id="7" dur="2000"/>
                                        <p:tgtEl>
                                          <p:spTgt spid="409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964">
                                            <p:txEl>
                                              <p:pRg st="1" end="1"/>
                                            </p:txEl>
                                          </p:spTgt>
                                        </p:tgtEl>
                                        <p:attrNameLst>
                                          <p:attrName>style.visibility</p:attrName>
                                        </p:attrNameLst>
                                      </p:cBhvr>
                                      <p:to>
                                        <p:strVal val="visible"/>
                                      </p:to>
                                    </p:set>
                                    <p:animEffect transition="in" filter="fade">
                                      <p:cBhvr>
                                        <p:cTn id="12" dur="2000"/>
                                        <p:tgtEl>
                                          <p:spTgt spid="4096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964">
                                            <p:txEl>
                                              <p:pRg st="2" end="2"/>
                                            </p:txEl>
                                          </p:spTgt>
                                        </p:tgtEl>
                                        <p:attrNameLst>
                                          <p:attrName>style.visibility</p:attrName>
                                        </p:attrNameLst>
                                      </p:cBhvr>
                                      <p:to>
                                        <p:strVal val="visible"/>
                                      </p:to>
                                    </p:set>
                                    <p:animEffect transition="in" filter="fade">
                                      <p:cBhvr>
                                        <p:cTn id="17" dur="2000"/>
                                        <p:tgtEl>
                                          <p:spTgt spid="409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964">
                                            <p:txEl>
                                              <p:pRg st="3" end="3"/>
                                            </p:txEl>
                                          </p:spTgt>
                                        </p:tgtEl>
                                        <p:attrNameLst>
                                          <p:attrName>style.visibility</p:attrName>
                                        </p:attrNameLst>
                                      </p:cBhvr>
                                      <p:to>
                                        <p:strVal val="visible"/>
                                      </p:to>
                                    </p:set>
                                    <p:animEffect transition="in" filter="fade">
                                      <p:cBhvr>
                                        <p:cTn id="22" dur="2000"/>
                                        <p:tgtEl>
                                          <p:spTgt spid="4096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964">
                                            <p:txEl>
                                              <p:pRg st="4" end="4"/>
                                            </p:txEl>
                                          </p:spTgt>
                                        </p:tgtEl>
                                        <p:attrNameLst>
                                          <p:attrName>style.visibility</p:attrName>
                                        </p:attrNameLst>
                                      </p:cBhvr>
                                      <p:to>
                                        <p:strVal val="visible"/>
                                      </p:to>
                                    </p:set>
                                    <p:animEffect transition="in" filter="fade">
                                      <p:cBhvr>
                                        <p:cTn id="27" dur="2000"/>
                                        <p:tgtEl>
                                          <p:spTgt spid="409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964">
                                            <p:txEl>
                                              <p:pRg st="5" end="5"/>
                                            </p:txEl>
                                          </p:spTgt>
                                        </p:tgtEl>
                                        <p:attrNameLst>
                                          <p:attrName>style.visibility</p:attrName>
                                        </p:attrNameLst>
                                      </p:cBhvr>
                                      <p:to>
                                        <p:strVal val="visible"/>
                                      </p:to>
                                    </p:set>
                                    <p:animEffect transition="in" filter="fade">
                                      <p:cBhvr>
                                        <p:cTn id="32" dur="2000"/>
                                        <p:tgtEl>
                                          <p:spTgt spid="409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964">
                                            <p:txEl>
                                              <p:pRg st="6" end="6"/>
                                            </p:txEl>
                                          </p:spTgt>
                                        </p:tgtEl>
                                        <p:attrNameLst>
                                          <p:attrName>style.visibility</p:attrName>
                                        </p:attrNameLst>
                                      </p:cBhvr>
                                      <p:to>
                                        <p:strVal val="visible"/>
                                      </p:to>
                                    </p:set>
                                    <p:animEffect transition="in" filter="fade">
                                      <p:cBhvr>
                                        <p:cTn id="37" dur="2000"/>
                                        <p:tgtEl>
                                          <p:spTgt spid="409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4526F0-60A0-41E5-9BD9-891E6DC131BD}" type="slidenum">
              <a:rPr lang="en-US" altLang="zh-CN"/>
              <a:pPr/>
              <a:t>26</a:t>
            </a:fld>
            <a:endParaRPr lang="en-US" altLang="zh-CN"/>
          </a:p>
        </p:txBody>
      </p:sp>
      <p:sp>
        <p:nvSpPr>
          <p:cNvPr id="41987" name="Rectangle 3"/>
          <p:cNvSpPr>
            <a:spLocks noGrp="1" noChangeArrowheads="1"/>
          </p:cNvSpPr>
          <p:nvPr>
            <p:ph type="body" idx="1"/>
          </p:nvPr>
        </p:nvSpPr>
        <p:spPr>
          <a:xfrm>
            <a:off x="215900" y="1228725"/>
            <a:ext cx="8445500" cy="1120155"/>
          </a:xfrm>
        </p:spPr>
        <p:txBody>
          <a:bodyPr/>
          <a:lstStyle/>
          <a:p>
            <a:pPr eaLnBrk="1" hangingPunct="1"/>
            <a:r>
              <a:rPr lang="zh-CN" altLang="en-US" dirty="0"/>
              <a:t>中位数是一个整体的度量</a:t>
            </a:r>
            <a:r>
              <a:rPr lang="en-US" altLang="zh-CN" dirty="0"/>
              <a:t>(</a:t>
            </a:r>
            <a:r>
              <a:rPr lang="en-US" altLang="zh-CN" b="1" i="1" dirty="0">
                <a:solidFill>
                  <a:srgbClr val="3333FF"/>
                </a:solidFill>
              </a:rPr>
              <a:t>holistic measure</a:t>
            </a:r>
            <a:r>
              <a:rPr lang="en-US" altLang="zh-CN" b="1" dirty="0">
                <a:solidFill>
                  <a:srgbClr val="3333FF"/>
                </a:solidFill>
              </a:rPr>
              <a:t>)</a:t>
            </a:r>
            <a:endParaRPr lang="en-US" altLang="zh-CN" dirty="0"/>
          </a:p>
          <a:p>
            <a:pPr eaLnBrk="1" hangingPunct="1"/>
            <a:r>
              <a:rPr lang="zh-CN" altLang="en-US" dirty="0"/>
              <a:t>一个集合的中位数可以如下估计</a:t>
            </a:r>
            <a:r>
              <a:rPr lang="en-US" altLang="zh-CN" dirty="0"/>
              <a:t>:</a:t>
            </a:r>
            <a:endParaRPr lang="zh-CN" altLang="en-US" dirty="0"/>
          </a:p>
        </p:txBody>
      </p:sp>
      <p:sp>
        <p:nvSpPr>
          <p:cNvPr id="5" name="矩形 4"/>
          <p:cNvSpPr/>
          <p:nvPr/>
        </p:nvSpPr>
        <p:spPr>
          <a:xfrm>
            <a:off x="0" y="17463"/>
            <a:ext cx="5314275" cy="707886"/>
          </a:xfrm>
          <a:prstGeom prst="rect">
            <a:avLst/>
          </a:prstGeom>
        </p:spPr>
        <p:txBody>
          <a:bodyPr wrap="none">
            <a:spAutoFit/>
          </a:bodyPr>
          <a:lstStyle/>
          <a:p>
            <a:pPr>
              <a:defRPr/>
            </a:pPr>
            <a:r>
              <a:rPr lang="zh-CN" altLang="en-US" sz="4000" kern="0" dirty="0">
                <a:solidFill>
                  <a:srgbClr val="3333FF"/>
                </a:solidFill>
                <a:latin typeface="方正姚体" panose="02010601030101010101" pitchFamily="2" charset="-122"/>
                <a:ea typeface="方正姚体" panose="02010601030101010101" pitchFamily="2" charset="-122"/>
                <a:cs typeface="+mj-cs"/>
              </a:rPr>
              <a:t>通过直方图估计中位数</a:t>
            </a:r>
            <a:endParaRPr lang="zh-CN" altLang="en-US" dirty="0">
              <a:solidFill>
                <a:srgbClr val="3333FF"/>
              </a:solidFill>
              <a:latin typeface="方正姚体" panose="02010601030101010101" pitchFamily="2" charset="-122"/>
              <a:ea typeface="方正姚体" panose="02010601030101010101" pitchFamily="2" charset="-122"/>
            </a:endParaRPr>
          </a:p>
        </p:txBody>
      </p:sp>
      <p:pic>
        <p:nvPicPr>
          <p:cNvPr id="4597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02513" y="2243450"/>
            <a:ext cx="8532813"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2" name="图片 1">
            <a:extLst>
              <a:ext uri="{FF2B5EF4-FFF2-40B4-BE49-F238E27FC236}">
                <a16:creationId xmlns:a16="http://schemas.microsoft.com/office/drawing/2014/main" id="{2188E917-2839-456E-87C4-7FD03BF2672A}"/>
              </a:ext>
            </a:extLst>
          </p:cNvPr>
          <p:cNvPicPr>
            <a:picLocks noChangeAspect="1"/>
          </p:cNvPicPr>
          <p:nvPr/>
        </p:nvPicPr>
        <p:blipFill>
          <a:blip r:embed="rId4"/>
          <a:stretch>
            <a:fillRect/>
          </a:stretch>
        </p:blipFill>
        <p:spPr>
          <a:xfrm>
            <a:off x="1419225" y="3584401"/>
            <a:ext cx="6200775" cy="3228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9780"/>
                                        </p:tgtEl>
                                        <p:attrNameLst>
                                          <p:attrName>style.visibility</p:attrName>
                                        </p:attrNameLst>
                                      </p:cBhvr>
                                      <p:to>
                                        <p:strVal val="visible"/>
                                      </p:to>
                                    </p:set>
                                    <p:animEffect transition="in" filter="dissolve">
                                      <p:cBhvr>
                                        <p:cTn id="7" dur="500"/>
                                        <p:tgtEl>
                                          <p:spTgt spid="459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z="4000" b="0" dirty="0">
                <a:latin typeface="方正姚体" panose="02010601030101010101" pitchFamily="2" charset="-122"/>
                <a:ea typeface="方正姚体" panose="02010601030101010101" pitchFamily="2" charset="-122"/>
              </a:rPr>
              <a:t>通过直方图估计平均数</a:t>
            </a:r>
            <a:endParaRPr lang="zh-CN" altLang="en-US" sz="4000" b="0" dirty="0"/>
          </a:p>
        </p:txBody>
      </p:sp>
      <p:sp>
        <p:nvSpPr>
          <p:cNvPr id="4403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857016-5020-4911-9EDE-466A980D82D3}" type="slidenum">
              <a:rPr lang="en-US" altLang="zh-CN"/>
              <a:pPr/>
              <a:t>27</a:t>
            </a:fld>
            <a:endParaRPr lang="en-US" altLang="zh-CN"/>
          </a:p>
        </p:txBody>
      </p:sp>
      <p:pic>
        <p:nvPicPr>
          <p:cNvPr id="2" name="图片 1">
            <a:extLst>
              <a:ext uri="{FF2B5EF4-FFF2-40B4-BE49-F238E27FC236}">
                <a16:creationId xmlns:a16="http://schemas.microsoft.com/office/drawing/2014/main" id="{72FFD60F-90BB-4329-BB5C-477D8B696F51}"/>
              </a:ext>
            </a:extLst>
          </p:cNvPr>
          <p:cNvPicPr>
            <a:picLocks noChangeAspect="1"/>
          </p:cNvPicPr>
          <p:nvPr/>
        </p:nvPicPr>
        <p:blipFill>
          <a:blip r:embed="rId3"/>
          <a:stretch>
            <a:fillRect/>
          </a:stretch>
        </p:blipFill>
        <p:spPr>
          <a:xfrm>
            <a:off x="611560" y="1628800"/>
            <a:ext cx="7610136" cy="4788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0A9CD-C7A4-46C0-BAB3-11BEE001E4B3}"/>
              </a:ext>
            </a:extLst>
          </p:cNvPr>
          <p:cNvSpPr>
            <a:spLocks noGrp="1"/>
          </p:cNvSpPr>
          <p:nvPr>
            <p:ph type="title"/>
          </p:nvPr>
        </p:nvSpPr>
        <p:spPr>
          <a:xfrm>
            <a:off x="143508" y="476672"/>
            <a:ext cx="7823212" cy="690563"/>
          </a:xfrm>
        </p:spPr>
        <p:txBody>
          <a:bodyPr/>
          <a:lstStyle/>
          <a:p>
            <a:r>
              <a:rPr lang="zh-CN" altLang="en-US" sz="3200" dirty="0"/>
              <a:t>多元汇总：相关性分析</a:t>
            </a:r>
            <a:r>
              <a:rPr lang="en-US" altLang="zh-CN" sz="3200" dirty="0"/>
              <a:t>(Correlation Analysis)</a:t>
            </a:r>
            <a:endParaRPr lang="zh-CN" altLang="en-US" sz="3200" dirty="0"/>
          </a:p>
        </p:txBody>
      </p:sp>
      <p:sp>
        <p:nvSpPr>
          <p:cNvPr id="3" name="内容占位符 2">
            <a:extLst>
              <a:ext uri="{FF2B5EF4-FFF2-40B4-BE49-F238E27FC236}">
                <a16:creationId xmlns:a16="http://schemas.microsoft.com/office/drawing/2014/main" id="{C13F8D2A-4B38-41D9-8248-B0F0C163D031}"/>
              </a:ext>
            </a:extLst>
          </p:cNvPr>
          <p:cNvSpPr>
            <a:spLocks noGrp="1"/>
          </p:cNvSpPr>
          <p:nvPr>
            <p:ph idx="1"/>
          </p:nvPr>
        </p:nvSpPr>
        <p:spPr/>
        <p:txBody>
          <a:bodyPr/>
          <a:lstStyle/>
          <a:p>
            <a:r>
              <a:rPr lang="zh-CN" altLang="zh-CN" b="1" dirty="0"/>
              <a:t>散点图</a:t>
            </a:r>
            <a:endParaRPr lang="en-US" altLang="zh-CN" b="1" dirty="0"/>
          </a:p>
          <a:p>
            <a:r>
              <a:rPr lang="zh-CN" altLang="zh-CN" dirty="0"/>
              <a:t>判断两个属性之间是否有相关性，可以首先通过</a:t>
            </a:r>
            <a:r>
              <a:rPr lang="zh-CN" altLang="zh-CN" b="1" dirty="0"/>
              <a:t>散点图</a:t>
            </a:r>
            <a:r>
              <a:rPr lang="zh-CN" altLang="zh-CN" dirty="0"/>
              <a:t>进行直观判断。</a:t>
            </a:r>
            <a:endParaRPr lang="en-US" altLang="zh-CN" dirty="0"/>
          </a:p>
          <a:p>
            <a:r>
              <a:rPr lang="zh-CN" altLang="zh-CN" dirty="0"/>
              <a:t>散点图是将两个属性的成对数据，绘制在直角坐标系中得到的一系列点，可以直观地描述属性间是否相关、相关的表现形式以及相关的密切程度。</a:t>
            </a:r>
            <a:endParaRPr lang="zh-CN" altLang="en-US" dirty="0"/>
          </a:p>
        </p:txBody>
      </p:sp>
      <p:sp>
        <p:nvSpPr>
          <p:cNvPr id="4" name="灯片编号占位符 3">
            <a:extLst>
              <a:ext uri="{FF2B5EF4-FFF2-40B4-BE49-F238E27FC236}">
                <a16:creationId xmlns:a16="http://schemas.microsoft.com/office/drawing/2014/main" id="{80EA3D4B-822B-4DF6-9145-6B7E98F81A9B}"/>
              </a:ext>
            </a:extLst>
          </p:cNvPr>
          <p:cNvSpPr>
            <a:spLocks noGrp="1"/>
          </p:cNvSpPr>
          <p:nvPr>
            <p:ph type="sldNum" sz="quarter" idx="12"/>
          </p:nvPr>
        </p:nvSpPr>
        <p:spPr/>
        <p:txBody>
          <a:bodyPr/>
          <a:lstStyle/>
          <a:p>
            <a:pPr>
              <a:defRPr/>
            </a:pPr>
            <a:fld id="{F9C6BFAA-09CF-49E4-8EF3-DE9A69C2DDED}" type="slidenum">
              <a:rPr lang="en-US" altLang="zh-CN" smtClean="0"/>
              <a:pPr>
                <a:defRPr/>
              </a:pPr>
              <a:t>28</a:t>
            </a:fld>
            <a:endParaRPr lang="en-US" altLang="zh-CN"/>
          </a:p>
        </p:txBody>
      </p:sp>
    </p:spTree>
    <p:extLst>
      <p:ext uri="{BB962C8B-B14F-4D97-AF65-F5344CB8AC3E}">
        <p14:creationId xmlns:p14="http://schemas.microsoft.com/office/powerpoint/2010/main" val="16943823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41EFB-E471-4764-9FD5-EEDA9AB67AAC}"/>
              </a:ext>
            </a:extLst>
          </p:cNvPr>
          <p:cNvSpPr>
            <a:spLocks noGrp="1"/>
          </p:cNvSpPr>
          <p:nvPr>
            <p:ph type="title"/>
          </p:nvPr>
        </p:nvSpPr>
        <p:spPr>
          <a:xfrm>
            <a:off x="323528" y="122238"/>
            <a:ext cx="7931224" cy="1295400"/>
          </a:xfrm>
        </p:spPr>
        <p:txBody>
          <a:bodyPr/>
          <a:lstStyle/>
          <a:p>
            <a:r>
              <a:rPr lang="zh-CN" altLang="en-US" sz="3200" dirty="0"/>
              <a:t>多元汇总：相关性分析</a:t>
            </a:r>
            <a:r>
              <a:rPr lang="en-US" altLang="zh-CN" sz="3200" dirty="0"/>
              <a:t>(Correlation Analysis)</a:t>
            </a:r>
            <a:endParaRPr lang="zh-CN" altLang="en-US" sz="3200" dirty="0"/>
          </a:p>
        </p:txBody>
      </p:sp>
      <p:sp>
        <p:nvSpPr>
          <p:cNvPr id="4" name="灯片编号占位符 3">
            <a:extLst>
              <a:ext uri="{FF2B5EF4-FFF2-40B4-BE49-F238E27FC236}">
                <a16:creationId xmlns:a16="http://schemas.microsoft.com/office/drawing/2014/main" id="{A7C3E81A-A5FA-431F-A0CB-8C63B050E29D}"/>
              </a:ext>
            </a:extLst>
          </p:cNvPr>
          <p:cNvSpPr>
            <a:spLocks noGrp="1"/>
          </p:cNvSpPr>
          <p:nvPr>
            <p:ph type="sldNum" sz="quarter" idx="12"/>
          </p:nvPr>
        </p:nvSpPr>
        <p:spPr/>
        <p:txBody>
          <a:bodyPr/>
          <a:lstStyle/>
          <a:p>
            <a:pPr>
              <a:defRPr/>
            </a:pPr>
            <a:fld id="{F9C6BFAA-09CF-49E4-8EF3-DE9A69C2DDED}" type="slidenum">
              <a:rPr lang="en-US" altLang="zh-CN" smtClean="0"/>
              <a:pPr>
                <a:defRPr/>
              </a:pPr>
              <a:t>29</a:t>
            </a:fld>
            <a:endParaRPr lang="en-US" altLang="zh-CN"/>
          </a:p>
        </p:txBody>
      </p:sp>
      <p:pic>
        <p:nvPicPr>
          <p:cNvPr id="5" name="图片 4">
            <a:extLst>
              <a:ext uri="{FF2B5EF4-FFF2-40B4-BE49-F238E27FC236}">
                <a16:creationId xmlns:a16="http://schemas.microsoft.com/office/drawing/2014/main" id="{CD6A35C7-9867-48F2-9C4C-6DFE2D3D7A1B}"/>
              </a:ext>
            </a:extLst>
          </p:cNvPr>
          <p:cNvPicPr/>
          <p:nvPr/>
        </p:nvPicPr>
        <p:blipFill>
          <a:blip r:embed="rId3"/>
          <a:stretch>
            <a:fillRect/>
          </a:stretch>
        </p:blipFill>
        <p:spPr>
          <a:xfrm>
            <a:off x="395536" y="1628800"/>
            <a:ext cx="8352928" cy="4619600"/>
          </a:xfrm>
          <a:prstGeom prst="rect">
            <a:avLst/>
          </a:prstGeom>
        </p:spPr>
      </p:pic>
    </p:spTree>
    <p:extLst>
      <p:ext uri="{BB962C8B-B14F-4D97-AF65-F5344CB8AC3E}">
        <p14:creationId xmlns:p14="http://schemas.microsoft.com/office/powerpoint/2010/main" val="3808420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9C2529-0E46-4E61-BF15-4EFC77C7ECC7}" type="slidenum">
              <a:rPr lang="en-US" altLang="zh-CN">
                <a:solidFill>
                  <a:srgbClr val="3333FF"/>
                </a:solidFill>
                <a:latin typeface="华文仿宋" panose="02010600040101010101" pitchFamily="2" charset="-122"/>
                <a:ea typeface="华文仿宋" panose="02010600040101010101" pitchFamily="2" charset="-122"/>
              </a:rPr>
              <a:pPr/>
              <a:t>3</a:t>
            </a:fld>
            <a:endParaRPr lang="en-US" altLang="zh-CN">
              <a:solidFill>
                <a:srgbClr val="3333FF"/>
              </a:solidFill>
              <a:latin typeface="华文仿宋" panose="02010600040101010101" pitchFamily="2" charset="-122"/>
              <a:ea typeface="华文仿宋" panose="02010600040101010101" pitchFamily="2" charset="-122"/>
            </a:endParaRPr>
          </a:p>
        </p:txBody>
      </p:sp>
      <p:sp>
        <p:nvSpPr>
          <p:cNvPr id="8195" name="Rectangle 3"/>
          <p:cNvSpPr>
            <a:spLocks noGrp="1" noChangeArrowheads="1"/>
          </p:cNvSpPr>
          <p:nvPr>
            <p:ph type="body" idx="1"/>
          </p:nvPr>
        </p:nvSpPr>
        <p:spPr>
          <a:xfrm>
            <a:off x="34925" y="800100"/>
            <a:ext cx="8821738" cy="4525963"/>
          </a:xfrm>
        </p:spPr>
        <p:txBody>
          <a:bodyPr/>
          <a:lstStyle/>
          <a:p>
            <a:pPr eaLnBrk="1" hangingPunct="1">
              <a:buSzPct val="90000"/>
              <a:buFont typeface="Wingdings" panose="05000000000000000000" pitchFamily="2" charset="2"/>
              <a:buChar char="Ø"/>
            </a:pPr>
            <a:r>
              <a:rPr lang="zh-CN" altLang="en-US" sz="2400" dirty="0">
                <a:solidFill>
                  <a:srgbClr val="3333FF"/>
                </a:solidFill>
                <a:latin typeface="华文仿宋" panose="02010600040101010101" pitchFamily="2" charset="-122"/>
                <a:ea typeface="华文仿宋" panose="02010600040101010101" pitchFamily="2" charset="-122"/>
              </a:rPr>
              <a:t>现实世界的数据是“脏的”</a:t>
            </a:r>
            <a:endParaRPr lang="en-US" altLang="zh-CN" sz="2400" dirty="0">
              <a:solidFill>
                <a:srgbClr val="3333FF"/>
              </a:solidFill>
              <a:latin typeface="华文仿宋" panose="02010600040101010101" pitchFamily="2" charset="-122"/>
              <a:ea typeface="华文仿宋" panose="02010600040101010101" pitchFamily="2" charset="-122"/>
            </a:endParaRPr>
          </a:p>
          <a:p>
            <a:pPr eaLnBrk="1" hangingPunct="1">
              <a:buSzPct val="90000"/>
              <a:buFont typeface="Wingdings" panose="05000000000000000000" pitchFamily="2" charset="2"/>
              <a:buChar char="Ø"/>
            </a:pPr>
            <a:r>
              <a:rPr lang="zh-CN" altLang="en-US" sz="2400" dirty="0">
                <a:solidFill>
                  <a:srgbClr val="3333FF"/>
                </a:solidFill>
                <a:latin typeface="华文仿宋" panose="02010600040101010101" pitchFamily="2" charset="-122"/>
                <a:ea typeface="华文仿宋" panose="02010600040101010101" pitchFamily="2" charset="-122"/>
              </a:rPr>
              <a:t>随着数据规模增加，会出现很多数据质量问题：</a:t>
            </a:r>
          </a:p>
          <a:p>
            <a:pPr lvl="1" eaLnBrk="1" hangingPunct="1">
              <a:buSzPct val="90000"/>
              <a:buFont typeface="Wingdings" panose="05000000000000000000" pitchFamily="2" charset="2"/>
              <a:buChar char="ü"/>
            </a:pPr>
            <a:r>
              <a:rPr lang="zh-CN" altLang="en-US" b="1" dirty="0">
                <a:solidFill>
                  <a:srgbClr val="3333FF"/>
                </a:solidFill>
                <a:latin typeface="华文仿宋" panose="02010600040101010101" pitchFamily="2" charset="-122"/>
                <a:ea typeface="华文仿宋" panose="02010600040101010101" pitchFamily="2" charset="-122"/>
              </a:rPr>
              <a:t>不完整</a:t>
            </a:r>
            <a:r>
              <a:rPr lang="zh-CN" altLang="en-US" dirty="0">
                <a:solidFill>
                  <a:srgbClr val="3333FF"/>
                </a:solidFill>
                <a:latin typeface="华文仿宋" panose="02010600040101010101" pitchFamily="2" charset="-122"/>
                <a:ea typeface="华文仿宋" panose="02010600040101010101" pitchFamily="2" charset="-122"/>
              </a:rPr>
              <a:t>（</a:t>
            </a:r>
            <a:r>
              <a:rPr lang="en-US" altLang="zh-CN" dirty="0">
                <a:solidFill>
                  <a:srgbClr val="3333FF"/>
                </a:solidFill>
                <a:latin typeface="华文仿宋" panose="02010600040101010101" pitchFamily="2" charset="-122"/>
                <a:ea typeface="华文仿宋" panose="02010600040101010101" pitchFamily="2" charset="-122"/>
              </a:rPr>
              <a:t>Incomplete</a:t>
            </a:r>
            <a:r>
              <a:rPr lang="zh-CN" altLang="en-US" dirty="0">
                <a:solidFill>
                  <a:srgbClr val="3333FF"/>
                </a:solidFill>
                <a:latin typeface="华文仿宋" panose="02010600040101010101" pitchFamily="2" charset="-122"/>
                <a:ea typeface="华文仿宋" panose="02010600040101010101" pitchFamily="2" charset="-122"/>
              </a:rPr>
              <a:t>）</a:t>
            </a:r>
            <a:endParaRPr lang="zh-CN" altLang="en-US" b="1" dirty="0">
              <a:solidFill>
                <a:srgbClr val="3333FF"/>
              </a:solidFill>
              <a:latin typeface="华文仿宋" panose="02010600040101010101" pitchFamily="2" charset="-122"/>
              <a:ea typeface="华文仿宋" panose="02010600040101010101" pitchFamily="2" charset="-122"/>
            </a:endParaRPr>
          </a:p>
          <a:p>
            <a:pPr lvl="2" eaLnBrk="1" hangingPunct="1">
              <a:buFont typeface="Wingdings" panose="05000000000000000000" pitchFamily="2" charset="2"/>
              <a:buChar char="ü"/>
            </a:pPr>
            <a:r>
              <a:rPr lang="zh-CN" altLang="en-US" dirty="0">
                <a:solidFill>
                  <a:srgbClr val="3333FF"/>
                </a:solidFill>
                <a:latin typeface="华文仿宋" panose="02010600040101010101" pitchFamily="2" charset="-122"/>
                <a:ea typeface="华文仿宋" panose="02010600040101010101" pitchFamily="2" charset="-122"/>
              </a:rPr>
              <a:t>缺失值；缺乏某些重要属性；仅包含聚集数据；</a:t>
            </a:r>
          </a:p>
          <a:p>
            <a:pPr lvl="1" eaLnBrk="1" hangingPunct="1">
              <a:buFont typeface="Wingdings" panose="05000000000000000000" pitchFamily="2" charset="2"/>
              <a:buChar char="ü"/>
            </a:pPr>
            <a:r>
              <a:rPr lang="zh-CN" altLang="en-US" b="1" dirty="0">
                <a:solidFill>
                  <a:srgbClr val="3333FF"/>
                </a:solidFill>
                <a:latin typeface="华文仿宋" panose="02010600040101010101" pitchFamily="2" charset="-122"/>
                <a:ea typeface="华文仿宋" panose="02010600040101010101" pitchFamily="2" charset="-122"/>
              </a:rPr>
              <a:t>噪声</a:t>
            </a:r>
            <a:r>
              <a:rPr lang="zh-CN" altLang="en-US" dirty="0">
                <a:solidFill>
                  <a:srgbClr val="3333FF"/>
                </a:solidFill>
                <a:latin typeface="华文仿宋" panose="02010600040101010101" pitchFamily="2" charset="-122"/>
                <a:ea typeface="华文仿宋" panose="02010600040101010101" pitchFamily="2" charset="-122"/>
              </a:rPr>
              <a:t>（</a:t>
            </a:r>
            <a:r>
              <a:rPr lang="en-US" altLang="zh-CN" dirty="0">
                <a:solidFill>
                  <a:srgbClr val="3333FF"/>
                </a:solidFill>
                <a:latin typeface="华文仿宋" panose="02010600040101010101" pitchFamily="2" charset="-122"/>
                <a:ea typeface="华文仿宋" panose="02010600040101010101" pitchFamily="2" charset="-122"/>
              </a:rPr>
              <a:t>Noisy</a:t>
            </a:r>
            <a:r>
              <a:rPr lang="zh-CN" altLang="en-US" dirty="0">
                <a:solidFill>
                  <a:srgbClr val="3333FF"/>
                </a:solidFill>
                <a:latin typeface="华文仿宋" panose="02010600040101010101" pitchFamily="2" charset="-122"/>
                <a:ea typeface="华文仿宋" panose="02010600040101010101" pitchFamily="2" charset="-122"/>
              </a:rPr>
              <a:t>）</a:t>
            </a:r>
            <a:endParaRPr lang="zh-CN" altLang="en-US" b="1" dirty="0">
              <a:solidFill>
                <a:srgbClr val="3333FF"/>
              </a:solidFill>
              <a:latin typeface="华文仿宋" panose="02010600040101010101" pitchFamily="2" charset="-122"/>
              <a:ea typeface="华文仿宋" panose="02010600040101010101" pitchFamily="2" charset="-122"/>
            </a:endParaRPr>
          </a:p>
          <a:p>
            <a:pPr lvl="2" eaLnBrk="1" hangingPunct="1">
              <a:buFont typeface="Wingdings" panose="05000000000000000000" pitchFamily="2" charset="2"/>
              <a:buChar char="ü"/>
            </a:pPr>
            <a:r>
              <a:rPr lang="zh-CN" altLang="en-US" dirty="0">
                <a:solidFill>
                  <a:srgbClr val="3333FF"/>
                </a:solidFill>
                <a:latin typeface="华文仿宋" panose="02010600040101010101" pitchFamily="2" charset="-122"/>
                <a:ea typeface="华文仿宋" panose="02010600040101010101" pitchFamily="2" charset="-122"/>
              </a:rPr>
              <a:t>包含错误值、离群点（</a:t>
            </a:r>
            <a:r>
              <a:rPr lang="zh-CN" altLang="zh-CN" dirty="0">
                <a:solidFill>
                  <a:srgbClr val="3333FF"/>
                </a:solidFill>
                <a:latin typeface="华文仿宋" panose="02010600040101010101" pitchFamily="2" charset="-122"/>
                <a:ea typeface="华文仿宋" panose="02010600040101010101" pitchFamily="2" charset="-122"/>
              </a:rPr>
              <a:t>outlier</a:t>
            </a:r>
            <a:r>
              <a:rPr lang="zh-CN" altLang="en-US" dirty="0">
                <a:solidFill>
                  <a:srgbClr val="3333FF"/>
                </a:solidFill>
                <a:latin typeface="华文仿宋" panose="02010600040101010101" pitchFamily="2" charset="-122"/>
                <a:ea typeface="华文仿宋" panose="02010600040101010101" pitchFamily="2" charset="-122"/>
              </a:rPr>
              <a:t>）</a:t>
            </a:r>
            <a:endParaRPr lang="en-US" altLang="zh-CN" dirty="0">
              <a:solidFill>
                <a:srgbClr val="3333FF"/>
              </a:solidFill>
              <a:latin typeface="华文仿宋" panose="02010600040101010101" pitchFamily="2" charset="-122"/>
              <a:ea typeface="华文仿宋" panose="02010600040101010101" pitchFamily="2" charset="-122"/>
            </a:endParaRPr>
          </a:p>
          <a:p>
            <a:pPr lvl="1" eaLnBrk="1" hangingPunct="1">
              <a:buFont typeface="Wingdings" panose="05000000000000000000" pitchFamily="2" charset="2"/>
              <a:buChar char="ü"/>
            </a:pPr>
            <a:r>
              <a:rPr lang="zh-CN" altLang="en-US" b="1" dirty="0">
                <a:solidFill>
                  <a:srgbClr val="3333FF"/>
                </a:solidFill>
                <a:latin typeface="华文仿宋" panose="02010600040101010101" pitchFamily="2" charset="-122"/>
                <a:ea typeface="华文仿宋" panose="02010600040101010101" pitchFamily="2" charset="-122"/>
              </a:rPr>
              <a:t>不一致</a:t>
            </a:r>
            <a:endParaRPr lang="en-US" altLang="zh-CN" b="1" dirty="0">
              <a:solidFill>
                <a:srgbClr val="3333FF"/>
              </a:solidFill>
              <a:latin typeface="华文仿宋" panose="02010600040101010101" pitchFamily="2" charset="-122"/>
              <a:ea typeface="华文仿宋" panose="02010600040101010101" pitchFamily="2" charset="-122"/>
            </a:endParaRPr>
          </a:p>
          <a:p>
            <a:pPr lvl="2" eaLnBrk="1" hangingPunct="1">
              <a:buFont typeface="Wingdings" panose="05000000000000000000" pitchFamily="2" charset="2"/>
              <a:buChar char="ü"/>
            </a:pPr>
            <a:r>
              <a:rPr lang="zh-CN" altLang="en-US" sz="2000" dirty="0">
                <a:solidFill>
                  <a:srgbClr val="3333FF"/>
                </a:solidFill>
                <a:latin typeface="华文仿宋" panose="02010600040101010101" pitchFamily="2" charset="-122"/>
                <a:ea typeface="华文仿宋" panose="02010600040101010101" pitchFamily="2" charset="-122"/>
              </a:rPr>
              <a:t>由于重复存放的数据未能进行一致性地更新造成的</a:t>
            </a:r>
            <a:endParaRPr lang="en-US" altLang="zh-CN" sz="2000" dirty="0">
              <a:solidFill>
                <a:srgbClr val="3333FF"/>
              </a:solidFill>
              <a:latin typeface="华文仿宋" panose="02010600040101010101" pitchFamily="2" charset="-122"/>
              <a:ea typeface="华文仿宋" panose="02010600040101010101" pitchFamily="2" charset="-122"/>
            </a:endParaRPr>
          </a:p>
          <a:p>
            <a:pPr lvl="2" eaLnBrk="1" hangingPunct="1">
              <a:buFont typeface="Wingdings" panose="05000000000000000000" pitchFamily="2" charset="2"/>
              <a:buChar char="ü"/>
            </a:pPr>
            <a:r>
              <a:rPr lang="zh-CN" altLang="en-US" sz="2000" dirty="0">
                <a:solidFill>
                  <a:srgbClr val="3333FF"/>
                </a:solidFill>
                <a:latin typeface="华文仿宋" panose="02010600040101010101" pitchFamily="2" charset="-122"/>
                <a:ea typeface="华文仿宋" panose="02010600040101010101" pitchFamily="2" charset="-122"/>
              </a:rPr>
              <a:t>多用户系统，更新操作未能保持同步进行而引起</a:t>
            </a:r>
            <a:endParaRPr lang="en-US" altLang="zh-CN" sz="2000" dirty="0">
              <a:solidFill>
                <a:srgbClr val="3333FF"/>
              </a:solidFill>
              <a:latin typeface="华文仿宋" panose="02010600040101010101" pitchFamily="2" charset="-122"/>
              <a:ea typeface="华文仿宋" panose="02010600040101010101" pitchFamily="2" charset="-122"/>
            </a:endParaRPr>
          </a:p>
          <a:p>
            <a:pPr lvl="2" eaLnBrk="1" hangingPunct="1">
              <a:buFont typeface="Wingdings" panose="05000000000000000000" pitchFamily="2" charset="2"/>
              <a:buChar char="ü"/>
            </a:pPr>
            <a:r>
              <a:rPr lang="zh-CN" altLang="en-US" sz="2000" dirty="0">
                <a:solidFill>
                  <a:srgbClr val="3333FF"/>
                </a:solidFill>
                <a:latin typeface="华文仿宋" panose="02010600040101010101" pitchFamily="2" charset="-122"/>
                <a:ea typeface="华文仿宋" panose="02010600040101010101" pitchFamily="2" charset="-122"/>
              </a:rPr>
              <a:t>由于各种故障、错误造成的</a:t>
            </a:r>
          </a:p>
          <a:p>
            <a:pPr lvl="2" eaLnBrk="1" hangingPunct="1">
              <a:buFont typeface="Wingdings" panose="05000000000000000000" pitchFamily="2" charset="2"/>
              <a:buChar char="ü"/>
            </a:pPr>
            <a:endParaRPr lang="zh-CN" altLang="en-US" dirty="0">
              <a:solidFill>
                <a:srgbClr val="3333FF"/>
              </a:solidFill>
              <a:latin typeface="华文仿宋" panose="02010600040101010101" pitchFamily="2" charset="-122"/>
              <a:ea typeface="华文仿宋" panose="02010600040101010101" pitchFamily="2" charset="-122"/>
            </a:endParaRPr>
          </a:p>
        </p:txBody>
      </p:sp>
      <p:sp>
        <p:nvSpPr>
          <p:cNvPr id="7172" name="Rectangle 5"/>
          <p:cNvSpPr>
            <a:spLocks noGrp="1" noChangeArrowheads="1"/>
          </p:cNvSpPr>
          <p:nvPr>
            <p:ph type="title"/>
          </p:nvPr>
        </p:nvSpPr>
        <p:spPr>
          <a:xfrm>
            <a:off x="107950" y="115888"/>
            <a:ext cx="7543800" cy="688975"/>
          </a:xfrm>
        </p:spPr>
        <p:txBody>
          <a:bodyPr/>
          <a:lstStyle/>
          <a:p>
            <a:pPr eaLnBrk="1" hangingPunct="1"/>
            <a:r>
              <a:rPr lang="zh-CN" altLang="en-US" dirty="0">
                <a:solidFill>
                  <a:srgbClr val="3333FF"/>
                </a:solidFill>
                <a:latin typeface="华文仿宋" panose="02010600040101010101" pitchFamily="2" charset="-122"/>
                <a:ea typeface="华文仿宋" panose="02010600040101010101" pitchFamily="2" charset="-122"/>
              </a:rPr>
              <a:t>为什么要进行数据预处理</a:t>
            </a:r>
            <a:r>
              <a:rPr lang="en-US" altLang="zh-CN" dirty="0">
                <a:solidFill>
                  <a:srgbClr val="3333FF"/>
                </a:solidFill>
                <a:latin typeface="华文仿宋" panose="02010600040101010101" pitchFamily="2" charset="-122"/>
                <a:ea typeface="华文仿宋" panose="02010600040101010101" pitchFamily="2" charset="-122"/>
              </a:rPr>
              <a:t>?</a:t>
            </a:r>
            <a:endParaRPr lang="zh-CN" altLang="en-US" dirty="0">
              <a:solidFill>
                <a:srgbClr val="3333FF"/>
              </a:solidFill>
              <a:latin typeface="华文仿宋" panose="02010600040101010101" pitchFamily="2" charset="-122"/>
              <a:ea typeface="华文仿宋" panose="02010600040101010101" pitchFamily="2" charset="-122"/>
            </a:endParaRPr>
          </a:p>
        </p:txBody>
      </p:sp>
      <p:pic>
        <p:nvPicPr>
          <p:cNvPr id="7173" name="Picture 6" descr="http://www.qingpingshan.com/uploads/allimg/151208/102603BC-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116" y="5098924"/>
            <a:ext cx="3518152" cy="175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9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9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1EED4-ED3D-4E01-BF0C-5FF9ED7904BC}"/>
              </a:ext>
            </a:extLst>
          </p:cNvPr>
          <p:cNvSpPr>
            <a:spLocks noGrp="1"/>
          </p:cNvSpPr>
          <p:nvPr>
            <p:ph type="title"/>
          </p:nvPr>
        </p:nvSpPr>
        <p:spPr>
          <a:xfrm>
            <a:off x="14114" y="152400"/>
            <a:ext cx="7870254" cy="1295400"/>
          </a:xfrm>
        </p:spPr>
        <p:txBody>
          <a:bodyPr/>
          <a:lstStyle/>
          <a:p>
            <a:r>
              <a:rPr lang="zh-CN" altLang="en-US" sz="4000" dirty="0"/>
              <a:t>多元汇总：相关性分析</a:t>
            </a:r>
            <a:r>
              <a:rPr lang="en-US" altLang="zh-CN" sz="4000" dirty="0"/>
              <a:t/>
            </a:r>
            <a:br>
              <a:rPr lang="en-US" altLang="zh-CN" sz="4000" dirty="0"/>
            </a:br>
            <a:r>
              <a:rPr lang="en-US" altLang="zh-CN" sz="4000" dirty="0"/>
              <a:t>(Correlation Analysis)</a:t>
            </a:r>
            <a:endParaRPr lang="zh-CN" altLang="en-US" dirty="0"/>
          </a:p>
        </p:txBody>
      </p:sp>
      <p:sp>
        <p:nvSpPr>
          <p:cNvPr id="3" name="内容占位符 2">
            <a:extLst>
              <a:ext uri="{FF2B5EF4-FFF2-40B4-BE49-F238E27FC236}">
                <a16:creationId xmlns:a16="http://schemas.microsoft.com/office/drawing/2014/main" id="{3A9405E1-B74D-438B-9635-C1F8FA592D5C}"/>
              </a:ext>
            </a:extLst>
          </p:cNvPr>
          <p:cNvSpPr>
            <a:spLocks noGrp="1"/>
          </p:cNvSpPr>
          <p:nvPr>
            <p:ph idx="1"/>
          </p:nvPr>
        </p:nvSpPr>
        <p:spPr>
          <a:xfrm>
            <a:off x="215900" y="1484784"/>
            <a:ext cx="8229600" cy="1177045"/>
          </a:xfrm>
        </p:spPr>
        <p:txBody>
          <a:bodyPr/>
          <a:lstStyle/>
          <a:p>
            <a:r>
              <a:rPr lang="zh-CN" altLang="zh-CN" sz="2000" dirty="0"/>
              <a:t>数据的各个属性之间的关系密切程度的度量，主要是通过相关系数的计算与检验来完成的。</a:t>
            </a:r>
            <a:endParaRPr lang="en-US" altLang="zh-CN" sz="2000" dirty="0"/>
          </a:p>
          <a:p>
            <a:r>
              <a:rPr lang="zh-CN" altLang="zh-CN" sz="2000" dirty="0"/>
              <a:t>先来介绍一下</a:t>
            </a:r>
            <a:r>
              <a:rPr lang="zh-CN" altLang="zh-CN" sz="2000" b="1" dirty="0"/>
              <a:t>协方差</a:t>
            </a:r>
            <a:r>
              <a:rPr lang="zh-CN" altLang="zh-CN" sz="2000" dirty="0"/>
              <a:t>的概念</a:t>
            </a:r>
            <a:r>
              <a:rPr lang="en-US" altLang="zh-CN" sz="2000" dirty="0"/>
              <a:t>:</a:t>
            </a:r>
            <a:endParaRPr lang="zh-CN" altLang="en-US" sz="2000" dirty="0"/>
          </a:p>
        </p:txBody>
      </p:sp>
      <p:sp>
        <p:nvSpPr>
          <p:cNvPr id="7577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240D2E2-4954-495E-B887-028D02862DF2}" type="slidenum">
              <a:rPr lang="en-US" altLang="zh-CN"/>
              <a:pPr/>
              <a:t>30</a:t>
            </a:fld>
            <a:endParaRPr lang="en-US" altLang="zh-CN" dirty="0"/>
          </a:p>
        </p:txBody>
      </p:sp>
      <p:graphicFrame>
        <p:nvGraphicFramePr>
          <p:cNvPr id="12" name="对象 11">
            <a:extLst>
              <a:ext uri="{FF2B5EF4-FFF2-40B4-BE49-F238E27FC236}">
                <a16:creationId xmlns:a16="http://schemas.microsoft.com/office/drawing/2014/main" id="{9A5B88D6-D33E-49DD-AB01-C25118992616}"/>
              </a:ext>
            </a:extLst>
          </p:cNvPr>
          <p:cNvGraphicFramePr>
            <a:graphicFrameLocks noChangeAspect="1"/>
          </p:cNvGraphicFramePr>
          <p:nvPr>
            <p:extLst>
              <p:ext uri="{D42A27DB-BD31-4B8C-83A1-F6EECF244321}">
                <p14:modId xmlns:p14="http://schemas.microsoft.com/office/powerpoint/2010/main" val="957738806"/>
              </p:ext>
            </p:extLst>
          </p:nvPr>
        </p:nvGraphicFramePr>
        <p:xfrm>
          <a:off x="1583668" y="2492896"/>
          <a:ext cx="4716524" cy="1010968"/>
        </p:xfrm>
        <a:graphic>
          <a:graphicData uri="http://schemas.openxmlformats.org/presentationml/2006/ole">
            <mc:AlternateContent xmlns:mc="http://schemas.openxmlformats.org/markup-compatibility/2006">
              <mc:Choice xmlns:v="urn:schemas-microsoft-com:vml" Requires="v">
                <p:oleObj spid="_x0000_s99561" name="Equation" r:id="rId4" imgW="2133600" imgH="457200" progId="Equation.DSMT4">
                  <p:embed/>
                </p:oleObj>
              </mc:Choice>
              <mc:Fallback>
                <p:oleObj name="Equation" r:id="rId4" imgW="2133600" imgH="4572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3668" y="2492896"/>
                        <a:ext cx="4716524" cy="1010968"/>
                      </a:xfrm>
                      <a:prstGeom prst="rect">
                        <a:avLst/>
                      </a:prstGeom>
                      <a:noFill/>
                    </p:spPr>
                  </p:pic>
                </p:oleObj>
              </mc:Fallback>
            </mc:AlternateContent>
          </a:graphicData>
        </a:graphic>
      </p:graphicFrame>
      <p:sp>
        <p:nvSpPr>
          <p:cNvPr id="17" name="内容占位符 2">
            <a:extLst>
              <a:ext uri="{FF2B5EF4-FFF2-40B4-BE49-F238E27FC236}">
                <a16:creationId xmlns:a16="http://schemas.microsoft.com/office/drawing/2014/main" id="{5C56E36A-7994-441E-990D-9613C4465C6F}"/>
              </a:ext>
            </a:extLst>
          </p:cNvPr>
          <p:cNvSpPr txBox="1">
            <a:spLocks/>
          </p:cNvSpPr>
          <p:nvPr/>
        </p:nvSpPr>
        <p:spPr bwMode="auto">
          <a:xfrm>
            <a:off x="226219" y="3501008"/>
            <a:ext cx="8229600" cy="23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Ø"/>
              <a:defRPr sz="2400">
                <a:solidFill>
                  <a:srgbClr val="3333FF"/>
                </a:solidFill>
                <a:latin typeface="华文仿宋" panose="02010600040101010101" pitchFamily="2" charset="-122"/>
                <a:ea typeface="华文仿宋" panose="0201060004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ü"/>
              <a:defRPr sz="2200">
                <a:solidFill>
                  <a:srgbClr val="3333FF"/>
                </a:solidFill>
                <a:latin typeface="华文仿宋" panose="02010600040101010101" pitchFamily="2" charset="-122"/>
                <a:ea typeface="华文仿宋" panose="0201060004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r>
              <a:rPr lang="zh-CN" altLang="zh-CN" sz="2000" dirty="0"/>
              <a:t>协方差可以反应两个属性在变化过程中是同方向变化，还是反方向变化，其同向或反向的共同变化程度如何？</a:t>
            </a:r>
            <a:endParaRPr lang="en-US" altLang="zh-CN" sz="2000" dirty="0"/>
          </a:p>
          <a:p>
            <a:r>
              <a:rPr lang="zh-CN" altLang="zh-CN" sz="2000" dirty="0"/>
              <a:t>协方差的正负代表了两个属性之间相关性的方向，而协方差的绝对值代表了它们相互关系的强弱。</a:t>
            </a:r>
            <a:endParaRPr lang="en-US" altLang="zh-CN" sz="2000" dirty="0"/>
          </a:p>
          <a:p>
            <a:r>
              <a:rPr lang="zh-CN" altLang="zh-CN" sz="2000" dirty="0"/>
              <a:t>协方差的大小与属性的取值范围以及量纲都有关系，造成不同的属性对之间的协方差难以进行横向比较。为了解决这个问题，把协方差归一化，就得到</a:t>
            </a:r>
            <a:r>
              <a:rPr lang="zh-CN" altLang="zh-CN" sz="2000" b="1" dirty="0"/>
              <a:t>样本相关系数</a:t>
            </a:r>
            <a:r>
              <a:rPr lang="zh-CN" altLang="zh-CN" sz="2000" dirty="0"/>
              <a:t>的计算公式：</a:t>
            </a:r>
            <a:endParaRPr lang="zh-CN" altLang="en-US" sz="2000" kern="0" dirty="0"/>
          </a:p>
        </p:txBody>
      </p:sp>
      <p:graphicFrame>
        <p:nvGraphicFramePr>
          <p:cNvPr id="14" name="对象 13">
            <a:extLst>
              <a:ext uri="{FF2B5EF4-FFF2-40B4-BE49-F238E27FC236}">
                <a16:creationId xmlns:a16="http://schemas.microsoft.com/office/drawing/2014/main" id="{5AE934FA-C8EF-4FE9-B4CC-E4B673D0E5BD}"/>
              </a:ext>
            </a:extLst>
          </p:cNvPr>
          <p:cNvGraphicFramePr>
            <a:graphicFrameLocks noChangeAspect="1"/>
          </p:cNvGraphicFramePr>
          <p:nvPr>
            <p:extLst>
              <p:ext uri="{D42A27DB-BD31-4B8C-83A1-F6EECF244321}">
                <p14:modId xmlns:p14="http://schemas.microsoft.com/office/powerpoint/2010/main" val="1018466628"/>
              </p:ext>
            </p:extLst>
          </p:nvPr>
        </p:nvGraphicFramePr>
        <p:xfrm>
          <a:off x="3023828" y="5831512"/>
          <a:ext cx="2718282" cy="874088"/>
        </p:xfrm>
        <a:graphic>
          <a:graphicData uri="http://schemas.openxmlformats.org/presentationml/2006/ole">
            <mc:AlternateContent xmlns:mc="http://schemas.openxmlformats.org/markup-compatibility/2006">
              <mc:Choice xmlns:v="urn:schemas-microsoft-com:vml" Requires="v">
                <p:oleObj spid="_x0000_s99562" name="Equation" r:id="rId6" imgW="1307532" imgH="431613" progId="Equation.DSMT4">
                  <p:embed/>
                </p:oleObj>
              </mc:Choice>
              <mc:Fallback>
                <p:oleObj name="Equation" r:id="rId6" imgW="1307532" imgH="431613"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3828" y="5831512"/>
                        <a:ext cx="2718282" cy="874088"/>
                      </a:xfrm>
                      <a:prstGeom prst="rect">
                        <a:avLst/>
                      </a:prstGeom>
                      <a:noFill/>
                    </p:spPr>
                  </p:pic>
                </p:oleObj>
              </mc:Fallback>
            </mc:AlternateContent>
          </a:graphicData>
        </a:graphic>
      </p:graphicFrame>
    </p:spTree>
    <p:extLst>
      <p:ext uri="{BB962C8B-B14F-4D97-AF65-F5344CB8AC3E}">
        <p14:creationId xmlns:p14="http://schemas.microsoft.com/office/powerpoint/2010/main" val="2238845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1000"/>
                                        <p:tgtEl>
                                          <p:spTgt spid="17">
                                            <p:txEl>
                                              <p:pRg st="0" end="0"/>
                                            </p:txEl>
                                          </p:spTgt>
                                        </p:tgtEl>
                                      </p:cBhvr>
                                    </p:animEffect>
                                    <p:anim calcmode="lin" valueType="num">
                                      <p:cBhvr>
                                        <p:cTn id="21"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1000"/>
                                        <p:tgtEl>
                                          <p:spTgt spid="17">
                                            <p:txEl>
                                              <p:pRg st="1" end="1"/>
                                            </p:txEl>
                                          </p:spTgt>
                                        </p:tgtEl>
                                      </p:cBhvr>
                                    </p:animEffect>
                                    <p:anim calcmode="lin" valueType="num">
                                      <p:cBhvr>
                                        <p:cTn id="2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xEl>
                                              <p:pRg st="2" end="2"/>
                                            </p:txEl>
                                          </p:spTgt>
                                        </p:tgtEl>
                                        <p:attrNameLst>
                                          <p:attrName>style.visibility</p:attrName>
                                        </p:attrNameLst>
                                      </p:cBhvr>
                                      <p:to>
                                        <p:strVal val="visible"/>
                                      </p:to>
                                    </p:set>
                                    <p:animEffect transition="in" filter="fade">
                                      <p:cBhvr>
                                        <p:cTn id="34" dur="1000"/>
                                        <p:tgtEl>
                                          <p:spTgt spid="17">
                                            <p:txEl>
                                              <p:pRg st="2" end="2"/>
                                            </p:txEl>
                                          </p:spTgt>
                                        </p:tgtEl>
                                      </p:cBhvr>
                                    </p:animEffect>
                                    <p:anim calcmode="lin" valueType="num">
                                      <p:cBhvr>
                                        <p:cTn id="35"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1C00520-90BA-448A-8770-42574A5E89F3}" type="slidenum">
              <a:rPr lang="en-US" altLang="zh-CN"/>
              <a:pPr/>
              <a:t>31</a:t>
            </a:fld>
            <a:endParaRPr lang="en-US" altLang="zh-CN"/>
          </a:p>
        </p:txBody>
      </p:sp>
      <p:sp>
        <p:nvSpPr>
          <p:cNvPr id="77827" name="Rectangle 4"/>
          <p:cNvSpPr>
            <a:spLocks noChangeArrowheads="1"/>
          </p:cNvSpPr>
          <p:nvPr/>
        </p:nvSpPr>
        <p:spPr bwMode="auto">
          <a:xfrm>
            <a:off x="71438" y="93663"/>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rgbClr val="3333FF"/>
                </a:solidFill>
                <a:latin typeface="方正姚体" panose="02010601030101010101" pitchFamily="2" charset="-122"/>
                <a:ea typeface="方正姚体" panose="02010601030101010101" pitchFamily="2" charset="-122"/>
              </a:rPr>
              <a:t>多元汇总：相关性分析</a:t>
            </a:r>
            <a:r>
              <a:rPr lang="en-US" altLang="zh-CN" sz="3200" dirty="0">
                <a:solidFill>
                  <a:srgbClr val="3333FF"/>
                </a:solidFill>
                <a:latin typeface="方正姚体" panose="02010601030101010101" pitchFamily="2" charset="-122"/>
                <a:ea typeface="方正姚体" panose="02010601030101010101" pitchFamily="2" charset="-122"/>
              </a:rPr>
              <a:t>(Correlation Analysis)</a:t>
            </a:r>
            <a:endParaRPr lang="zh-CN" altLang="en-US" sz="3200" dirty="0">
              <a:solidFill>
                <a:srgbClr val="3333FF"/>
              </a:solidFill>
              <a:latin typeface="方正姚体" panose="02010601030101010101" pitchFamily="2" charset="-122"/>
              <a:ea typeface="方正姚体" panose="02010601030101010101" pitchFamily="2" charset="-122"/>
            </a:endParaRPr>
          </a:p>
        </p:txBody>
      </p:sp>
      <p:sp>
        <p:nvSpPr>
          <p:cNvPr id="77828" name="矩形 3"/>
          <p:cNvSpPr>
            <a:spLocks noChangeArrowheads="1"/>
          </p:cNvSpPr>
          <p:nvPr/>
        </p:nvSpPr>
        <p:spPr bwMode="auto">
          <a:xfrm>
            <a:off x="287338" y="1160463"/>
            <a:ext cx="7308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en-US" dirty="0">
                <a:solidFill>
                  <a:srgbClr val="3333FF"/>
                </a:solidFill>
                <a:latin typeface="华文仿宋" panose="02010600040101010101" pitchFamily="2" charset="-122"/>
                <a:ea typeface="华文仿宋" panose="02010600040101010101" pitchFamily="2" charset="-122"/>
              </a:rPr>
              <a:t>线性相关</a:t>
            </a:r>
          </a:p>
        </p:txBody>
      </p:sp>
      <p:pic>
        <p:nvPicPr>
          <p:cNvPr id="77829" name="Picture 2" descr="scatter plot ice crea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2139950"/>
            <a:ext cx="43148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矩形 4"/>
          <p:cNvSpPr>
            <a:spLocks noChangeArrowheads="1"/>
          </p:cNvSpPr>
          <p:nvPr/>
        </p:nvSpPr>
        <p:spPr bwMode="auto">
          <a:xfrm>
            <a:off x="431800" y="5337175"/>
            <a:ext cx="26917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l"/>
            </a:pPr>
            <a:r>
              <a:rPr lang="zh-CN" altLang="en-US" dirty="0">
                <a:solidFill>
                  <a:srgbClr val="000088"/>
                </a:solidFill>
                <a:latin typeface="Verdana" panose="020B0604030504040204" pitchFamily="34" charset="0"/>
              </a:rPr>
              <a:t>相关系数：</a:t>
            </a:r>
            <a:r>
              <a:rPr lang="en-US" altLang="zh-CN" dirty="0">
                <a:solidFill>
                  <a:srgbClr val="000088"/>
                </a:solidFill>
                <a:latin typeface="Verdana" panose="020B0604030504040204" pitchFamily="34" charset="0"/>
              </a:rPr>
              <a:t> </a:t>
            </a:r>
            <a:r>
              <a:rPr lang="en-US" altLang="zh-CN" b="1" dirty="0">
                <a:solidFill>
                  <a:srgbClr val="000088"/>
                </a:solidFill>
                <a:latin typeface="Verdana" panose="020B0604030504040204" pitchFamily="34" charset="0"/>
              </a:rPr>
              <a:t>0.9575</a:t>
            </a:r>
            <a:r>
              <a:rPr lang="en-US" altLang="zh-CN" dirty="0">
                <a:solidFill>
                  <a:srgbClr val="000088"/>
                </a:solidFill>
                <a:latin typeface="Verdana" panose="020B0604030504040204" pitchFamily="34" charset="0"/>
              </a:rPr>
              <a:t> </a:t>
            </a:r>
            <a:endParaRPr lang="zh-CN" altLang="en-US" dirty="0"/>
          </a:p>
        </p:txBody>
      </p:sp>
      <p:pic>
        <p:nvPicPr>
          <p:cNvPr id="77831"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5375" y="1538288"/>
            <a:ext cx="3295650"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542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47A8B6-0B68-4C68-B317-784A5EBC731D}" type="slidenum">
              <a:rPr lang="en-US" altLang="zh-CN"/>
              <a:pPr/>
              <a:t>32</a:t>
            </a:fld>
            <a:endParaRPr lang="en-US" altLang="zh-CN"/>
          </a:p>
        </p:txBody>
      </p:sp>
      <p:sp>
        <p:nvSpPr>
          <p:cNvPr id="78851" name="Rectangle 4"/>
          <p:cNvSpPr>
            <a:spLocks noChangeArrowheads="1"/>
          </p:cNvSpPr>
          <p:nvPr/>
        </p:nvSpPr>
        <p:spPr bwMode="auto">
          <a:xfrm>
            <a:off x="71438" y="93663"/>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rgbClr val="3333FF"/>
                </a:solidFill>
                <a:latin typeface="方正姚体" panose="02010601030101010101" pitchFamily="2" charset="-122"/>
                <a:ea typeface="方正姚体" panose="02010601030101010101" pitchFamily="2" charset="-122"/>
              </a:rPr>
              <a:t>多元汇总：相关性分析</a:t>
            </a:r>
            <a:r>
              <a:rPr lang="en-US" altLang="zh-CN" sz="3200" dirty="0">
                <a:solidFill>
                  <a:srgbClr val="3333FF"/>
                </a:solidFill>
                <a:latin typeface="方正姚体" panose="02010601030101010101" pitchFamily="2" charset="-122"/>
                <a:ea typeface="方正姚体" panose="02010601030101010101" pitchFamily="2" charset="-122"/>
              </a:rPr>
              <a:t>(Correlation Analysis)</a:t>
            </a:r>
            <a:endParaRPr lang="zh-CN" altLang="en-US" sz="3200" dirty="0">
              <a:solidFill>
                <a:srgbClr val="3333FF"/>
              </a:solidFill>
              <a:latin typeface="方正姚体" panose="02010601030101010101" pitchFamily="2" charset="-122"/>
              <a:ea typeface="方正姚体" panose="02010601030101010101" pitchFamily="2" charset="-122"/>
            </a:endParaRPr>
          </a:p>
        </p:txBody>
      </p:sp>
      <p:pic>
        <p:nvPicPr>
          <p:cNvPr id="78852" name="Picture 2" descr="scatter ice cream plo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63" y="1773238"/>
            <a:ext cx="5946775"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53988" y="1196752"/>
            <a:ext cx="4237057" cy="523220"/>
          </a:xfrm>
          <a:prstGeom prst="rect">
            <a:avLst/>
          </a:prstGeom>
        </p:spPr>
        <p:txBody>
          <a:bodyPr wrap="none">
            <a:spAutoFit/>
          </a:bodyPr>
          <a:lstStyle/>
          <a:p>
            <a:pPr marL="457200" indent="-457200">
              <a:buFont typeface="Wingdings" panose="05000000000000000000" pitchFamily="2" charset="2"/>
              <a:buChar char="Ø"/>
              <a:defRPr/>
            </a:pPr>
            <a:r>
              <a:rPr lang="zh-CN" altLang="en-US" sz="2800" dirty="0">
                <a:solidFill>
                  <a:srgbClr val="3333FF"/>
                </a:solidFill>
                <a:latin typeface="华文仿宋" panose="02010600040101010101" pitchFamily="2" charset="-122"/>
                <a:ea typeface="华文仿宋" panose="02010600040101010101" pitchFamily="2" charset="-122"/>
              </a:rPr>
              <a:t>非线性数据表现不佳：</a:t>
            </a:r>
            <a:endParaRPr lang="en-US" altLang="zh-CN" sz="2800" dirty="0">
              <a:solidFill>
                <a:srgbClr val="3333FF"/>
              </a:solidFill>
              <a:latin typeface="华文仿宋" panose="02010600040101010101" pitchFamily="2" charset="-122"/>
              <a:ea typeface="华文仿宋" panose="02010600040101010101" pitchFamily="2" charset="-122"/>
            </a:endParaRPr>
          </a:p>
        </p:txBody>
      </p:sp>
      <p:sp>
        <p:nvSpPr>
          <p:cNvPr id="5" name="矩形 4"/>
          <p:cNvSpPr/>
          <p:nvPr/>
        </p:nvSpPr>
        <p:spPr>
          <a:xfrm>
            <a:off x="287338" y="5265738"/>
            <a:ext cx="7937500" cy="1384995"/>
          </a:xfrm>
          <a:prstGeom prst="rect">
            <a:avLst/>
          </a:prstGeom>
        </p:spPr>
        <p:txBody>
          <a:bodyPr wrap="square">
            <a:spAutoFit/>
          </a:bodyPr>
          <a:lstStyle/>
          <a:p>
            <a:pPr marL="457200" indent="-457200">
              <a:buFont typeface="Wingdings" panose="05000000000000000000" pitchFamily="2" charset="2"/>
              <a:buChar char="Ø"/>
              <a:defRPr/>
            </a:pPr>
            <a:r>
              <a:rPr lang="zh-CN" altLang="en-US" sz="2800" dirty="0">
                <a:solidFill>
                  <a:srgbClr val="3333FF"/>
                </a:solidFill>
                <a:latin typeface="+mn-lt"/>
              </a:rPr>
              <a:t>相关系数</a:t>
            </a:r>
            <a:r>
              <a:rPr lang="en-US" altLang="zh-CN" sz="2800" dirty="0">
                <a:solidFill>
                  <a:srgbClr val="3333FF"/>
                </a:solidFill>
                <a:latin typeface="+mn-lt"/>
              </a:rPr>
              <a:t> 0, </a:t>
            </a:r>
            <a:r>
              <a:rPr lang="zh-CN" altLang="en-US" sz="2800" dirty="0">
                <a:solidFill>
                  <a:srgbClr val="3333FF"/>
                </a:solidFill>
                <a:latin typeface="+mn-lt"/>
              </a:rPr>
              <a:t>意味着不相关？</a:t>
            </a:r>
            <a:endParaRPr lang="en-US" altLang="zh-CN" sz="2800" dirty="0">
              <a:solidFill>
                <a:srgbClr val="3333FF"/>
              </a:solidFill>
              <a:latin typeface="+mn-lt"/>
            </a:endParaRPr>
          </a:p>
          <a:p>
            <a:pPr marL="457200" indent="-457200">
              <a:buFont typeface="Wingdings" panose="05000000000000000000" pitchFamily="2" charset="2"/>
              <a:buChar char="Ø"/>
              <a:defRPr/>
            </a:pPr>
            <a:r>
              <a:rPr lang="zh-CN" altLang="en-US" sz="2800" dirty="0">
                <a:solidFill>
                  <a:srgbClr val="3333FF"/>
                </a:solidFill>
                <a:latin typeface="+mn-lt"/>
              </a:rPr>
              <a:t>但数据确实是相关的</a:t>
            </a:r>
            <a:endParaRPr lang="en-US" altLang="zh-CN" sz="2800" dirty="0">
              <a:solidFill>
                <a:srgbClr val="3333FF"/>
              </a:solidFill>
              <a:latin typeface="+mn-lt"/>
            </a:endParaRPr>
          </a:p>
          <a:p>
            <a:pPr marL="457200" indent="-457200">
              <a:buFont typeface="Wingdings" panose="05000000000000000000" pitchFamily="2" charset="2"/>
              <a:buChar char="Ø"/>
              <a:defRPr/>
            </a:pPr>
            <a:r>
              <a:rPr lang="zh-CN" altLang="en-US" sz="2800" dirty="0">
                <a:solidFill>
                  <a:srgbClr val="3333FF"/>
                </a:solidFill>
                <a:latin typeface="+mn-lt"/>
              </a:rPr>
              <a:t>非线性相关</a:t>
            </a:r>
            <a:r>
              <a:rPr lang="en-US" altLang="zh-CN" sz="2800" dirty="0">
                <a:solidFill>
                  <a:srgbClr val="3333FF"/>
                </a:solidFill>
                <a:latin typeface="+mn-lt"/>
              </a:rPr>
              <a:t>……</a:t>
            </a:r>
            <a:endParaRPr lang="zh-CN" altLang="en-US" sz="2800" dirty="0">
              <a:solidFill>
                <a:srgbClr val="3333FF"/>
              </a:solidFill>
              <a:latin typeface="+mn-lt"/>
            </a:endParaRPr>
          </a:p>
        </p:txBody>
      </p:sp>
    </p:spTree>
    <p:extLst>
      <p:ext uri="{BB962C8B-B14F-4D97-AF65-F5344CB8AC3E}">
        <p14:creationId xmlns:p14="http://schemas.microsoft.com/office/powerpoint/2010/main" val="3599233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C576387-9B86-4D53-81D1-56BA941497AC}" type="slidenum">
              <a:rPr lang="en-US" altLang="zh-CN"/>
              <a:pPr/>
              <a:t>33</a:t>
            </a:fld>
            <a:endParaRPr lang="en-US" altLang="zh-CN"/>
          </a:p>
        </p:txBody>
      </p:sp>
      <p:sp>
        <p:nvSpPr>
          <p:cNvPr id="79875" name="Rectangle 4"/>
          <p:cNvSpPr>
            <a:spLocks noChangeArrowheads="1"/>
          </p:cNvSpPr>
          <p:nvPr/>
        </p:nvSpPr>
        <p:spPr bwMode="auto">
          <a:xfrm>
            <a:off x="71438" y="93663"/>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3333FF"/>
                </a:solidFill>
                <a:latin typeface="华文仿宋" panose="02010600040101010101" pitchFamily="2" charset="-122"/>
                <a:ea typeface="华文仿宋" panose="02010600040101010101" pitchFamily="2" charset="-122"/>
              </a:rPr>
              <a:t>标称数据卡方相关检验</a:t>
            </a:r>
            <a:r>
              <a:rPr lang="en-US" altLang="zh-CN" sz="3200" b="1" dirty="0">
                <a:solidFill>
                  <a:srgbClr val="3333FF"/>
                </a:solidFill>
                <a:latin typeface="华文仿宋" panose="02010600040101010101" pitchFamily="2" charset="-122"/>
                <a:ea typeface="华文仿宋" panose="02010600040101010101" pitchFamily="2" charset="-122"/>
              </a:rPr>
              <a:t/>
            </a:r>
            <a:br>
              <a:rPr lang="en-US" altLang="zh-CN" sz="3200" b="1" dirty="0">
                <a:solidFill>
                  <a:srgbClr val="3333FF"/>
                </a:solidFill>
                <a:latin typeface="华文仿宋" panose="02010600040101010101" pitchFamily="2" charset="-122"/>
                <a:ea typeface="华文仿宋" panose="02010600040101010101" pitchFamily="2" charset="-122"/>
              </a:rPr>
            </a:br>
            <a:r>
              <a:rPr lang="en-US" altLang="zh-CN" sz="3200" b="1" dirty="0">
                <a:solidFill>
                  <a:srgbClr val="3333FF"/>
                </a:solidFill>
                <a:latin typeface="华文仿宋" panose="02010600040101010101" pitchFamily="2" charset="-122"/>
                <a:ea typeface="华文仿宋" panose="02010600040101010101" pitchFamily="2" charset="-122"/>
              </a:rPr>
              <a:t>Correlation Analysis (</a:t>
            </a:r>
            <a:r>
              <a:rPr lang="en-US" altLang="ko-KR" sz="3200" dirty="0">
                <a:solidFill>
                  <a:srgbClr val="3333FF"/>
                </a:solidFill>
                <a:latin typeface="华文仿宋" panose="02010600040101010101" pitchFamily="2" charset="-122"/>
                <a:ea typeface="华文仿宋" panose="02010600040101010101" pitchFamily="2" charset="-122"/>
              </a:rPr>
              <a:t>Categorical Data</a:t>
            </a:r>
            <a:r>
              <a:rPr lang="en-US" altLang="zh-CN" sz="3200" b="1" dirty="0">
                <a:solidFill>
                  <a:srgbClr val="3333FF"/>
                </a:solidFill>
                <a:latin typeface="华文仿宋" panose="02010600040101010101" pitchFamily="2" charset="-122"/>
                <a:ea typeface="华文仿宋" panose="02010600040101010101" pitchFamily="2" charset="-122"/>
              </a:rPr>
              <a:t>)</a:t>
            </a:r>
            <a:endParaRPr lang="zh-CN" altLang="en-US" sz="3200" dirty="0">
              <a:solidFill>
                <a:srgbClr val="3333FF"/>
              </a:solidFill>
              <a:latin typeface="华文仿宋" panose="02010600040101010101" pitchFamily="2" charset="-122"/>
              <a:ea typeface="华文仿宋" panose="02010600040101010101" pitchFamily="2" charset="-122"/>
            </a:endParaRPr>
          </a:p>
        </p:txBody>
      </p:sp>
      <p:sp>
        <p:nvSpPr>
          <p:cNvPr id="4" name="Rectangle 3"/>
          <p:cNvSpPr txBox="1">
            <a:spLocks noChangeArrowheads="1"/>
          </p:cNvSpPr>
          <p:nvPr/>
        </p:nvSpPr>
        <p:spPr>
          <a:xfrm>
            <a:off x="179512" y="1196752"/>
            <a:ext cx="8458200" cy="1405149"/>
          </a:xfrm>
          <a:prstGeom prst="rect">
            <a:avLst/>
          </a:prstGeom>
        </p:spPr>
        <p:txBody>
          <a:bodyPr>
            <a:norm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宋体" panose="0201060003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宋体" panose="0201060003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宋体" panose="0201060003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宋体" panose="0201060003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宋体" panose="0201060003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110000"/>
              </a:lnSpc>
              <a:buFont typeface="Wingdings" panose="05000000000000000000" pitchFamily="2" charset="2"/>
              <a:buChar char="Ø"/>
              <a:defRPr/>
            </a:pPr>
            <a:r>
              <a:rPr lang="zh-CN" altLang="en-US" sz="2000" kern="0" dirty="0">
                <a:solidFill>
                  <a:srgbClr val="3333FF"/>
                </a:solidFill>
                <a:latin typeface="华文仿宋" panose="02010600040101010101" pitchFamily="2" charset="-122"/>
                <a:ea typeface="华文仿宋" panose="02010600040101010101" pitchFamily="2" charset="-122"/>
              </a:rPr>
              <a:t>两个数值型属性，用相关系数来分析它们的相关性。对两个标称属性（分类属性），它们之间的独立性检验可以使用卡方检验来推断。</a:t>
            </a:r>
            <a:endParaRPr lang="en-US" altLang="zh-CN" sz="2000" kern="0" dirty="0">
              <a:solidFill>
                <a:srgbClr val="3333FF"/>
              </a:solidFill>
              <a:latin typeface="华文仿宋" panose="02010600040101010101" pitchFamily="2" charset="-122"/>
              <a:ea typeface="华文仿宋" panose="02010600040101010101" pitchFamily="2" charset="-122"/>
            </a:endParaRPr>
          </a:p>
          <a:p>
            <a:pPr>
              <a:lnSpc>
                <a:spcPct val="110000"/>
              </a:lnSpc>
              <a:buFont typeface="Wingdings" panose="05000000000000000000" pitchFamily="2" charset="2"/>
              <a:buChar char="Ø"/>
              <a:defRPr/>
            </a:pPr>
            <a:r>
              <a:rPr lang="en-US" altLang="zh-CN" sz="2000" kern="0" dirty="0">
                <a:solidFill>
                  <a:srgbClr val="3333FF"/>
                </a:solidFill>
                <a:latin typeface="华文仿宋" panose="02010600040101010101" pitchFamily="2" charset="-122"/>
                <a:ea typeface="华文仿宋" panose="02010600040101010101" pitchFamily="2" charset="-122"/>
              </a:rPr>
              <a:t>χ</a:t>
            </a:r>
            <a:r>
              <a:rPr lang="en-US" altLang="ko-KR" sz="2000" kern="0" baseline="30000" dirty="0">
                <a:solidFill>
                  <a:srgbClr val="3333FF"/>
                </a:solidFill>
                <a:latin typeface="华文仿宋" panose="02010600040101010101" pitchFamily="2" charset="-122"/>
                <a:ea typeface="华文仿宋" panose="02010600040101010101" pitchFamily="2" charset="-122"/>
              </a:rPr>
              <a:t>2</a:t>
            </a:r>
            <a:r>
              <a:rPr lang="en-US" altLang="ko-KR" sz="2000" kern="0" dirty="0">
                <a:solidFill>
                  <a:srgbClr val="3333FF"/>
                </a:solidFill>
                <a:latin typeface="华文仿宋" panose="02010600040101010101" pitchFamily="2" charset="-122"/>
                <a:ea typeface="华文仿宋" panose="02010600040101010101" pitchFamily="2" charset="-122"/>
              </a:rPr>
              <a:t> (chi-square) </a:t>
            </a:r>
            <a:r>
              <a:rPr lang="zh-CN" altLang="en-US" sz="2000" kern="0" dirty="0">
                <a:solidFill>
                  <a:srgbClr val="3333FF"/>
                </a:solidFill>
                <a:latin typeface="华文仿宋" panose="02010600040101010101" pitchFamily="2" charset="-122"/>
                <a:ea typeface="华文仿宋" panose="02010600040101010101" pitchFamily="2" charset="-122"/>
              </a:rPr>
              <a:t>检验两个属性</a:t>
            </a:r>
            <a:r>
              <a:rPr lang="en-US" altLang="zh-CN" sz="2000" kern="0" dirty="0">
                <a:solidFill>
                  <a:srgbClr val="3333FF"/>
                </a:solidFill>
                <a:latin typeface="华文仿宋" panose="02010600040101010101" pitchFamily="2" charset="-122"/>
                <a:ea typeface="华文仿宋" panose="02010600040101010101" pitchFamily="2" charset="-122"/>
              </a:rPr>
              <a:t>A</a:t>
            </a:r>
            <a:r>
              <a:rPr lang="zh-CN" altLang="en-US" sz="2000" kern="0" dirty="0">
                <a:solidFill>
                  <a:srgbClr val="3333FF"/>
                </a:solidFill>
                <a:latin typeface="华文仿宋" panose="02010600040101010101" pitchFamily="2" charset="-122"/>
                <a:ea typeface="华文仿宋" panose="02010600040101010101" pitchFamily="2" charset="-122"/>
              </a:rPr>
              <a:t>、</a:t>
            </a:r>
            <a:r>
              <a:rPr lang="en-US" altLang="zh-CN" sz="2000" kern="0" dirty="0">
                <a:solidFill>
                  <a:srgbClr val="3333FF"/>
                </a:solidFill>
                <a:latin typeface="华文仿宋" panose="02010600040101010101" pitchFamily="2" charset="-122"/>
                <a:ea typeface="华文仿宋" panose="02010600040101010101" pitchFamily="2" charset="-122"/>
              </a:rPr>
              <a:t>B</a:t>
            </a:r>
            <a:r>
              <a:rPr lang="zh-CN" altLang="en-US" sz="2000" kern="0" dirty="0">
                <a:solidFill>
                  <a:srgbClr val="3333FF"/>
                </a:solidFill>
                <a:latin typeface="华文仿宋" panose="02010600040101010101" pitchFamily="2" charset="-122"/>
                <a:ea typeface="华文仿宋" panose="02010600040101010101" pitchFamily="2" charset="-122"/>
              </a:rPr>
              <a:t>的相关性</a:t>
            </a:r>
            <a:endParaRPr lang="el-GR" sz="2000" kern="0" dirty="0">
              <a:solidFill>
                <a:srgbClr val="3333FF"/>
              </a:solidFill>
              <a:latin typeface="华文仿宋" panose="02010600040101010101" pitchFamily="2" charset="-122"/>
              <a:ea typeface="华文仿宋" panose="02010600040101010101" pitchFamily="2" charset="-122"/>
            </a:endParaRPr>
          </a:p>
          <a:p>
            <a:pPr>
              <a:lnSpc>
                <a:spcPct val="110000"/>
              </a:lnSpc>
              <a:buFont typeface="Wingdings" panose="05000000000000000000" pitchFamily="2" charset="2"/>
              <a:buChar char="Ø"/>
              <a:defRPr/>
            </a:pPr>
            <a:endParaRPr lang="en-US" altLang="ko-KR" sz="2500" kern="0" dirty="0">
              <a:solidFill>
                <a:srgbClr val="3333FF"/>
              </a:solidFill>
              <a:latin typeface="华文仿宋" panose="02010600040101010101" pitchFamily="2" charset="-122"/>
              <a:ea typeface="华文仿宋" panose="02010600040101010101" pitchFamily="2" charset="-122"/>
            </a:endParaRPr>
          </a:p>
          <a:p>
            <a:pPr>
              <a:lnSpc>
                <a:spcPct val="110000"/>
              </a:lnSpc>
              <a:buFont typeface="Wingdings" panose="05000000000000000000" pitchFamily="2" charset="2"/>
              <a:buChar char="Ø"/>
              <a:defRPr/>
            </a:pPr>
            <a:endParaRPr lang="en-US" altLang="ko-KR" sz="2500" kern="0" dirty="0">
              <a:solidFill>
                <a:srgbClr val="3333FF"/>
              </a:solidFill>
              <a:latin typeface="华文仿宋" panose="02010600040101010101" pitchFamily="2" charset="-122"/>
              <a:ea typeface="华文仿宋" panose="02010600040101010101" pitchFamily="2" charset="-122"/>
            </a:endParaRPr>
          </a:p>
        </p:txBody>
      </p:sp>
      <p:graphicFrame>
        <p:nvGraphicFramePr>
          <p:cNvPr id="79877" name="Object 2"/>
          <p:cNvGraphicFramePr>
            <a:graphicFrameLocks noChangeAspect="1"/>
          </p:cNvGraphicFramePr>
          <p:nvPr>
            <p:extLst>
              <p:ext uri="{D42A27DB-BD31-4B8C-83A1-F6EECF244321}">
                <p14:modId xmlns:p14="http://schemas.microsoft.com/office/powerpoint/2010/main" val="3403573403"/>
              </p:ext>
            </p:extLst>
          </p:nvPr>
        </p:nvGraphicFramePr>
        <p:xfrm>
          <a:off x="2339975" y="2601901"/>
          <a:ext cx="4127500" cy="892175"/>
        </p:xfrm>
        <a:graphic>
          <a:graphicData uri="http://schemas.openxmlformats.org/presentationml/2006/ole">
            <mc:AlternateContent xmlns:mc="http://schemas.openxmlformats.org/markup-compatibility/2006">
              <mc:Choice xmlns:v="urn:schemas-microsoft-com:vml" Requires="v">
                <p:oleObj spid="_x0000_s94493" name="Equation" r:id="rId4" imgW="2057400" imgH="444500" progId="Equation.3">
                  <p:embed/>
                </p:oleObj>
              </mc:Choice>
              <mc:Fallback>
                <p:oleObj name="Equation" r:id="rId4" imgW="2057400" imgH="444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2601901"/>
                        <a:ext cx="41275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3">
            <a:extLst>
              <a:ext uri="{FF2B5EF4-FFF2-40B4-BE49-F238E27FC236}">
                <a16:creationId xmlns:a16="http://schemas.microsoft.com/office/drawing/2014/main" id="{33D82CE1-A0CD-4D32-A86B-952E59C8072B}"/>
              </a:ext>
            </a:extLst>
          </p:cNvPr>
          <p:cNvSpPr txBox="1">
            <a:spLocks noChangeArrowheads="1"/>
          </p:cNvSpPr>
          <p:nvPr/>
        </p:nvSpPr>
        <p:spPr>
          <a:xfrm>
            <a:off x="971600" y="5707407"/>
            <a:ext cx="4032448" cy="1033961"/>
          </a:xfrm>
          <a:prstGeom prst="rect">
            <a:avLst/>
          </a:prstGeom>
        </p:spPr>
        <p:txBody>
          <a:bodyPr>
            <a:norm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宋体" panose="0201060003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宋体" panose="0201060003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宋体" panose="0201060003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宋体" panose="0201060003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宋体" panose="0201060003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110000"/>
              </a:lnSpc>
              <a:buFont typeface="Wingdings" panose="05000000000000000000" pitchFamily="2" charset="2"/>
              <a:buChar char="Ø"/>
              <a:defRPr/>
            </a:pPr>
            <a:r>
              <a:rPr lang="en-US" altLang="zh-CN" sz="2500" kern="0" dirty="0">
                <a:solidFill>
                  <a:srgbClr val="3333FF"/>
                </a:solidFill>
                <a:latin typeface="华文仿宋" panose="02010600040101010101" pitchFamily="2" charset="-122"/>
                <a:ea typeface="华文仿宋" panose="02010600040101010101" pitchFamily="2" charset="-122"/>
              </a:rPr>
              <a:t>χ</a:t>
            </a:r>
            <a:r>
              <a:rPr lang="en-US" altLang="ko-KR" sz="2500" kern="0" baseline="30000" dirty="0">
                <a:solidFill>
                  <a:srgbClr val="3333FF"/>
                </a:solidFill>
                <a:latin typeface="华文仿宋" panose="02010600040101010101" pitchFamily="2" charset="-122"/>
                <a:ea typeface="华文仿宋" panose="02010600040101010101" pitchFamily="2" charset="-122"/>
              </a:rPr>
              <a:t>2</a:t>
            </a:r>
            <a:r>
              <a:rPr lang="en-US" altLang="ko-KR" sz="2500" kern="0" dirty="0">
                <a:solidFill>
                  <a:srgbClr val="3333FF"/>
                </a:solidFill>
                <a:latin typeface="华文仿宋" panose="02010600040101010101" pitchFamily="2" charset="-122"/>
                <a:ea typeface="华文仿宋" panose="02010600040101010101" pitchFamily="2" charset="-122"/>
              </a:rPr>
              <a:t>=507.93</a:t>
            </a:r>
          </a:p>
          <a:p>
            <a:pPr>
              <a:lnSpc>
                <a:spcPct val="110000"/>
              </a:lnSpc>
              <a:buFont typeface="Wingdings" panose="05000000000000000000" pitchFamily="2" charset="2"/>
              <a:buChar char="Ø"/>
              <a:defRPr/>
            </a:pPr>
            <a:r>
              <a:rPr lang="zh-CN" altLang="en-US" sz="2500" kern="0" dirty="0">
                <a:solidFill>
                  <a:srgbClr val="3333FF"/>
                </a:solidFill>
                <a:latin typeface="华文仿宋" panose="02010600040101010101" pitchFamily="2" charset="-122"/>
                <a:ea typeface="华文仿宋" panose="02010600040101010101" pitchFamily="2" charset="-122"/>
              </a:rPr>
              <a:t>自由度</a:t>
            </a:r>
            <a:r>
              <a:rPr lang="en-US" altLang="zh-CN" sz="2500" kern="0" dirty="0">
                <a:solidFill>
                  <a:srgbClr val="3333FF"/>
                </a:solidFill>
                <a:latin typeface="华文仿宋" panose="02010600040101010101" pitchFamily="2" charset="-122"/>
                <a:ea typeface="华文仿宋" panose="02010600040101010101" pitchFamily="2" charset="-122"/>
              </a:rPr>
              <a:t>=(2-1)(2-1)=1</a:t>
            </a:r>
            <a:endParaRPr lang="en-US" altLang="ko-KR" sz="2500" kern="0" dirty="0">
              <a:solidFill>
                <a:srgbClr val="3333FF"/>
              </a:solidFill>
              <a:latin typeface="华文仿宋" panose="02010600040101010101" pitchFamily="2" charset="-122"/>
              <a:ea typeface="华文仿宋" panose="02010600040101010101" pitchFamily="2" charset="-122"/>
            </a:endParaRPr>
          </a:p>
          <a:p>
            <a:pPr>
              <a:lnSpc>
                <a:spcPct val="110000"/>
              </a:lnSpc>
              <a:buFont typeface="Wingdings" panose="05000000000000000000" pitchFamily="2" charset="2"/>
              <a:buChar char="Ø"/>
              <a:defRPr/>
            </a:pPr>
            <a:endParaRPr lang="el-GR" sz="2500" kern="0" dirty="0">
              <a:solidFill>
                <a:srgbClr val="3333FF"/>
              </a:solidFill>
              <a:latin typeface="华文仿宋" panose="02010600040101010101" pitchFamily="2" charset="-122"/>
              <a:ea typeface="华文仿宋" panose="02010600040101010101" pitchFamily="2" charset="-122"/>
            </a:endParaRPr>
          </a:p>
          <a:p>
            <a:pPr marL="0" indent="0">
              <a:lnSpc>
                <a:spcPct val="110000"/>
              </a:lnSpc>
              <a:buNone/>
              <a:defRPr/>
            </a:pPr>
            <a:endParaRPr lang="en-US" altLang="ko-KR" sz="2500" kern="0" dirty="0">
              <a:solidFill>
                <a:srgbClr val="3333FF"/>
              </a:solidFill>
              <a:latin typeface="华文仿宋" panose="02010600040101010101" pitchFamily="2" charset="-122"/>
              <a:ea typeface="华文仿宋" panose="02010600040101010101" pitchFamily="2" charset="-122"/>
            </a:endParaRPr>
          </a:p>
        </p:txBody>
      </p:sp>
      <p:graphicFrame>
        <p:nvGraphicFramePr>
          <p:cNvPr id="9" name="表格 8">
            <a:extLst>
              <a:ext uri="{FF2B5EF4-FFF2-40B4-BE49-F238E27FC236}">
                <a16:creationId xmlns:a16="http://schemas.microsoft.com/office/drawing/2014/main" id="{84E5312B-5F69-4B38-BF66-C3B294C8DC2B}"/>
              </a:ext>
            </a:extLst>
          </p:cNvPr>
          <p:cNvGraphicFramePr>
            <a:graphicFrameLocks noGrp="1"/>
          </p:cNvGraphicFramePr>
          <p:nvPr>
            <p:extLst>
              <p:ext uri="{D42A27DB-BD31-4B8C-83A1-F6EECF244321}">
                <p14:modId xmlns:p14="http://schemas.microsoft.com/office/powerpoint/2010/main" val="3830687261"/>
              </p:ext>
            </p:extLst>
          </p:nvPr>
        </p:nvGraphicFramePr>
        <p:xfrm>
          <a:off x="601744" y="3578714"/>
          <a:ext cx="7092788" cy="1941740"/>
        </p:xfrm>
        <a:graphic>
          <a:graphicData uri="http://schemas.openxmlformats.org/drawingml/2006/table">
            <a:tbl>
              <a:tblPr firstRow="1" bandRow="1">
                <a:tableStyleId>{5C22544A-7EE6-4342-B048-85BDC9FD1C3A}</a:tableStyleId>
              </a:tblPr>
              <a:tblGrid>
                <a:gridCol w="1773197">
                  <a:extLst>
                    <a:ext uri="{9D8B030D-6E8A-4147-A177-3AD203B41FA5}">
                      <a16:colId xmlns:a16="http://schemas.microsoft.com/office/drawing/2014/main" val="4044596207"/>
                    </a:ext>
                  </a:extLst>
                </a:gridCol>
                <a:gridCol w="1773197">
                  <a:extLst>
                    <a:ext uri="{9D8B030D-6E8A-4147-A177-3AD203B41FA5}">
                      <a16:colId xmlns:a16="http://schemas.microsoft.com/office/drawing/2014/main" val="1702736871"/>
                    </a:ext>
                  </a:extLst>
                </a:gridCol>
                <a:gridCol w="1773197">
                  <a:extLst>
                    <a:ext uri="{9D8B030D-6E8A-4147-A177-3AD203B41FA5}">
                      <a16:colId xmlns:a16="http://schemas.microsoft.com/office/drawing/2014/main" val="1808638370"/>
                    </a:ext>
                  </a:extLst>
                </a:gridCol>
                <a:gridCol w="1773197">
                  <a:extLst>
                    <a:ext uri="{9D8B030D-6E8A-4147-A177-3AD203B41FA5}">
                      <a16:colId xmlns:a16="http://schemas.microsoft.com/office/drawing/2014/main" val="1868939128"/>
                    </a:ext>
                  </a:extLst>
                </a:gridCol>
              </a:tblGrid>
              <a:tr h="485435">
                <a:tc>
                  <a:txBody>
                    <a:bodyPr/>
                    <a:lstStyle/>
                    <a:p>
                      <a:pPr algn="ctr">
                        <a:spcAft>
                          <a:spcPts val="0"/>
                        </a:spcAft>
                      </a:pPr>
                      <a:r>
                        <a:rPr lang="en-US" sz="2400" b="1" kern="100" dirty="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 </a:t>
                      </a:r>
                      <a:endParaRPr lang="zh-CN" sz="2400" kern="100" dirty="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b="1"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男</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b="1"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女</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b="1"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合计</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1986745"/>
                  </a:ext>
                </a:extLst>
              </a:tr>
              <a:tr h="485435">
                <a:tc>
                  <a:txBody>
                    <a:bodyPr/>
                    <a:lstStyle/>
                    <a:p>
                      <a:pPr algn="ctr">
                        <a:spcAft>
                          <a:spcPts val="0"/>
                        </a:spcAft>
                      </a:pPr>
                      <a:r>
                        <a:rPr lang="zh-CN" sz="2400" b="1"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小说</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250(90)</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200(360)</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b="1"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450</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3363235"/>
                  </a:ext>
                </a:extLst>
              </a:tr>
              <a:tr h="485435">
                <a:tc>
                  <a:txBody>
                    <a:bodyPr/>
                    <a:lstStyle/>
                    <a:p>
                      <a:pPr algn="ctr">
                        <a:spcAft>
                          <a:spcPts val="0"/>
                        </a:spcAft>
                      </a:pPr>
                      <a:r>
                        <a:rPr lang="zh-CN" sz="2400" b="1"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非小说</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50(210)</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1000(840)</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b="1"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1050</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879617"/>
                  </a:ext>
                </a:extLst>
              </a:tr>
              <a:tr h="485435">
                <a:tc>
                  <a:txBody>
                    <a:bodyPr/>
                    <a:lstStyle/>
                    <a:p>
                      <a:pPr algn="ctr">
                        <a:spcAft>
                          <a:spcPts val="0"/>
                        </a:spcAft>
                      </a:pPr>
                      <a:r>
                        <a:rPr lang="zh-CN" sz="2400" b="1"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合计</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b="1" kern="100" dirty="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300</a:t>
                      </a:r>
                      <a:endParaRPr lang="zh-CN" sz="2400" kern="100" dirty="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b="1"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1200</a:t>
                      </a:r>
                      <a:endParaRPr lang="zh-CN" sz="2400" kern="10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b="1" kern="100" dirty="0">
                          <a:solidFill>
                            <a:srgbClr val="3333FF"/>
                          </a:solidFill>
                          <a:effectLst/>
                          <a:latin typeface="等线" panose="02010600030101010101" pitchFamily="2" charset="-122"/>
                          <a:ea typeface="等线" panose="02010600030101010101" pitchFamily="2" charset="-122"/>
                          <a:cs typeface="Times New Roman" panose="02020603050405020304" pitchFamily="18" charset="0"/>
                        </a:rPr>
                        <a:t>1500</a:t>
                      </a:r>
                      <a:endParaRPr lang="zh-CN" sz="2400" kern="100" dirty="0">
                        <a:solidFill>
                          <a:srgbClr val="3333FF"/>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3830949"/>
                  </a:ext>
                </a:extLst>
              </a:tr>
            </a:tbl>
          </a:graphicData>
        </a:graphic>
      </p:graphicFrame>
    </p:spTree>
    <p:extLst>
      <p:ext uri="{BB962C8B-B14F-4D97-AF65-F5344CB8AC3E}">
        <p14:creationId xmlns:p14="http://schemas.microsoft.com/office/powerpoint/2010/main" val="35075175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0E4B76-21DA-4F60-AE29-8D0AD514A99E}"/>
              </a:ext>
            </a:extLst>
          </p:cNvPr>
          <p:cNvSpPr>
            <a:spLocks noGrp="1"/>
          </p:cNvSpPr>
          <p:nvPr>
            <p:ph type="title"/>
          </p:nvPr>
        </p:nvSpPr>
        <p:spPr/>
        <p:txBody>
          <a:bodyPr/>
          <a:lstStyle/>
          <a:p>
            <a:r>
              <a:rPr lang="zh-CN" altLang="en-US" sz="3200" dirty="0">
                <a:solidFill>
                  <a:srgbClr val="3333FF"/>
                </a:solidFill>
              </a:rPr>
              <a:t>标称数据卡方相关检验</a:t>
            </a:r>
            <a:r>
              <a:rPr lang="en-US" altLang="zh-CN" sz="3200" dirty="0">
                <a:solidFill>
                  <a:srgbClr val="3333FF"/>
                </a:solidFill>
              </a:rPr>
              <a:t/>
            </a:r>
            <a:br>
              <a:rPr lang="en-US" altLang="zh-CN" sz="3200" dirty="0">
                <a:solidFill>
                  <a:srgbClr val="3333FF"/>
                </a:solidFill>
              </a:rPr>
            </a:br>
            <a:r>
              <a:rPr lang="en-US" altLang="zh-CN" sz="3200" dirty="0">
                <a:solidFill>
                  <a:srgbClr val="3333FF"/>
                </a:solidFill>
              </a:rPr>
              <a:t>Correlation Analysis (</a:t>
            </a:r>
            <a:r>
              <a:rPr lang="en-US" altLang="ko-KR" sz="3200" dirty="0">
                <a:solidFill>
                  <a:srgbClr val="3333FF"/>
                </a:solidFill>
              </a:rPr>
              <a:t>Categorical Data</a:t>
            </a:r>
            <a:r>
              <a:rPr lang="en-US" altLang="zh-CN" sz="3200" dirty="0">
                <a:solidFill>
                  <a:srgbClr val="3333FF"/>
                </a:solidFill>
              </a:rPr>
              <a:t>)</a:t>
            </a:r>
            <a:endParaRPr lang="zh-CN" altLang="en-US" sz="3200" dirty="0"/>
          </a:p>
        </p:txBody>
      </p:sp>
      <p:sp>
        <p:nvSpPr>
          <p:cNvPr id="4" name="内容占位符 3">
            <a:extLst>
              <a:ext uri="{FF2B5EF4-FFF2-40B4-BE49-F238E27FC236}">
                <a16:creationId xmlns:a16="http://schemas.microsoft.com/office/drawing/2014/main" id="{886FC3BA-737F-48EA-AD03-1963D4E0B29C}"/>
              </a:ext>
            </a:extLst>
          </p:cNvPr>
          <p:cNvSpPr>
            <a:spLocks noGrp="1"/>
          </p:cNvSpPr>
          <p:nvPr>
            <p:ph idx="1"/>
          </p:nvPr>
        </p:nvSpPr>
        <p:spPr>
          <a:xfrm>
            <a:off x="323528" y="1527063"/>
            <a:ext cx="8229600" cy="521605"/>
          </a:xfrm>
        </p:spPr>
        <p:txBody>
          <a:bodyPr/>
          <a:lstStyle/>
          <a:p>
            <a:pPr>
              <a:lnSpc>
                <a:spcPct val="110000"/>
              </a:lnSpc>
              <a:defRPr/>
            </a:pPr>
            <a:r>
              <a:rPr lang="zh-CN" altLang="en-US" sz="2100" dirty="0">
                <a:ea typeface="Gulim" panose="020B0600000101010101" pitchFamily="34" charset="-127"/>
              </a:rPr>
              <a:t>卡方分布表</a:t>
            </a:r>
            <a:endParaRPr lang="en-US" altLang="ko-KR" sz="2100" dirty="0">
              <a:ea typeface="Gulim" panose="020B0600000101010101" pitchFamily="34" charset="-127"/>
            </a:endParaRPr>
          </a:p>
        </p:txBody>
      </p:sp>
      <p:sp>
        <p:nvSpPr>
          <p:cNvPr id="2" name="灯片编号占位符 1">
            <a:extLst>
              <a:ext uri="{FF2B5EF4-FFF2-40B4-BE49-F238E27FC236}">
                <a16:creationId xmlns:a16="http://schemas.microsoft.com/office/drawing/2014/main" id="{CC9B163F-B06F-4452-83AC-DA2269A9E82E}"/>
              </a:ext>
            </a:extLst>
          </p:cNvPr>
          <p:cNvSpPr>
            <a:spLocks noGrp="1"/>
          </p:cNvSpPr>
          <p:nvPr>
            <p:ph type="sldNum" sz="quarter" idx="12"/>
          </p:nvPr>
        </p:nvSpPr>
        <p:spPr/>
        <p:txBody>
          <a:bodyPr/>
          <a:lstStyle/>
          <a:p>
            <a:pPr>
              <a:defRPr/>
            </a:pPr>
            <a:fld id="{9D1F3FAA-0BFA-41FE-8BF5-7CA0D3480F62}" type="slidenum">
              <a:rPr lang="en-US" altLang="zh-CN" smtClean="0"/>
              <a:pPr>
                <a:defRPr/>
              </a:pPr>
              <a:t>34</a:t>
            </a:fld>
            <a:endParaRPr lang="en-US" altLang="zh-CN"/>
          </a:p>
        </p:txBody>
      </p:sp>
      <p:pic>
        <p:nvPicPr>
          <p:cNvPr id="7" name="图片 6">
            <a:extLst>
              <a:ext uri="{FF2B5EF4-FFF2-40B4-BE49-F238E27FC236}">
                <a16:creationId xmlns:a16="http://schemas.microsoft.com/office/drawing/2014/main" id="{9002CCF7-5517-4519-8BDA-6E528EBC4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1719263"/>
            <a:ext cx="4762500" cy="3267075"/>
          </a:xfrm>
          <a:prstGeom prst="rect">
            <a:avLst/>
          </a:prstGeom>
        </p:spPr>
      </p:pic>
      <p:sp>
        <p:nvSpPr>
          <p:cNvPr id="8" name="内容占位符 3">
            <a:extLst>
              <a:ext uri="{FF2B5EF4-FFF2-40B4-BE49-F238E27FC236}">
                <a16:creationId xmlns:a16="http://schemas.microsoft.com/office/drawing/2014/main" id="{61F282C5-8949-4661-92C4-D5D41FF585F7}"/>
              </a:ext>
            </a:extLst>
          </p:cNvPr>
          <p:cNvSpPr txBox="1">
            <a:spLocks/>
          </p:cNvSpPr>
          <p:nvPr/>
        </p:nvSpPr>
        <p:spPr bwMode="auto">
          <a:xfrm>
            <a:off x="318302" y="5359833"/>
            <a:ext cx="8229600" cy="123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Ø"/>
              <a:defRPr sz="3000">
                <a:solidFill>
                  <a:srgbClr val="3333FF"/>
                </a:solidFill>
                <a:latin typeface="+mn-lt"/>
                <a:ea typeface="宋体" panose="0201060003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ü"/>
              <a:defRPr sz="2600">
                <a:solidFill>
                  <a:srgbClr val="3333FF"/>
                </a:solidFill>
                <a:latin typeface="+mn-lt"/>
                <a:ea typeface="宋体" panose="0201060003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Ø"/>
              <a:defRPr sz="2300">
                <a:solidFill>
                  <a:srgbClr val="3333FF"/>
                </a:solidFill>
                <a:latin typeface="+mn-lt"/>
                <a:ea typeface="宋体" panose="0201060003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Ø"/>
              <a:defRPr sz="2000">
                <a:solidFill>
                  <a:srgbClr val="3333FF"/>
                </a:solidFill>
                <a:latin typeface="+mn-lt"/>
                <a:ea typeface="宋体" panose="0201060003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Ø"/>
              <a:defRPr sz="2000">
                <a:solidFill>
                  <a:srgbClr val="3333FF"/>
                </a:solidFill>
                <a:latin typeface="+mn-lt"/>
                <a:ea typeface="宋体" panose="0201060003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110000"/>
              </a:lnSpc>
              <a:defRPr/>
            </a:pPr>
            <a:r>
              <a:rPr lang="zh-CN" altLang="en-US" sz="2100" kern="0" dirty="0">
                <a:latin typeface="华文仿宋" panose="02010600040101010101" pitchFamily="2" charset="-122"/>
                <a:ea typeface="华文仿宋" panose="02010600040101010101" pitchFamily="2" charset="-122"/>
              </a:rPr>
              <a:t>在</a:t>
            </a:r>
            <a:r>
              <a:rPr lang="en-US" altLang="zh-CN" sz="2100" kern="0" dirty="0">
                <a:latin typeface="华文仿宋" panose="02010600040101010101" pitchFamily="2" charset="-122"/>
                <a:ea typeface="华文仿宋" panose="02010600040101010101" pitchFamily="2" charset="-122"/>
              </a:rPr>
              <a:t>0.001</a:t>
            </a:r>
            <a:r>
              <a:rPr lang="zh-CN" altLang="en-US" sz="2100" kern="0" dirty="0">
                <a:latin typeface="华文仿宋" panose="02010600040101010101" pitchFamily="2" charset="-122"/>
                <a:ea typeface="华文仿宋" panose="02010600040101010101" pitchFamily="2" charset="-122"/>
              </a:rPr>
              <a:t>的置信水平下，拒绝假设（两个属性独立）的值是</a:t>
            </a:r>
            <a:r>
              <a:rPr lang="en-US" altLang="zh-CN" sz="2100" kern="0" dirty="0">
                <a:latin typeface="华文仿宋" panose="02010600040101010101" pitchFamily="2" charset="-122"/>
                <a:ea typeface="华文仿宋" panose="02010600040101010101" pitchFamily="2" charset="-122"/>
              </a:rPr>
              <a:t>10.83</a:t>
            </a:r>
            <a:r>
              <a:rPr lang="zh-CN" altLang="en-US" sz="2100" kern="0" dirty="0">
                <a:latin typeface="华文仿宋" panose="02010600040101010101" pitchFamily="2" charset="-122"/>
                <a:ea typeface="华文仿宋" panose="02010600040101010101" pitchFamily="2" charset="-122"/>
              </a:rPr>
              <a:t>。</a:t>
            </a:r>
            <a:endParaRPr lang="en-US" altLang="zh-CN" sz="2100" kern="0" dirty="0">
              <a:latin typeface="华文仿宋" panose="02010600040101010101" pitchFamily="2" charset="-122"/>
              <a:ea typeface="华文仿宋" panose="02010600040101010101" pitchFamily="2" charset="-122"/>
            </a:endParaRPr>
          </a:p>
          <a:p>
            <a:pPr>
              <a:lnSpc>
                <a:spcPct val="110000"/>
              </a:lnSpc>
              <a:defRPr/>
            </a:pPr>
            <a:r>
              <a:rPr lang="zh-CN" altLang="en-US" sz="2100" kern="0" dirty="0">
                <a:latin typeface="华文仿宋" panose="02010600040101010101" pitchFamily="2" charset="-122"/>
                <a:ea typeface="华文仿宋" panose="02010600040101010101" pitchFamily="2" charset="-122"/>
              </a:rPr>
              <a:t>由于我们计算的卡方值大于该值，因此拒绝独立假设。</a:t>
            </a:r>
            <a:endParaRPr lang="en-US" altLang="zh-CN" sz="2100" kern="0" dirty="0">
              <a:latin typeface="华文仿宋" panose="02010600040101010101" pitchFamily="2" charset="-122"/>
              <a:ea typeface="华文仿宋" panose="02010600040101010101" pitchFamily="2" charset="-122"/>
            </a:endParaRPr>
          </a:p>
          <a:p>
            <a:pPr>
              <a:lnSpc>
                <a:spcPct val="110000"/>
              </a:lnSpc>
              <a:defRPr/>
            </a:pPr>
            <a:r>
              <a:rPr lang="zh-CN" altLang="en-US" sz="2100" kern="0" dirty="0">
                <a:latin typeface="华文仿宋" panose="02010600040101010101" pitchFamily="2" charset="-122"/>
                <a:ea typeface="华文仿宋" panose="02010600040101010101" pitchFamily="2" charset="-122"/>
              </a:rPr>
              <a:t>阅读偏好与性别（强）相关。</a:t>
            </a:r>
            <a:endParaRPr lang="en-US" altLang="ko-KR" sz="2100" kern="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260469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77784F9-0A0B-4C5F-AB97-7746B59EB0A0}" type="slidenum">
              <a:rPr lang="en-US" altLang="zh-CN"/>
              <a:pPr/>
              <a:t>35</a:t>
            </a:fld>
            <a:endParaRPr lang="en-US" altLang="zh-CN"/>
          </a:p>
        </p:txBody>
      </p:sp>
      <p:sp>
        <p:nvSpPr>
          <p:cNvPr id="45059" name="Rectangle 2"/>
          <p:cNvSpPr>
            <a:spLocks noGrp="1" noChangeArrowheads="1"/>
          </p:cNvSpPr>
          <p:nvPr>
            <p:ph type="title"/>
          </p:nvPr>
        </p:nvSpPr>
        <p:spPr>
          <a:xfrm>
            <a:off x="431800" y="260648"/>
            <a:ext cx="7543800" cy="868958"/>
          </a:xfrm>
        </p:spPr>
        <p:txBody>
          <a:bodyPr/>
          <a:lstStyle/>
          <a:p>
            <a:pPr eaLnBrk="1" hangingPunct="1"/>
            <a:r>
              <a:rPr lang="zh-CN" altLang="en-US" b="0" dirty="0">
                <a:solidFill>
                  <a:srgbClr val="3333FF"/>
                </a:solidFill>
                <a:latin typeface="方正姚体" panose="02010601030101010101" pitchFamily="2" charset="-122"/>
                <a:ea typeface="方正姚体" panose="02010601030101010101" pitchFamily="2" charset="-122"/>
              </a:rPr>
              <a:t>数据预处理主要任务</a:t>
            </a:r>
            <a:r>
              <a:rPr lang="en-US" altLang="zh-CN" b="0" dirty="0">
                <a:solidFill>
                  <a:srgbClr val="3333FF"/>
                </a:solidFill>
                <a:latin typeface="方正姚体" panose="02010601030101010101" pitchFamily="2" charset="-122"/>
                <a:ea typeface="方正姚体" panose="02010601030101010101" pitchFamily="2" charset="-122"/>
              </a:rPr>
              <a:t>:</a:t>
            </a:r>
            <a:r>
              <a:rPr lang="zh-CN" altLang="en-US" b="0" dirty="0">
                <a:solidFill>
                  <a:srgbClr val="3333FF"/>
                </a:solidFill>
                <a:latin typeface="方正姚体" panose="02010601030101010101" pitchFamily="2" charset="-122"/>
                <a:ea typeface="方正姚体" panose="02010601030101010101" pitchFamily="2" charset="-122"/>
              </a:rPr>
              <a:t>数据清洗</a:t>
            </a:r>
          </a:p>
        </p:txBody>
      </p:sp>
      <p:sp>
        <p:nvSpPr>
          <p:cNvPr id="45060" name="Rectangle 3"/>
          <p:cNvSpPr>
            <a:spLocks noGrp="1" noChangeArrowheads="1"/>
          </p:cNvSpPr>
          <p:nvPr>
            <p:ph type="body" sz="half" idx="1"/>
          </p:nvPr>
        </p:nvSpPr>
        <p:spPr>
          <a:xfrm>
            <a:off x="539750" y="1341438"/>
            <a:ext cx="8223250" cy="2339975"/>
          </a:xfrm>
        </p:spPr>
        <p:txBody>
          <a:bodyPr/>
          <a:lstStyle/>
          <a:p>
            <a:pPr eaLnBrk="1" hangingPunct="1">
              <a:spcBef>
                <a:spcPct val="10000"/>
              </a:spcBef>
              <a:buFont typeface="Wingdings" panose="05000000000000000000" pitchFamily="2" charset="2"/>
              <a:buChar char="Ø"/>
            </a:pPr>
            <a:r>
              <a:rPr lang="zh-CN" altLang="en-US" sz="2600" dirty="0">
                <a:solidFill>
                  <a:srgbClr val="3333FF"/>
                </a:solidFill>
              </a:rPr>
              <a:t>数据清洗</a:t>
            </a:r>
            <a:r>
              <a:rPr lang="en-US" altLang="zh-CN" sz="2600" dirty="0">
                <a:solidFill>
                  <a:srgbClr val="3333FF"/>
                </a:solidFill>
              </a:rPr>
              <a:t>(Data cleaning)</a:t>
            </a:r>
            <a:endParaRPr lang="zh-CN" altLang="en-US" sz="2600" dirty="0">
              <a:solidFill>
                <a:srgbClr val="3333FF"/>
              </a:solidFill>
            </a:endParaRPr>
          </a:p>
          <a:p>
            <a:pPr lvl="1" eaLnBrk="1" hangingPunct="1">
              <a:buFont typeface="Wingdings" panose="05000000000000000000" pitchFamily="2" charset="2"/>
              <a:buChar char="ü"/>
            </a:pPr>
            <a:r>
              <a:rPr lang="zh-CN" altLang="en-US" sz="2200" dirty="0">
                <a:solidFill>
                  <a:srgbClr val="3333FF"/>
                </a:solidFill>
              </a:rPr>
              <a:t>缺失值填充：</a:t>
            </a:r>
            <a:r>
              <a:rPr lang="en-US" altLang="zh-CN" sz="2200" dirty="0">
                <a:solidFill>
                  <a:srgbClr val="3333FF"/>
                </a:solidFill>
              </a:rPr>
              <a:t>Filling in missing values</a:t>
            </a:r>
            <a:endParaRPr lang="zh-CN" altLang="en-US" sz="2200" dirty="0">
              <a:solidFill>
                <a:srgbClr val="3333FF"/>
              </a:solidFill>
            </a:endParaRPr>
          </a:p>
          <a:p>
            <a:pPr lvl="1" eaLnBrk="1" hangingPunct="1">
              <a:buFont typeface="Wingdings" panose="05000000000000000000" pitchFamily="2" charset="2"/>
              <a:buChar char="ü"/>
            </a:pPr>
            <a:r>
              <a:rPr lang="zh-CN" altLang="en-US" sz="2200" dirty="0">
                <a:solidFill>
                  <a:srgbClr val="3333FF"/>
                </a:solidFill>
              </a:rPr>
              <a:t>平滑噪声：    </a:t>
            </a:r>
            <a:r>
              <a:rPr lang="en-US" altLang="zh-CN" sz="2200" dirty="0">
                <a:solidFill>
                  <a:srgbClr val="3333FF"/>
                </a:solidFill>
              </a:rPr>
              <a:t>Smoothing noisy data</a:t>
            </a:r>
            <a:endParaRPr lang="zh-CN" altLang="en-US" sz="2200" dirty="0">
              <a:solidFill>
                <a:srgbClr val="3333FF"/>
              </a:solidFill>
            </a:endParaRPr>
          </a:p>
          <a:p>
            <a:pPr lvl="1" eaLnBrk="1" hangingPunct="1">
              <a:buFont typeface="Wingdings" panose="05000000000000000000" pitchFamily="2" charset="2"/>
              <a:buChar char="ü"/>
            </a:pPr>
            <a:r>
              <a:rPr lang="zh-CN" altLang="en-US" sz="2200" dirty="0">
                <a:solidFill>
                  <a:srgbClr val="3333FF"/>
                </a:solidFill>
              </a:rPr>
              <a:t>识别和去除离群点：</a:t>
            </a:r>
            <a:r>
              <a:rPr lang="en-US" altLang="zh-CN" sz="2200" dirty="0">
                <a:solidFill>
                  <a:srgbClr val="3333FF"/>
                </a:solidFill>
              </a:rPr>
              <a:t>Identifying or removing outliers,</a:t>
            </a:r>
            <a:endParaRPr lang="zh-CN" altLang="en-US" sz="2200" dirty="0">
              <a:solidFill>
                <a:srgbClr val="3333FF"/>
              </a:solidFill>
            </a:endParaRPr>
          </a:p>
          <a:p>
            <a:pPr lvl="1" eaLnBrk="1" hangingPunct="1">
              <a:buFont typeface="Wingdings" panose="05000000000000000000" pitchFamily="2" charset="2"/>
              <a:buChar char="ü"/>
            </a:pPr>
            <a:r>
              <a:rPr lang="zh-CN" altLang="en-US" sz="2200" dirty="0">
                <a:solidFill>
                  <a:srgbClr val="3333FF"/>
                </a:solidFill>
              </a:rPr>
              <a:t>解决不一致性：       </a:t>
            </a:r>
            <a:r>
              <a:rPr lang="en-US" altLang="zh-CN" sz="2200" dirty="0">
                <a:solidFill>
                  <a:srgbClr val="3333FF"/>
                </a:solidFill>
              </a:rPr>
              <a:t>Resolving inconsistencies</a:t>
            </a:r>
            <a:endParaRPr lang="zh-CN" altLang="en-US" sz="2200" b="1" dirty="0">
              <a:solidFill>
                <a:srgbClr val="3333FF"/>
              </a:solidFill>
            </a:endParaRPr>
          </a:p>
        </p:txBody>
      </p:sp>
      <p:pic>
        <p:nvPicPr>
          <p:cNvPr id="45061"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gray">
          <a:xfrm>
            <a:off x="431800" y="3716338"/>
            <a:ext cx="8316913" cy="2419350"/>
          </a:xfrm>
          <a:no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0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4125AD-9B5A-46AE-8A49-8DEA0C8E974C}" type="slidenum">
              <a:rPr lang="en-US" altLang="zh-CN"/>
              <a:pPr/>
              <a:t>36</a:t>
            </a:fld>
            <a:endParaRPr lang="en-US" altLang="zh-CN"/>
          </a:p>
        </p:txBody>
      </p:sp>
      <p:sp>
        <p:nvSpPr>
          <p:cNvPr id="47107" name="Rectangle 4"/>
          <p:cNvSpPr>
            <a:spLocks noChangeArrowheads="1"/>
          </p:cNvSpPr>
          <p:nvPr/>
        </p:nvSpPr>
        <p:spPr bwMode="auto">
          <a:xfrm>
            <a:off x="179388" y="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dirty="0">
                <a:solidFill>
                  <a:srgbClr val="3333FF"/>
                </a:solidFill>
              </a:rPr>
              <a:t>数据预处理主要任务</a:t>
            </a:r>
            <a:r>
              <a:rPr lang="en-US" altLang="zh-CN" sz="3600" dirty="0">
                <a:solidFill>
                  <a:srgbClr val="3333FF"/>
                </a:solidFill>
              </a:rPr>
              <a:t>:</a:t>
            </a:r>
            <a:r>
              <a:rPr lang="zh-CN" altLang="en-US" sz="3600" dirty="0">
                <a:solidFill>
                  <a:srgbClr val="3333FF"/>
                </a:solidFill>
              </a:rPr>
              <a:t>数据集成</a:t>
            </a:r>
            <a:endParaRPr lang="zh-CN" altLang="en-US" sz="3500" b="1" dirty="0">
              <a:solidFill>
                <a:schemeClr val="tx2"/>
              </a:solidFill>
            </a:endParaRPr>
          </a:p>
        </p:txBody>
      </p:sp>
      <p:sp>
        <p:nvSpPr>
          <p:cNvPr id="344069" name="Rectangle 5"/>
          <p:cNvSpPr>
            <a:spLocks noChangeArrowheads="1"/>
          </p:cNvSpPr>
          <p:nvPr/>
        </p:nvSpPr>
        <p:spPr bwMode="auto">
          <a:xfrm>
            <a:off x="539750" y="908050"/>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buClr>
                <a:schemeClr val="tx2"/>
              </a:buClr>
              <a:buSzPct val="70000"/>
              <a:buFont typeface="Wingdings" panose="05000000000000000000" pitchFamily="2" charset="2"/>
              <a:buChar char="l"/>
            </a:pPr>
            <a:r>
              <a:rPr lang="zh-CN" altLang="en-US" sz="3000" b="1" dirty="0">
                <a:solidFill>
                  <a:srgbClr val="3333FF"/>
                </a:solidFill>
              </a:rPr>
              <a:t>数据集成：</a:t>
            </a:r>
            <a:r>
              <a:rPr lang="en-US" altLang="zh-CN" sz="3000" b="1" dirty="0">
                <a:solidFill>
                  <a:srgbClr val="3333FF"/>
                </a:solidFill>
              </a:rPr>
              <a:t>Data integration</a:t>
            </a:r>
            <a:endParaRPr lang="zh-CN" altLang="en-US" sz="2600" dirty="0">
              <a:solidFill>
                <a:srgbClr val="3333FF"/>
              </a:solidFill>
            </a:endParaRPr>
          </a:p>
        </p:txBody>
      </p:sp>
      <p:graphicFrame>
        <p:nvGraphicFramePr>
          <p:cNvPr id="47109" name="Object 7"/>
          <p:cNvGraphicFramePr>
            <a:graphicFrameLocks noChangeAspect="1"/>
          </p:cNvGraphicFramePr>
          <p:nvPr/>
        </p:nvGraphicFramePr>
        <p:xfrm>
          <a:off x="1114425" y="1462088"/>
          <a:ext cx="6913563" cy="4954587"/>
        </p:xfrm>
        <a:graphic>
          <a:graphicData uri="http://schemas.openxmlformats.org/presentationml/2006/ole">
            <mc:AlternateContent xmlns:mc="http://schemas.openxmlformats.org/markup-compatibility/2006">
              <mc:Choice xmlns:v="urn:schemas-microsoft-com:vml" Requires="v">
                <p:oleObj spid="_x0000_s47983" name="位图图像" r:id="rId4" imgW="5464014" imgH="3917019" progId="Paint.Picture">
                  <p:embed/>
                </p:oleObj>
              </mc:Choice>
              <mc:Fallback>
                <p:oleObj name="位图图像" r:id="rId4" imgW="5464014" imgH="3917019" progId="Paint.Picture">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14425" y="1462088"/>
                        <a:ext cx="6913563" cy="4954587"/>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344069">
                                            <p:txEl>
                                              <p:pRg st="0" end="0"/>
                                            </p:txEl>
                                          </p:spTgt>
                                        </p:tgtEl>
                                        <p:attrNameLst>
                                          <p:attrName>style.visibility</p:attrName>
                                        </p:attrNameLst>
                                      </p:cBhvr>
                                      <p:to>
                                        <p:strVal val="visible"/>
                                      </p:to>
                                    </p:set>
                                    <p:anim calcmode="lin" valueType="num">
                                      <p:cBhvr additive="base">
                                        <p:cTn id="7" dur="500" fill="hold"/>
                                        <p:tgtEl>
                                          <p:spTgt spid="34406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406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096654D-7CF2-4744-A8CE-0E00918B9BBD}" type="slidenum">
              <a:rPr lang="en-US" altLang="zh-CN"/>
              <a:pPr/>
              <a:t>37</a:t>
            </a:fld>
            <a:endParaRPr lang="en-US" altLang="zh-CN"/>
          </a:p>
        </p:txBody>
      </p:sp>
      <p:sp>
        <p:nvSpPr>
          <p:cNvPr id="49155" name="Rectangle 4"/>
          <p:cNvSpPr>
            <a:spLocks noChangeArrowheads="1"/>
          </p:cNvSpPr>
          <p:nvPr/>
        </p:nvSpPr>
        <p:spPr bwMode="auto">
          <a:xfrm>
            <a:off x="71500" y="238125"/>
            <a:ext cx="774086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dirty="0">
                <a:solidFill>
                  <a:srgbClr val="3333FF"/>
                </a:solidFill>
                <a:latin typeface="方正姚体" panose="02010601030101010101" pitchFamily="2" charset="-122"/>
                <a:ea typeface="方正姚体" panose="02010601030101010101" pitchFamily="2" charset="-122"/>
              </a:rPr>
              <a:t>数据变换（</a:t>
            </a:r>
            <a:r>
              <a:rPr lang="en-US" altLang="zh-CN" sz="3600" dirty="0">
                <a:solidFill>
                  <a:srgbClr val="3333FF"/>
                </a:solidFill>
                <a:latin typeface="方正姚体" panose="02010601030101010101" pitchFamily="2" charset="-122"/>
                <a:ea typeface="方正姚体" panose="02010601030101010101" pitchFamily="2" charset="-122"/>
              </a:rPr>
              <a:t>Data transformation</a:t>
            </a:r>
            <a:r>
              <a:rPr lang="zh-CN" altLang="en-US" sz="3600" dirty="0">
                <a:solidFill>
                  <a:srgbClr val="3333FF"/>
                </a:solidFill>
                <a:latin typeface="方正姚体" panose="02010601030101010101" pitchFamily="2" charset="-122"/>
                <a:ea typeface="方正姚体" panose="02010601030101010101" pitchFamily="2" charset="-122"/>
              </a:rPr>
              <a:t>）</a:t>
            </a:r>
            <a:endParaRPr lang="zh-CN" altLang="en-US" sz="3600" b="1" dirty="0">
              <a:solidFill>
                <a:schemeClr val="tx2"/>
              </a:solidFill>
              <a:latin typeface="方正姚体" panose="02010601030101010101" pitchFamily="2" charset="-122"/>
              <a:ea typeface="方正姚体" panose="02010601030101010101" pitchFamily="2" charset="-122"/>
            </a:endParaRPr>
          </a:p>
        </p:txBody>
      </p:sp>
      <p:sp>
        <p:nvSpPr>
          <p:cNvPr id="345093" name="Rectangle 5"/>
          <p:cNvSpPr>
            <a:spLocks noChangeArrowheads="1"/>
          </p:cNvSpPr>
          <p:nvPr/>
        </p:nvSpPr>
        <p:spPr bwMode="auto">
          <a:xfrm>
            <a:off x="539750" y="1449388"/>
            <a:ext cx="8229600"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 typeface="Wingdings" panose="05000000000000000000" pitchFamily="2" charset="2"/>
              <a:buChar char="Ø"/>
            </a:pPr>
            <a:r>
              <a:rPr lang="zh-CN" altLang="en-US" dirty="0">
                <a:solidFill>
                  <a:srgbClr val="3333FF"/>
                </a:solidFill>
                <a:latin typeface="华文仿宋" panose="02010600040101010101" pitchFamily="2" charset="-122"/>
                <a:ea typeface="华文仿宋" panose="02010600040101010101" pitchFamily="2" charset="-122"/>
              </a:rPr>
              <a:t>规范化：</a:t>
            </a:r>
            <a:r>
              <a:rPr lang="en-US" altLang="zh-CN" dirty="0">
                <a:solidFill>
                  <a:srgbClr val="3333FF"/>
                </a:solidFill>
                <a:latin typeface="华文仿宋" panose="02010600040101010101" pitchFamily="2" charset="-122"/>
                <a:ea typeface="华文仿宋" panose="02010600040101010101" pitchFamily="2" charset="-122"/>
              </a:rPr>
              <a:t>Normalization</a:t>
            </a:r>
          </a:p>
          <a:p>
            <a:pPr eaLnBrk="1" hangingPunct="1">
              <a:spcBef>
                <a:spcPct val="10000"/>
              </a:spcBef>
              <a:buFont typeface="Wingdings" panose="05000000000000000000" pitchFamily="2" charset="2"/>
              <a:buChar char="Ø"/>
            </a:pPr>
            <a:r>
              <a:rPr lang="zh-CN" altLang="en-US" dirty="0">
                <a:solidFill>
                  <a:srgbClr val="3333FF"/>
                </a:solidFill>
                <a:latin typeface="华文仿宋" panose="02010600040101010101" pitchFamily="2" charset="-122"/>
                <a:ea typeface="华文仿宋" panose="02010600040101010101" pitchFamily="2" charset="-122"/>
              </a:rPr>
              <a:t>聚集：    </a:t>
            </a:r>
            <a:r>
              <a:rPr lang="en-US" altLang="zh-CN" dirty="0">
                <a:solidFill>
                  <a:srgbClr val="3333FF"/>
                </a:solidFill>
                <a:latin typeface="华文仿宋" panose="02010600040101010101" pitchFamily="2" charset="-122"/>
                <a:ea typeface="华文仿宋" panose="02010600040101010101" pitchFamily="2" charset="-122"/>
              </a:rPr>
              <a:t>Aggregation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345093">
                                            <p:txEl>
                                              <p:pRg st="0" end="0"/>
                                            </p:txEl>
                                          </p:spTgt>
                                        </p:tgtEl>
                                        <p:attrNameLst>
                                          <p:attrName>style.visibility</p:attrName>
                                        </p:attrNameLst>
                                      </p:cBhvr>
                                      <p:to>
                                        <p:strVal val="visible"/>
                                      </p:to>
                                    </p:set>
                                    <p:anim calcmode="lin" valueType="num">
                                      <p:cBhvr additive="base">
                                        <p:cTn id="7" dur="500" fill="hold"/>
                                        <p:tgtEl>
                                          <p:spTgt spid="34509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509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5093">
                                            <p:txEl>
                                              <p:pRg st="1" end="1"/>
                                            </p:txEl>
                                          </p:spTgt>
                                        </p:tgtEl>
                                        <p:attrNameLst>
                                          <p:attrName>style.visibility</p:attrName>
                                        </p:attrNameLst>
                                      </p:cBhvr>
                                      <p:to>
                                        <p:strVal val="visible"/>
                                      </p:to>
                                    </p:set>
                                    <p:anim calcmode="lin" valueType="num">
                                      <p:cBhvr additive="base">
                                        <p:cTn id="11" dur="500" fill="hold"/>
                                        <p:tgtEl>
                                          <p:spTgt spid="34509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509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DB2D81-B479-45BC-A9E4-84A63FB9EF1A}" type="slidenum">
              <a:rPr lang="en-US" altLang="zh-CN"/>
              <a:pPr/>
              <a:t>38</a:t>
            </a:fld>
            <a:endParaRPr lang="en-US" altLang="zh-CN"/>
          </a:p>
        </p:txBody>
      </p:sp>
      <p:sp>
        <p:nvSpPr>
          <p:cNvPr id="51203" name="Rectangle 4"/>
          <p:cNvSpPr>
            <a:spLocks noChangeArrowheads="1"/>
          </p:cNvSpPr>
          <p:nvPr/>
        </p:nvSpPr>
        <p:spPr bwMode="auto">
          <a:xfrm>
            <a:off x="71438" y="-7937"/>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dirty="0">
                <a:solidFill>
                  <a:srgbClr val="3333FF"/>
                </a:solidFill>
                <a:latin typeface="方正姚体" panose="02010601030101010101" pitchFamily="2" charset="-122"/>
                <a:ea typeface="方正姚体" panose="02010601030101010101" pitchFamily="2" charset="-122"/>
              </a:rPr>
              <a:t>数据归约</a:t>
            </a:r>
            <a:r>
              <a:rPr lang="en-US" altLang="zh-CN" sz="4000" dirty="0">
                <a:solidFill>
                  <a:srgbClr val="3333FF"/>
                </a:solidFill>
                <a:latin typeface="方正姚体" panose="02010601030101010101" pitchFamily="2" charset="-122"/>
                <a:ea typeface="方正姚体" panose="02010601030101010101" pitchFamily="2" charset="-122"/>
              </a:rPr>
              <a:t>/</a:t>
            </a:r>
            <a:r>
              <a:rPr lang="zh-CN" altLang="en-US" sz="4000" dirty="0">
                <a:solidFill>
                  <a:srgbClr val="3333FF"/>
                </a:solidFill>
                <a:latin typeface="方正姚体" panose="02010601030101010101" pitchFamily="2" charset="-122"/>
                <a:ea typeface="方正姚体" panose="02010601030101010101" pitchFamily="2" charset="-122"/>
              </a:rPr>
              <a:t>约简：</a:t>
            </a:r>
            <a:r>
              <a:rPr lang="en-US" altLang="zh-CN" sz="4000" dirty="0">
                <a:solidFill>
                  <a:srgbClr val="3333FF"/>
                </a:solidFill>
                <a:latin typeface="方正姚体" panose="02010601030101010101" pitchFamily="2" charset="-122"/>
                <a:ea typeface="方正姚体" panose="02010601030101010101" pitchFamily="2" charset="-122"/>
              </a:rPr>
              <a:t>Data reduction</a:t>
            </a:r>
            <a:endParaRPr lang="zh-CN" altLang="en-US" sz="4000" dirty="0">
              <a:solidFill>
                <a:schemeClr val="tx2"/>
              </a:solidFill>
              <a:latin typeface="方正姚体" panose="02010601030101010101" pitchFamily="2" charset="-122"/>
              <a:ea typeface="方正姚体" panose="02010601030101010101" pitchFamily="2" charset="-122"/>
            </a:endParaRPr>
          </a:p>
        </p:txBody>
      </p:sp>
      <p:sp>
        <p:nvSpPr>
          <p:cNvPr id="51204" name="Rectangle 5"/>
          <p:cNvSpPr>
            <a:spLocks noChangeArrowheads="1"/>
          </p:cNvSpPr>
          <p:nvPr/>
        </p:nvSpPr>
        <p:spPr bwMode="auto">
          <a:xfrm>
            <a:off x="539750" y="1196975"/>
            <a:ext cx="82296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buClr>
                <a:schemeClr val="tx2"/>
              </a:buClr>
              <a:buSzPct val="70000"/>
              <a:buFont typeface="Wingdings" panose="05000000000000000000" pitchFamily="2" charset="2"/>
              <a:buChar char="l"/>
            </a:pPr>
            <a:endParaRPr lang="zh-CN" altLang="en-US" sz="2600" dirty="0"/>
          </a:p>
        </p:txBody>
      </p:sp>
      <p:graphicFrame>
        <p:nvGraphicFramePr>
          <p:cNvPr id="51205" name="Object 7"/>
          <p:cNvGraphicFramePr>
            <a:graphicFrameLocks noChangeAspect="1"/>
          </p:cNvGraphicFramePr>
          <p:nvPr>
            <p:extLst>
              <p:ext uri="{D42A27DB-BD31-4B8C-83A1-F6EECF244321}">
                <p14:modId xmlns:p14="http://schemas.microsoft.com/office/powerpoint/2010/main" val="3275132390"/>
              </p:ext>
            </p:extLst>
          </p:nvPr>
        </p:nvGraphicFramePr>
        <p:xfrm>
          <a:off x="251520" y="2204864"/>
          <a:ext cx="8207375" cy="2384425"/>
        </p:xfrm>
        <a:graphic>
          <a:graphicData uri="http://schemas.openxmlformats.org/presentationml/2006/ole">
            <mc:AlternateContent xmlns:mc="http://schemas.openxmlformats.org/markup-compatibility/2006">
              <mc:Choice xmlns:v="urn:schemas-microsoft-com:vml" Requires="v">
                <p:oleObj spid="_x0000_s52079" name="位图图像" r:id="rId4" imgW="8207451" imgH="2384762" progId="Paint.Picture">
                  <p:embed/>
                </p:oleObj>
              </mc:Choice>
              <mc:Fallback>
                <p:oleObj name="位图图像" r:id="rId4" imgW="8207451" imgH="2384762" progId="Paint.Picture">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51520" y="2204864"/>
                        <a:ext cx="8207375" cy="2384425"/>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8BD1E5A-C3AC-493E-A40C-1088F95F8E7F}" type="slidenum">
              <a:rPr lang="en-US" altLang="zh-CN"/>
              <a:pPr/>
              <a:t>39</a:t>
            </a:fld>
            <a:endParaRPr lang="en-US" altLang="zh-CN"/>
          </a:p>
        </p:txBody>
      </p:sp>
      <p:sp>
        <p:nvSpPr>
          <p:cNvPr id="304132" name="Text Box 4"/>
          <p:cNvSpPr txBox="1">
            <a:spLocks noChangeArrowheads="1"/>
          </p:cNvSpPr>
          <p:nvPr/>
        </p:nvSpPr>
        <p:spPr bwMode="auto">
          <a:xfrm>
            <a:off x="1871663" y="1233488"/>
            <a:ext cx="5148262" cy="1785104"/>
          </a:xfrm>
          <a:prstGeom prst="rect">
            <a:avLst/>
          </a:prstGeom>
          <a:solidFill>
            <a:srgbClr val="FFFF99"/>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4400" b="1" dirty="0">
                <a:solidFill>
                  <a:srgbClr val="3333FF"/>
                </a:solidFill>
              </a:rPr>
              <a:t>数据清洗</a:t>
            </a:r>
            <a:endParaRPr lang="en-US" altLang="zh-CN" sz="4400" b="1" dirty="0">
              <a:solidFill>
                <a:srgbClr val="3333FF"/>
              </a:solidFill>
            </a:endParaRPr>
          </a:p>
          <a:p>
            <a:pPr algn="ctr" eaLnBrk="1" hangingPunct="1">
              <a:spcBef>
                <a:spcPct val="50000"/>
              </a:spcBef>
            </a:pPr>
            <a:r>
              <a:rPr lang="en-US" altLang="zh-CN" sz="4400" b="1" dirty="0">
                <a:solidFill>
                  <a:srgbClr val="3333FF"/>
                </a:solidFill>
              </a:rPr>
              <a:t>Data Cleaning</a:t>
            </a:r>
            <a:endParaRPr lang="zh-CN" altLang="en-US" sz="4400" b="1" dirty="0">
              <a:solidFill>
                <a:srgbClr val="3333FF"/>
              </a:solidFill>
            </a:endParaRPr>
          </a:p>
        </p:txBody>
      </p:sp>
      <p:pic>
        <p:nvPicPr>
          <p:cNvPr id="4" name="Picture 2" descr="C:\Users\Saranya\Desktop\cleansing.jpg"/>
          <p:cNvPicPr>
            <a:picLocks noChangeAspect="1" noChangeArrowheads="1"/>
          </p:cNvPicPr>
          <p:nvPr/>
        </p:nvPicPr>
        <p:blipFill>
          <a:blip r:embed="rId3"/>
          <a:srcRect/>
          <a:stretch>
            <a:fillRect/>
          </a:stretch>
        </p:blipFill>
        <p:spPr bwMode="auto">
          <a:xfrm>
            <a:off x="925513" y="3249613"/>
            <a:ext cx="77724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04132">
                                            <p:txEl>
                                              <p:pRg st="0" end="0"/>
                                            </p:txEl>
                                          </p:spTgt>
                                        </p:tgtEl>
                                        <p:attrNameLst>
                                          <p:attrName>style.visibility</p:attrName>
                                        </p:attrNameLst>
                                      </p:cBhvr>
                                      <p:to>
                                        <p:strVal val="visible"/>
                                      </p:to>
                                    </p:set>
                                    <p:animEffect transition="in" filter="dissolve">
                                      <p:cBhvr>
                                        <p:cTn id="7" dur="500"/>
                                        <p:tgtEl>
                                          <p:spTgt spid="304132">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04132">
                                            <p:txEl>
                                              <p:pRg st="1" end="1"/>
                                            </p:txEl>
                                          </p:spTgt>
                                        </p:tgtEl>
                                        <p:attrNameLst>
                                          <p:attrName>style.visibility</p:attrName>
                                        </p:attrNameLst>
                                      </p:cBhvr>
                                      <p:to>
                                        <p:strVal val="visible"/>
                                      </p:to>
                                    </p:set>
                                    <p:animEffect transition="in" filter="dissolve">
                                      <p:cBhvr>
                                        <p:cTn id="11" dur="500"/>
                                        <p:tgtEl>
                                          <p:spTgt spid="3041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142875" y="836712"/>
            <a:ext cx="7499350" cy="1260884"/>
          </a:xfrm>
        </p:spPr>
        <p:txBody>
          <a:bodyPr/>
          <a:lstStyle/>
          <a:p>
            <a:pPr>
              <a:buFont typeface="Wingdings" panose="05000000000000000000" pitchFamily="2" charset="2"/>
              <a:buChar char="Ø"/>
            </a:pPr>
            <a:r>
              <a:rPr lang="zh-CN" altLang="en-US" sz="2000" dirty="0"/>
              <a:t>正确的数据</a:t>
            </a:r>
            <a:r>
              <a:rPr lang="en-US" altLang="zh-CN" sz="2000" dirty="0"/>
              <a:t>: </a:t>
            </a:r>
          </a:p>
          <a:p>
            <a:pPr lvl="1">
              <a:buFont typeface="Wingdings" panose="05000000000000000000" pitchFamily="2" charset="2"/>
              <a:buChar char="ü"/>
            </a:pPr>
            <a:r>
              <a:rPr lang="en-US" altLang="zh-CN" sz="2000" dirty="0">
                <a:solidFill>
                  <a:srgbClr val="3333FF"/>
                </a:solidFill>
              </a:rPr>
              <a:t>John Doe | john.doe@mail.com | 123 Main Street</a:t>
            </a:r>
          </a:p>
          <a:p>
            <a:pPr>
              <a:buFont typeface="Wingdings" panose="05000000000000000000" pitchFamily="2" charset="2"/>
              <a:buChar char="Ø"/>
            </a:pPr>
            <a:r>
              <a:rPr lang="zh-CN" altLang="en-US" sz="2000" dirty="0"/>
              <a:t>“脏数据”举例：</a:t>
            </a:r>
            <a:endParaRPr lang="en-US" altLang="zh-CN" sz="2000" dirty="0"/>
          </a:p>
        </p:txBody>
      </p:sp>
      <p:sp>
        <p:nvSpPr>
          <p:cNvPr id="92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1683C3-C5E8-47B5-A21F-40CD944DCFEB}" type="slidenum">
              <a:rPr lang="en-US" altLang="zh-CN"/>
              <a:pPr/>
              <a:t>4</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565400"/>
            <a:ext cx="87915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数据缺失的形式</a:t>
            </a:r>
          </a:p>
        </p:txBody>
      </p:sp>
      <p:sp>
        <p:nvSpPr>
          <p:cNvPr id="4" name="内容占位符 3"/>
          <p:cNvSpPr>
            <a:spLocks noGrp="1"/>
          </p:cNvSpPr>
          <p:nvPr>
            <p:ph idx="1"/>
          </p:nvPr>
        </p:nvSpPr>
        <p:spPr>
          <a:xfrm>
            <a:off x="287524" y="1719263"/>
            <a:ext cx="8568952" cy="4411662"/>
          </a:xfrm>
        </p:spPr>
        <p:txBody>
          <a:bodyPr/>
          <a:lstStyle/>
          <a:p>
            <a:pPr algn="just"/>
            <a:r>
              <a:rPr lang="zh-CN" altLang="en-US" dirty="0"/>
              <a:t>将数据集中不含缺失值的变量（属性）称为</a:t>
            </a:r>
            <a:r>
              <a:rPr lang="zh-CN" altLang="en-US" b="1" dirty="0"/>
              <a:t>完全变量</a:t>
            </a:r>
            <a:r>
              <a:rPr lang="en-US" altLang="zh-CN" b="1" dirty="0"/>
              <a:t>;</a:t>
            </a:r>
          </a:p>
          <a:p>
            <a:pPr algn="just"/>
            <a:r>
              <a:rPr lang="zh-CN" altLang="en-US" dirty="0"/>
              <a:t>数据集中含有缺失值的变量称为</a:t>
            </a:r>
            <a:r>
              <a:rPr lang="zh-CN" altLang="en-US" b="1" dirty="0"/>
              <a:t>不完全变量</a:t>
            </a:r>
            <a:endParaRPr lang="en-US" altLang="zh-CN" b="1" dirty="0"/>
          </a:p>
          <a:p>
            <a:pPr algn="just"/>
            <a:r>
              <a:rPr lang="en-US" altLang="zh-CN" dirty="0"/>
              <a:t>Little </a:t>
            </a:r>
            <a:r>
              <a:rPr lang="zh-CN" altLang="en-US" dirty="0"/>
              <a:t>和 </a:t>
            </a:r>
            <a:r>
              <a:rPr lang="en-US" altLang="zh-CN" dirty="0"/>
              <a:t>Rubin</a:t>
            </a:r>
            <a:r>
              <a:rPr lang="zh-CN" altLang="en-US" dirty="0"/>
              <a:t>定义了以下三种不同的数据缺失机制：</a:t>
            </a:r>
            <a:endParaRPr lang="en-US" altLang="zh-CN" dirty="0"/>
          </a:p>
          <a:p>
            <a:pPr marL="801687" lvl="1" indent="-457200" algn="just">
              <a:buClr>
                <a:srgbClr val="3333FF"/>
              </a:buClr>
              <a:buSzPct val="100000"/>
              <a:buFont typeface="+mj-lt"/>
              <a:buAutoNum type="arabicPeriod"/>
            </a:pPr>
            <a:r>
              <a:rPr lang="zh-CN" altLang="en-US" sz="2000" dirty="0"/>
              <a:t>完全随机缺失（</a:t>
            </a:r>
            <a:r>
              <a:rPr lang="en-US" altLang="zh-CN" sz="2000" dirty="0"/>
              <a:t>Missing Completely at Random</a:t>
            </a:r>
            <a:r>
              <a:rPr lang="zh-CN" altLang="en-US" sz="2000" dirty="0"/>
              <a:t>，</a:t>
            </a:r>
            <a:r>
              <a:rPr lang="en-US" altLang="zh-CN" sz="2000" dirty="0"/>
              <a:t>MCAR</a:t>
            </a:r>
            <a:r>
              <a:rPr lang="zh-CN" altLang="en-US" sz="2000" dirty="0"/>
              <a:t>）。数据的缺失与不完全变量以及完全变量都是无关的。</a:t>
            </a:r>
            <a:endParaRPr lang="en-US" altLang="zh-CN" sz="2000" dirty="0"/>
          </a:p>
          <a:p>
            <a:pPr marL="801687" lvl="1" indent="-457200" algn="just">
              <a:buClr>
                <a:srgbClr val="3333FF"/>
              </a:buClr>
              <a:buSzPct val="100000"/>
              <a:buFont typeface="+mj-lt"/>
              <a:buAutoNum type="arabicPeriod"/>
            </a:pPr>
            <a:r>
              <a:rPr lang="zh-CN" altLang="en-US" sz="2000" dirty="0"/>
              <a:t>随机缺失（</a:t>
            </a:r>
            <a:r>
              <a:rPr lang="en-US" altLang="zh-CN" sz="2000" dirty="0"/>
              <a:t>Missing at Random</a:t>
            </a:r>
            <a:r>
              <a:rPr lang="zh-CN" altLang="en-US" sz="2000" dirty="0"/>
              <a:t>，</a:t>
            </a:r>
            <a:r>
              <a:rPr lang="en-US" altLang="zh-CN" sz="2000" dirty="0"/>
              <a:t>MAR</a:t>
            </a:r>
            <a:r>
              <a:rPr lang="zh-CN" altLang="en-US" sz="2000" dirty="0"/>
              <a:t>）。数据的缺失仅仅依赖于完全变量。</a:t>
            </a:r>
            <a:endParaRPr lang="en-US" altLang="zh-CN" sz="2000" dirty="0"/>
          </a:p>
          <a:p>
            <a:pPr marL="801687" lvl="1" indent="-457200" algn="just">
              <a:buClr>
                <a:srgbClr val="3333FF"/>
              </a:buClr>
              <a:buSzPct val="100000"/>
              <a:buFont typeface="+mj-lt"/>
              <a:buAutoNum type="arabicPeriod"/>
            </a:pPr>
            <a:r>
              <a:rPr lang="zh-CN" altLang="en-US" sz="2000" dirty="0"/>
              <a:t>非随机、不可忽略缺失（</a:t>
            </a:r>
            <a:r>
              <a:rPr lang="en-US" altLang="zh-CN" sz="2000" dirty="0"/>
              <a:t>Not Missing at Random, NMAR</a:t>
            </a:r>
            <a:r>
              <a:rPr lang="zh-CN" altLang="en-US" sz="2000" dirty="0"/>
              <a:t>，</a:t>
            </a:r>
            <a:r>
              <a:rPr lang="en-US" altLang="zh-CN" sz="2000" dirty="0"/>
              <a:t>or no ignorable</a:t>
            </a:r>
            <a:r>
              <a:rPr lang="zh-CN" altLang="en-US" sz="2000" dirty="0"/>
              <a:t>）。不完全变量中数据的缺失依赖于不完全变量本身，这种缺失是不可忽略的。</a:t>
            </a:r>
          </a:p>
        </p:txBody>
      </p:sp>
      <p:sp>
        <p:nvSpPr>
          <p:cNvPr id="2" name="灯片编号占位符 1"/>
          <p:cNvSpPr>
            <a:spLocks noGrp="1"/>
          </p:cNvSpPr>
          <p:nvPr>
            <p:ph type="sldNum" sz="quarter" idx="12"/>
          </p:nvPr>
        </p:nvSpPr>
        <p:spPr/>
        <p:txBody>
          <a:bodyPr/>
          <a:lstStyle/>
          <a:p>
            <a:pPr>
              <a:defRPr/>
            </a:pPr>
            <a:fld id="{9D1F3FAA-0BFA-41FE-8BF5-7CA0D3480F62}" type="slidenum">
              <a:rPr lang="en-US" altLang="zh-CN" smtClean="0"/>
              <a:pPr>
                <a:defRPr/>
              </a:pPr>
              <a:t>40</a:t>
            </a:fld>
            <a:endParaRPr lang="en-US" altLang="zh-CN"/>
          </a:p>
        </p:txBody>
      </p:sp>
    </p:spTree>
    <p:extLst>
      <p:ext uri="{BB962C8B-B14F-4D97-AF65-F5344CB8AC3E}">
        <p14:creationId xmlns:p14="http://schemas.microsoft.com/office/powerpoint/2010/main" val="22730224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a:t>缺失值填充</a:t>
            </a:r>
            <a:endParaRPr lang="zh-CN" altLang="en-US" dirty="0"/>
          </a:p>
        </p:txBody>
      </p:sp>
      <p:sp>
        <p:nvSpPr>
          <p:cNvPr id="4" name="内容占位符 3"/>
          <p:cNvSpPr>
            <a:spLocks noGrp="1"/>
          </p:cNvSpPr>
          <p:nvPr>
            <p:ph idx="1"/>
          </p:nvPr>
        </p:nvSpPr>
        <p:spPr/>
        <p:txBody>
          <a:bodyPr/>
          <a:lstStyle/>
          <a:p>
            <a:r>
              <a:rPr lang="zh-CN" altLang="en-US" dirty="0"/>
              <a:t>在许多实际问题的研究中，有一些数据无法获得或缺失。</a:t>
            </a:r>
            <a:endParaRPr lang="en-US" altLang="zh-CN" dirty="0"/>
          </a:p>
          <a:p>
            <a:r>
              <a:rPr lang="zh-CN" altLang="en-US" dirty="0"/>
              <a:t>当缺失比例很小时，可直接对完全记录进行数据处理，舍弃缺失记录。 </a:t>
            </a:r>
            <a:endParaRPr lang="en-US" altLang="zh-CN" dirty="0"/>
          </a:p>
          <a:p>
            <a:r>
              <a:rPr lang="zh-CN" altLang="en-US" dirty="0"/>
              <a:t>但在实际数据中，往往缺失数据占有相当的比重，尤其是多元数据。</a:t>
            </a:r>
            <a:endParaRPr lang="en-US" altLang="zh-CN" dirty="0"/>
          </a:p>
          <a:p>
            <a:r>
              <a:rPr lang="zh-CN" altLang="en-US" dirty="0"/>
              <a:t>这时前述的处理将是低效率的，因为这样做丢失了大量信息，并且会产生偏倚，使不完全观测数据与完全观测数据间产生系统差异。</a:t>
            </a:r>
          </a:p>
        </p:txBody>
      </p:sp>
      <p:sp>
        <p:nvSpPr>
          <p:cNvPr id="2" name="灯片编号占位符 1"/>
          <p:cNvSpPr>
            <a:spLocks noGrp="1"/>
          </p:cNvSpPr>
          <p:nvPr>
            <p:ph type="sldNum" sz="quarter" idx="12"/>
          </p:nvPr>
        </p:nvSpPr>
        <p:spPr/>
        <p:txBody>
          <a:bodyPr/>
          <a:lstStyle/>
          <a:p>
            <a:pPr>
              <a:defRPr/>
            </a:pPr>
            <a:fld id="{9D1F3FAA-0BFA-41FE-8BF5-7CA0D3480F62}" type="slidenum">
              <a:rPr lang="en-US" altLang="zh-CN" smtClean="0"/>
              <a:pPr>
                <a:defRPr/>
              </a:pPr>
              <a:t>41</a:t>
            </a:fld>
            <a:endParaRPr lang="en-US" altLang="zh-CN"/>
          </a:p>
        </p:txBody>
      </p:sp>
    </p:spTree>
    <p:extLst>
      <p:ext uri="{BB962C8B-B14F-4D97-AF65-F5344CB8AC3E}">
        <p14:creationId xmlns:p14="http://schemas.microsoft.com/office/powerpoint/2010/main" val="13521697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35EB2B-3BEA-40A0-BCB4-8CA63CC07495}" type="slidenum">
              <a:rPr lang="en-US" altLang="zh-CN"/>
              <a:pPr/>
              <a:t>42</a:t>
            </a:fld>
            <a:endParaRPr lang="en-US" altLang="zh-CN"/>
          </a:p>
        </p:txBody>
      </p:sp>
      <p:sp>
        <p:nvSpPr>
          <p:cNvPr id="57347" name="Rectangle 3"/>
          <p:cNvSpPr>
            <a:spLocks noGrp="1" noChangeArrowheads="1"/>
          </p:cNvSpPr>
          <p:nvPr>
            <p:ph type="body" idx="1"/>
          </p:nvPr>
        </p:nvSpPr>
        <p:spPr>
          <a:xfrm>
            <a:off x="358775" y="1160463"/>
            <a:ext cx="8569325" cy="5221287"/>
          </a:xfrm>
        </p:spPr>
        <p:txBody>
          <a:bodyPr/>
          <a:lstStyle/>
          <a:p>
            <a:pPr eaLnBrk="1" hangingPunct="1"/>
            <a:endParaRPr lang="en-US" altLang="zh-CN" dirty="0"/>
          </a:p>
          <a:p>
            <a:pPr eaLnBrk="1" hangingPunct="1"/>
            <a:r>
              <a:rPr lang="zh-CN" altLang="en-US" dirty="0"/>
              <a:t>均值填充法</a:t>
            </a:r>
            <a:endParaRPr lang="en-US" altLang="zh-CN" dirty="0"/>
          </a:p>
          <a:p>
            <a:pPr lvl="1" eaLnBrk="1" hangingPunct="1"/>
            <a:r>
              <a:rPr lang="zh-CN" altLang="en-US" sz="2000" dirty="0"/>
              <a:t>将变量的属性分为数值型和非数值型来分别进行处理。</a:t>
            </a:r>
            <a:endParaRPr lang="en-US" altLang="zh-CN" sz="2000" dirty="0"/>
          </a:p>
          <a:p>
            <a:pPr lvl="1" eaLnBrk="1" hangingPunct="1"/>
            <a:r>
              <a:rPr lang="zh-CN" altLang="en-US" sz="2000" dirty="0"/>
              <a:t>如果缺失值是数值型的，就根据该变量在其他所有对象的取值的平均值来填充该缺失的变量值；</a:t>
            </a:r>
            <a:endParaRPr lang="en-US" altLang="zh-CN" sz="2000" dirty="0"/>
          </a:p>
          <a:p>
            <a:pPr lvl="1" eaLnBrk="1" hangingPunct="1"/>
            <a:r>
              <a:rPr lang="zh-CN" altLang="en-US" sz="2000" dirty="0"/>
              <a:t>如果缺失值是非数值型的，则使用众数来补齐该缺失的变量值。</a:t>
            </a:r>
            <a:endParaRPr lang="en-US" altLang="zh-CN" sz="2000" dirty="0"/>
          </a:p>
          <a:p>
            <a:pPr eaLnBrk="1" hangingPunct="1"/>
            <a:r>
              <a:rPr lang="zh-CN" altLang="en-US" dirty="0"/>
              <a:t>这种方法是建立在完全随机缺失（</a:t>
            </a:r>
            <a:r>
              <a:rPr lang="en-US" altLang="zh-CN" dirty="0"/>
              <a:t>MCAR</a:t>
            </a:r>
            <a:r>
              <a:rPr lang="zh-CN" altLang="en-US" dirty="0"/>
              <a:t>）的假设之上的，而且会造成变量的方差和标准差变小。</a:t>
            </a:r>
            <a:endParaRPr lang="en-US" altLang="zh-CN" dirty="0"/>
          </a:p>
          <a:p>
            <a:pPr eaLnBrk="1" hangingPunct="1"/>
            <a:r>
              <a:rPr lang="zh-CN" altLang="en-US" dirty="0"/>
              <a:t>改进：局部均值填充</a:t>
            </a:r>
            <a:endParaRPr lang="en-US" altLang="zh-CN" dirty="0"/>
          </a:p>
          <a:p>
            <a:pPr lvl="1" eaLnBrk="1" hangingPunct="1"/>
            <a:r>
              <a:rPr lang="zh-CN" altLang="en-US" dirty="0"/>
              <a:t>用与元组属于同一个“类别”的元组的均值填充</a:t>
            </a:r>
            <a:endParaRPr lang="en-US" altLang="zh-CN" dirty="0"/>
          </a:p>
          <a:p>
            <a:pPr eaLnBrk="1" hangingPunct="1"/>
            <a:endParaRPr lang="en-US" altLang="zh-CN" dirty="0"/>
          </a:p>
        </p:txBody>
      </p:sp>
      <p:sp>
        <p:nvSpPr>
          <p:cNvPr id="57348" name="Rectangle 4"/>
          <p:cNvSpPr>
            <a:spLocks noGrp="1" noChangeArrowheads="1"/>
          </p:cNvSpPr>
          <p:nvPr>
            <p:ph type="title"/>
          </p:nvPr>
        </p:nvSpPr>
        <p:spPr>
          <a:xfrm>
            <a:off x="457200" y="-279400"/>
            <a:ext cx="7543800" cy="1295400"/>
          </a:xfrm>
        </p:spPr>
        <p:txBody>
          <a:bodyPr/>
          <a:lstStyle/>
          <a:p>
            <a:pPr eaLnBrk="1" hangingPunct="1"/>
            <a:r>
              <a:rPr lang="zh-CN" altLang="en-US" b="0" dirty="0">
                <a:solidFill>
                  <a:srgbClr val="3333FF"/>
                </a:solidFill>
              </a:rPr>
              <a:t>缺失值填充：均值填充法</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34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34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4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34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3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pPr algn="ctr"/>
            <a:r>
              <a:rPr lang="zh-CN" altLang="en-US" b="0" dirty="0">
                <a:solidFill>
                  <a:srgbClr val="3333FF"/>
                </a:solidFill>
              </a:rPr>
              <a:t>缺失值填充：</a:t>
            </a:r>
            <a:r>
              <a:rPr lang="zh-CN" altLang="en-US" b="0" dirty="0"/>
              <a:t>回归添补法</a:t>
            </a:r>
            <a:endParaRPr lang="zh-CN" altLang="en-US" dirty="0">
              <a:solidFill>
                <a:srgbClr val="3333FF"/>
              </a:solidFill>
            </a:endParaRPr>
          </a:p>
        </p:txBody>
      </p:sp>
      <p:sp>
        <p:nvSpPr>
          <p:cNvPr id="2" name="内容占位符 1">
            <a:extLst>
              <a:ext uri="{FF2B5EF4-FFF2-40B4-BE49-F238E27FC236}">
                <a16:creationId xmlns:a16="http://schemas.microsoft.com/office/drawing/2014/main" id="{3A0086A6-A0ED-4B5C-B16F-8987582700FB}"/>
              </a:ext>
            </a:extLst>
          </p:cNvPr>
          <p:cNvSpPr>
            <a:spLocks noGrp="1"/>
          </p:cNvSpPr>
          <p:nvPr>
            <p:ph idx="1"/>
          </p:nvPr>
        </p:nvSpPr>
        <p:spPr>
          <a:xfrm>
            <a:off x="457200" y="1719263"/>
            <a:ext cx="8229600" cy="917650"/>
          </a:xfrm>
        </p:spPr>
        <p:txBody>
          <a:bodyPr/>
          <a:lstStyle/>
          <a:p>
            <a:r>
              <a:rPr lang="zh-CN" altLang="zh-CN" sz="1800" dirty="0"/>
              <a:t>把缺失属性作为因变量，其他相关属性作为自变量，利用他们之间的关系建立回归模型的来预测缺失值，以此完成缺失值插补的方法。</a:t>
            </a:r>
            <a:endParaRPr lang="en-US" altLang="zh-CN" sz="1800" dirty="0"/>
          </a:p>
          <a:p>
            <a:endParaRPr lang="zh-CN" altLang="en-US" sz="1800" dirty="0"/>
          </a:p>
        </p:txBody>
      </p:sp>
      <p:sp>
        <p:nvSpPr>
          <p:cNvPr id="5939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47BE36D-FFDC-4BD3-AE50-6F36FD7B3F74}" type="slidenum">
              <a:rPr lang="en-US" altLang="zh-CN"/>
              <a:pPr/>
              <a:t>43</a:t>
            </a:fld>
            <a:endParaRPr lang="en-US" altLang="zh-CN"/>
          </a:p>
        </p:txBody>
      </p:sp>
      <p:pic>
        <p:nvPicPr>
          <p:cNvPr id="92162" name="Picture 2" descr="多元线性回归插补_2345看图王">
            <a:extLst>
              <a:ext uri="{FF2B5EF4-FFF2-40B4-BE49-F238E27FC236}">
                <a16:creationId xmlns:a16="http://schemas.microsoft.com/office/drawing/2014/main" id="{D4692049-85DC-4D65-ACB8-1558994C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525" y="2348880"/>
            <a:ext cx="6368522"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方正姚体" panose="02010601030101010101" pitchFamily="2" charset="-122"/>
                <a:ea typeface="方正姚体" panose="02010601030101010101" pitchFamily="2" charset="-122"/>
              </a:rPr>
              <a:t>缺失值填充：</a:t>
            </a:r>
            <a:r>
              <a:rPr lang="zh-CN" altLang="en-US" sz="4000" b="0" dirty="0">
                <a:latin typeface="方正姚体" panose="02010601030101010101" pitchFamily="2" charset="-122"/>
                <a:ea typeface="方正姚体" panose="02010601030101010101" pitchFamily="2" charset="-122"/>
              </a:rPr>
              <a:t>热卡填充（</a:t>
            </a:r>
            <a:r>
              <a:rPr lang="en-US" altLang="zh-CN" sz="4000" b="0" dirty="0">
                <a:latin typeface="方正姚体" panose="02010601030101010101" pitchFamily="2" charset="-122"/>
                <a:ea typeface="方正姚体" panose="02010601030101010101" pitchFamily="2" charset="-122"/>
              </a:rPr>
              <a:t>Hot deck </a:t>
            </a:r>
            <a:r>
              <a:rPr lang="zh-CN" altLang="en-US" sz="4000" b="0" dirty="0">
                <a:latin typeface="方正姚体" panose="02010601030101010101" pitchFamily="2" charset="-122"/>
                <a:ea typeface="方正姚体" panose="02010601030101010101" pitchFamily="2" charset="-122"/>
              </a:rPr>
              <a:t>填补法、就近补齐法）</a:t>
            </a:r>
            <a:endParaRPr lang="zh-CN" altLang="en-US" b="0" dirty="0">
              <a:latin typeface="方正姚体" panose="02010601030101010101" pitchFamily="2" charset="-122"/>
              <a:ea typeface="方正姚体" panose="02010601030101010101" pitchFamily="2" charset="-122"/>
            </a:endParaRPr>
          </a:p>
        </p:txBody>
      </p:sp>
      <p:sp>
        <p:nvSpPr>
          <p:cNvPr id="3" name="内容占位符 2"/>
          <p:cNvSpPr>
            <a:spLocks noGrp="1"/>
          </p:cNvSpPr>
          <p:nvPr>
            <p:ph idx="1"/>
          </p:nvPr>
        </p:nvSpPr>
        <p:spPr/>
        <p:txBody>
          <a:bodyPr/>
          <a:lstStyle/>
          <a:p>
            <a:r>
              <a:rPr lang="zh-CN" altLang="en-US" dirty="0"/>
              <a:t>对于一个包含空值的对象，热卡填充法在完整数据中找到一个与它最相似的对象，然后用这个相似对象的值来进行填充。</a:t>
            </a:r>
            <a:endParaRPr lang="en-US" altLang="zh-CN" dirty="0"/>
          </a:p>
          <a:p>
            <a:r>
              <a:rPr lang="zh-CN" altLang="en-US" dirty="0"/>
              <a:t>不同的问题可能会选用不同的标准来对相似进行判定。该方法概念上很简单，且利用了数据间的关系来进行空值估计。</a:t>
            </a:r>
            <a:endParaRPr lang="en-US" altLang="zh-CN" dirty="0"/>
          </a:p>
          <a:p>
            <a:r>
              <a:rPr lang="zh-CN" altLang="en-US" dirty="0"/>
              <a:t>这个方法的缺点在于难以定义相似标准，主观因素较多。</a:t>
            </a:r>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44</a:t>
            </a:fld>
            <a:endParaRPr lang="en-US" altLang="zh-CN"/>
          </a:p>
        </p:txBody>
      </p:sp>
    </p:spTree>
    <p:extLst>
      <p:ext uri="{BB962C8B-B14F-4D97-AF65-F5344CB8AC3E}">
        <p14:creationId xmlns:p14="http://schemas.microsoft.com/office/powerpoint/2010/main" val="18397331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姚体" panose="02010601030101010101" pitchFamily="2" charset="-122"/>
                <a:ea typeface="方正姚体" panose="02010601030101010101" pitchFamily="2" charset="-122"/>
              </a:rPr>
              <a:t>缺失值填充：其它方法</a:t>
            </a:r>
          </a:p>
        </p:txBody>
      </p:sp>
      <p:sp>
        <p:nvSpPr>
          <p:cNvPr id="3" name="内容占位符 2"/>
          <p:cNvSpPr>
            <a:spLocks noGrp="1"/>
          </p:cNvSpPr>
          <p:nvPr>
            <p:ph idx="1"/>
          </p:nvPr>
        </p:nvSpPr>
        <p:spPr/>
        <p:txBody>
          <a:bodyPr/>
          <a:lstStyle/>
          <a:p>
            <a:r>
              <a:rPr lang="zh-CN" altLang="en-US" dirty="0"/>
              <a:t>极大似然估计</a:t>
            </a:r>
          </a:p>
          <a:p>
            <a:r>
              <a:rPr lang="zh-CN" altLang="en-US" dirty="0"/>
              <a:t>期望最大化法</a:t>
            </a:r>
          </a:p>
          <a:p>
            <a:r>
              <a:rPr lang="en-US" altLang="zh-CN" dirty="0"/>
              <a:t>K</a:t>
            </a:r>
            <a:r>
              <a:rPr lang="zh-CN" altLang="en-US" dirty="0"/>
              <a:t>最近距离邻法</a:t>
            </a:r>
          </a:p>
          <a:p>
            <a:r>
              <a:rPr lang="en-US" altLang="zh-CN" dirty="0"/>
              <a:t>C4.5</a:t>
            </a:r>
            <a:r>
              <a:rPr lang="zh-CN" altLang="en-US" dirty="0"/>
              <a:t>方法</a:t>
            </a:r>
          </a:p>
          <a:p>
            <a:r>
              <a:rPr lang="en-US" altLang="zh-CN" dirty="0"/>
              <a:t>…</a:t>
            </a:r>
            <a:endParaRPr lang="zh-CN" altLang="en-US" dirty="0"/>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45</a:t>
            </a:fld>
            <a:endParaRPr lang="en-US" altLang="zh-CN"/>
          </a:p>
        </p:txBody>
      </p:sp>
    </p:spTree>
    <p:extLst>
      <p:ext uri="{BB962C8B-B14F-4D97-AF65-F5344CB8AC3E}">
        <p14:creationId xmlns:p14="http://schemas.microsoft.com/office/powerpoint/2010/main" val="387669695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65F4D66-4B78-441B-A1A9-F537ABB4869B}" type="slidenum">
              <a:rPr lang="en-US" altLang="zh-CN"/>
              <a:pPr/>
              <a:t>46</a:t>
            </a:fld>
            <a:endParaRPr lang="en-US" altLang="zh-CN"/>
          </a:p>
        </p:txBody>
      </p:sp>
      <p:sp>
        <p:nvSpPr>
          <p:cNvPr id="60419" name="Rectangle 4"/>
          <p:cNvSpPr>
            <a:spLocks noChangeArrowheads="1"/>
          </p:cNvSpPr>
          <p:nvPr/>
        </p:nvSpPr>
        <p:spPr bwMode="auto">
          <a:xfrm>
            <a:off x="287524" y="1066801"/>
            <a:ext cx="8445314"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dirty="0">
                <a:solidFill>
                  <a:srgbClr val="3333FF"/>
                </a:solidFill>
                <a:latin typeface="华文仿宋" panose="02010600040101010101" pitchFamily="2" charset="-122"/>
                <a:ea typeface="华文仿宋" panose="02010600040101010101" pitchFamily="2" charset="-122"/>
              </a:rPr>
              <a:t>一种最简单的平滑方法：分箱（</a:t>
            </a:r>
            <a:r>
              <a:rPr lang="en-US" altLang="zh-CN" dirty="0">
                <a:solidFill>
                  <a:srgbClr val="3333FF"/>
                </a:solidFill>
                <a:latin typeface="华文仿宋" panose="02010600040101010101" pitchFamily="2" charset="-122"/>
                <a:ea typeface="华文仿宋" panose="02010600040101010101" pitchFamily="2" charset="-122"/>
              </a:rPr>
              <a:t> Binning </a:t>
            </a:r>
            <a:r>
              <a:rPr lang="zh-CN" altLang="en-US" dirty="0">
                <a:solidFill>
                  <a:srgbClr val="3333FF"/>
                </a:solidFill>
                <a:latin typeface="华文仿宋" panose="02010600040101010101" pitchFamily="2" charset="-122"/>
                <a:ea typeface="华文仿宋" panose="02010600040101010101" pitchFamily="2" charset="-122"/>
              </a:rPr>
              <a:t>）</a:t>
            </a:r>
            <a:endParaRPr lang="en-US" altLang="zh-CN" dirty="0">
              <a:solidFill>
                <a:srgbClr val="3333FF"/>
              </a:solidFill>
              <a:latin typeface="华文仿宋" panose="02010600040101010101" pitchFamily="2" charset="-122"/>
              <a:ea typeface="华文仿宋" panose="02010600040101010101" pitchFamily="2" charset="-122"/>
            </a:endParaRPr>
          </a:p>
          <a:p>
            <a:pPr lvl="1" eaLnBrk="1" hangingPunct="1">
              <a:buFont typeface="Wingdings" panose="05000000000000000000" pitchFamily="2" charset="2"/>
              <a:buChar char="ü"/>
            </a:pPr>
            <a:r>
              <a:rPr lang="zh-CN" altLang="en-US" dirty="0">
                <a:solidFill>
                  <a:srgbClr val="3333FF"/>
                </a:solidFill>
                <a:latin typeface="华文仿宋" panose="02010600040101010101" pitchFamily="2" charset="-122"/>
                <a:ea typeface="华文仿宋" panose="02010600040101010101" pitchFamily="2" charset="-122"/>
              </a:rPr>
              <a:t>存储的值被分布到一些“桶”或箱中。</a:t>
            </a:r>
            <a:endParaRPr lang="en-US" altLang="zh-CN" dirty="0">
              <a:solidFill>
                <a:srgbClr val="3333FF"/>
              </a:solidFill>
              <a:latin typeface="华文仿宋" panose="02010600040101010101" pitchFamily="2" charset="-122"/>
              <a:ea typeface="华文仿宋" panose="02010600040101010101" pitchFamily="2" charset="-122"/>
            </a:endParaRPr>
          </a:p>
          <a:p>
            <a:pPr lvl="1" eaLnBrk="1" hangingPunct="1">
              <a:buFont typeface="Wingdings" panose="05000000000000000000" pitchFamily="2" charset="2"/>
              <a:buChar char="ü"/>
            </a:pPr>
            <a:r>
              <a:rPr lang="zh-CN" altLang="en-US" dirty="0">
                <a:solidFill>
                  <a:srgbClr val="3333FF"/>
                </a:solidFill>
                <a:latin typeface="华文仿宋" panose="02010600040101010101" pitchFamily="2" charset="-122"/>
                <a:ea typeface="华文仿宋" panose="02010600040101010101" pitchFamily="2" charset="-122"/>
              </a:rPr>
              <a:t>分箱方法参考相邻的值，因此它进行局部平滑。</a:t>
            </a:r>
          </a:p>
          <a:p>
            <a:pPr eaLnBrk="1" hangingPunct="1">
              <a:buFont typeface="Wingdings" panose="05000000000000000000" pitchFamily="2" charset="2"/>
              <a:buChar char="Ø"/>
            </a:pPr>
            <a:r>
              <a:rPr lang="zh-CN" altLang="en-US" dirty="0">
                <a:solidFill>
                  <a:srgbClr val="3333FF"/>
                </a:solidFill>
                <a:latin typeface="华文仿宋" panose="02010600040101010101" pitchFamily="2" charset="-122"/>
                <a:ea typeface="华文仿宋" panose="02010600040101010101" pitchFamily="2" charset="-122"/>
              </a:rPr>
              <a:t>分箱方法：</a:t>
            </a:r>
            <a:endParaRPr lang="en-US" altLang="zh-CN" dirty="0">
              <a:solidFill>
                <a:srgbClr val="3333FF"/>
              </a:solidFill>
              <a:latin typeface="华文仿宋" panose="02010600040101010101" pitchFamily="2" charset="-122"/>
              <a:ea typeface="华文仿宋" panose="02010600040101010101" pitchFamily="2" charset="-122"/>
            </a:endParaRPr>
          </a:p>
          <a:p>
            <a:pPr marL="858837" lvl="1" indent="-514350" eaLnBrk="1" hangingPunct="1">
              <a:buSzPct val="90000"/>
              <a:buFont typeface="+mj-ea"/>
              <a:buAutoNum type="circleNumDbPlain"/>
            </a:pPr>
            <a:r>
              <a:rPr lang="zh-CN" altLang="en-US" dirty="0">
                <a:solidFill>
                  <a:srgbClr val="3333FF"/>
                </a:solidFill>
                <a:latin typeface="华文仿宋" panose="02010600040101010101" pitchFamily="2" charset="-122"/>
                <a:ea typeface="华文仿宋" panose="02010600040101010101" pitchFamily="2" charset="-122"/>
              </a:rPr>
              <a:t>首先排序数据，并将它们分到等深（等宽）的箱中；</a:t>
            </a:r>
          </a:p>
          <a:p>
            <a:pPr marL="858837" lvl="1" indent="-514350" eaLnBrk="1" hangingPunct="1">
              <a:buSzPct val="90000"/>
              <a:buFont typeface="+mj-ea"/>
              <a:buAutoNum type="circleNumDbPlain"/>
            </a:pPr>
            <a:r>
              <a:rPr lang="zh-CN" altLang="en-US" dirty="0">
                <a:solidFill>
                  <a:srgbClr val="3333FF"/>
                </a:solidFill>
                <a:latin typeface="华文仿宋" panose="02010600040101010101" pitchFamily="2" charset="-122"/>
                <a:ea typeface="华文仿宋" panose="02010600040101010101" pitchFamily="2" charset="-122"/>
              </a:rPr>
              <a:t>平滑各个分箱中的数据：</a:t>
            </a:r>
            <a:endParaRPr lang="en-US" altLang="zh-CN" dirty="0">
              <a:solidFill>
                <a:srgbClr val="3333FF"/>
              </a:solidFill>
              <a:latin typeface="华文仿宋" panose="02010600040101010101" pitchFamily="2" charset="-122"/>
              <a:ea typeface="华文仿宋" panose="02010600040101010101" pitchFamily="2" charset="-122"/>
            </a:endParaRPr>
          </a:p>
          <a:p>
            <a:pPr lvl="2" eaLnBrk="1" hangingPunct="1">
              <a:buFont typeface="Wingdings" panose="05000000000000000000" pitchFamily="2" charset="2"/>
              <a:buChar char="ü"/>
            </a:pPr>
            <a:r>
              <a:rPr lang="zh-CN" altLang="en-US" dirty="0">
                <a:solidFill>
                  <a:srgbClr val="3333FF"/>
                </a:solidFill>
                <a:latin typeface="华文仿宋" panose="02010600040101010101" pitchFamily="2" charset="-122"/>
                <a:ea typeface="华文仿宋" panose="02010600040101010101" pitchFamily="2" charset="-122"/>
              </a:rPr>
              <a:t>平均数平滑：箱中每一个值被箱的平均数替换</a:t>
            </a:r>
          </a:p>
          <a:p>
            <a:pPr lvl="2" eaLnBrk="1" hangingPunct="1">
              <a:buFont typeface="Wingdings" panose="05000000000000000000" pitchFamily="2" charset="2"/>
              <a:buChar char="ü"/>
            </a:pPr>
            <a:r>
              <a:rPr lang="zh-CN" altLang="en-US" dirty="0">
                <a:solidFill>
                  <a:srgbClr val="3333FF"/>
                </a:solidFill>
                <a:latin typeface="华文仿宋" panose="02010600040101010101" pitchFamily="2" charset="-122"/>
                <a:ea typeface="华文仿宋" panose="02010600040101010101" pitchFamily="2" charset="-122"/>
              </a:rPr>
              <a:t>中位数平滑：箱中每一个值被箱的中位数替换</a:t>
            </a:r>
          </a:p>
          <a:p>
            <a:pPr lvl="2" eaLnBrk="1" hangingPunct="1">
              <a:buFont typeface="Wingdings" panose="05000000000000000000" pitchFamily="2" charset="2"/>
              <a:buChar char="ü"/>
            </a:pPr>
            <a:r>
              <a:rPr lang="zh-CN" altLang="en-US" dirty="0">
                <a:solidFill>
                  <a:srgbClr val="3333FF"/>
                </a:solidFill>
                <a:latin typeface="华文仿宋" panose="02010600040101010101" pitchFamily="2" charset="-122"/>
                <a:ea typeface="华文仿宋" panose="02010600040101010101" pitchFamily="2" charset="-122"/>
              </a:rPr>
              <a:t>箱边界平滑：箱中每一个值被离它最近的箱边界值替换。</a:t>
            </a:r>
          </a:p>
          <a:p>
            <a:pPr lvl="1" eaLnBrk="1" hangingPunct="1">
              <a:buFont typeface="Wingdings" panose="05000000000000000000" pitchFamily="2" charset="2"/>
              <a:buChar char="ü"/>
            </a:pPr>
            <a:endParaRPr lang="zh-CN" altLang="en-US" dirty="0">
              <a:solidFill>
                <a:srgbClr val="3333FF"/>
              </a:solidFill>
              <a:latin typeface="华文仿宋" panose="02010600040101010101" pitchFamily="2" charset="-122"/>
              <a:ea typeface="华文仿宋" panose="02010600040101010101" pitchFamily="2" charset="-122"/>
            </a:endParaRPr>
          </a:p>
        </p:txBody>
      </p:sp>
      <p:sp>
        <p:nvSpPr>
          <p:cNvPr id="60420" name="Rectangle 5"/>
          <p:cNvSpPr>
            <a:spLocks noChangeArrowheads="1"/>
          </p:cNvSpPr>
          <p:nvPr/>
        </p:nvSpPr>
        <p:spPr bwMode="auto">
          <a:xfrm>
            <a:off x="495300" y="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dirty="0">
                <a:solidFill>
                  <a:srgbClr val="3333FF"/>
                </a:solidFill>
                <a:latin typeface="方正姚体" panose="02010601030101010101" pitchFamily="2" charset="-122"/>
                <a:ea typeface="方正姚体" panose="02010601030101010101" pitchFamily="2" charset="-122"/>
              </a:rPr>
              <a:t>数据清洗</a:t>
            </a:r>
            <a:r>
              <a:rPr lang="en-US" altLang="zh-CN" sz="4000" dirty="0">
                <a:solidFill>
                  <a:srgbClr val="3333FF"/>
                </a:solidFill>
                <a:latin typeface="方正姚体" panose="02010601030101010101" pitchFamily="2" charset="-122"/>
                <a:ea typeface="方正姚体" panose="02010601030101010101" pitchFamily="2" charset="-122"/>
              </a:rPr>
              <a:t>: </a:t>
            </a:r>
            <a:r>
              <a:rPr lang="zh-CN" altLang="en-US" sz="4000" dirty="0">
                <a:solidFill>
                  <a:srgbClr val="3333FF"/>
                </a:solidFill>
                <a:latin typeface="方正姚体" panose="02010601030101010101" pitchFamily="2" charset="-122"/>
                <a:ea typeface="方正姚体" panose="02010601030101010101" pitchFamily="2" charset="-122"/>
              </a:rPr>
              <a:t>去除噪声</a:t>
            </a:r>
            <a:r>
              <a:rPr lang="en-US" altLang="zh-CN" sz="4000" dirty="0">
                <a:solidFill>
                  <a:srgbClr val="3333FF"/>
                </a:solidFill>
                <a:latin typeface="方正姚体" panose="02010601030101010101" pitchFamily="2" charset="-122"/>
                <a:ea typeface="方正姚体" panose="02010601030101010101" pitchFamily="2" charset="-122"/>
              </a:rPr>
              <a:t>(</a:t>
            </a:r>
            <a:r>
              <a:rPr lang="en-US" altLang="zh-CN" sz="3900" dirty="0">
                <a:solidFill>
                  <a:srgbClr val="3333FF"/>
                </a:solidFill>
                <a:latin typeface="方正姚体" panose="02010601030101010101" pitchFamily="2" charset="-122"/>
                <a:ea typeface="方正姚体" panose="02010601030101010101" pitchFamily="2" charset="-122"/>
              </a:rPr>
              <a:t>Noisy)</a:t>
            </a:r>
            <a:endParaRPr lang="zh-CN" altLang="en-US" sz="3900" dirty="0">
              <a:solidFill>
                <a:srgbClr val="3333FF"/>
              </a:solidFill>
              <a:latin typeface="方正姚体" panose="02010601030101010101" pitchFamily="2" charset="-122"/>
              <a:ea typeface="方正姚体" panose="02010601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E9BDCE3-75D9-4F7D-947F-7293EF644926}"/>
              </a:ext>
            </a:extLst>
          </p:cNvPr>
          <p:cNvSpPr>
            <a:spLocks noGrp="1"/>
          </p:cNvSpPr>
          <p:nvPr>
            <p:ph type="title"/>
          </p:nvPr>
        </p:nvSpPr>
        <p:spPr/>
        <p:txBody>
          <a:bodyPr/>
          <a:lstStyle/>
          <a:p>
            <a:r>
              <a:rPr lang="zh-CN" altLang="en-US" dirty="0"/>
              <a:t>数据平滑：分箱</a:t>
            </a:r>
          </a:p>
        </p:txBody>
      </p:sp>
      <p:sp>
        <p:nvSpPr>
          <p:cNvPr id="5" name="内容占位符 4">
            <a:extLst>
              <a:ext uri="{FF2B5EF4-FFF2-40B4-BE49-F238E27FC236}">
                <a16:creationId xmlns:a16="http://schemas.microsoft.com/office/drawing/2014/main" id="{7BD28B96-9EFE-485F-8C84-D565700B6771}"/>
              </a:ext>
            </a:extLst>
          </p:cNvPr>
          <p:cNvSpPr>
            <a:spLocks noGrp="1"/>
          </p:cNvSpPr>
          <p:nvPr>
            <p:ph idx="1"/>
          </p:nvPr>
        </p:nvSpPr>
        <p:spPr/>
        <p:txBody>
          <a:bodyPr/>
          <a:lstStyle/>
          <a:p>
            <a:r>
              <a:rPr lang="zh-CN" altLang="en-US" dirty="0"/>
              <a:t>等深分箱 </a:t>
            </a:r>
            <a:r>
              <a:rPr lang="en-US" altLang="zh-CN" dirty="0"/>
              <a:t>(binning)</a:t>
            </a:r>
            <a:r>
              <a:rPr lang="zh-CN" altLang="en-US" dirty="0"/>
              <a:t>：</a:t>
            </a:r>
            <a:endParaRPr lang="en-US" altLang="zh-CN" dirty="0"/>
          </a:p>
          <a:p>
            <a:pPr lvl="1"/>
            <a:r>
              <a:rPr lang="zh-CN" altLang="en-US" dirty="0"/>
              <a:t>按记录数进行分箱，每箱具有相同的记录数</a:t>
            </a:r>
            <a:endParaRPr lang="en-US" altLang="zh-CN" dirty="0"/>
          </a:p>
          <a:p>
            <a:pPr lvl="1"/>
            <a:r>
              <a:rPr lang="zh-CN" altLang="en-US" dirty="0"/>
              <a:t>每箱的记录数称为箱的权重，也称箱子的深度</a:t>
            </a:r>
            <a:endParaRPr lang="en-US" altLang="zh-CN" dirty="0"/>
          </a:p>
          <a:p>
            <a:endParaRPr lang="zh-CN" altLang="en-US" dirty="0"/>
          </a:p>
        </p:txBody>
      </p:sp>
      <p:sp>
        <p:nvSpPr>
          <p:cNvPr id="3" name="灯片编号占位符 2">
            <a:extLst>
              <a:ext uri="{FF2B5EF4-FFF2-40B4-BE49-F238E27FC236}">
                <a16:creationId xmlns:a16="http://schemas.microsoft.com/office/drawing/2014/main" id="{C1C0DC7B-3213-400C-AA90-742D787B0C76}"/>
              </a:ext>
            </a:extLst>
          </p:cNvPr>
          <p:cNvSpPr>
            <a:spLocks noGrp="1"/>
          </p:cNvSpPr>
          <p:nvPr>
            <p:ph type="sldNum" sz="quarter" idx="12"/>
          </p:nvPr>
        </p:nvSpPr>
        <p:spPr/>
        <p:txBody>
          <a:bodyPr/>
          <a:lstStyle/>
          <a:p>
            <a:pPr>
              <a:defRPr/>
            </a:pPr>
            <a:fld id="{33E74C1F-1B63-4D22-B4D2-312F3C3F6170}" type="slidenum">
              <a:rPr lang="en-US" altLang="zh-CN" smtClean="0"/>
              <a:pPr>
                <a:defRPr/>
              </a:pPr>
              <a:t>47</a:t>
            </a:fld>
            <a:endParaRPr lang="en-US" altLang="zh-CN"/>
          </a:p>
        </p:txBody>
      </p:sp>
    </p:spTree>
    <p:extLst>
      <p:ext uri="{BB962C8B-B14F-4D97-AF65-F5344CB8AC3E}">
        <p14:creationId xmlns:p14="http://schemas.microsoft.com/office/powerpoint/2010/main" val="37097988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4" name="Rectangle 4"/>
          <p:cNvSpPr>
            <a:spLocks noChangeArrowheads="1"/>
          </p:cNvSpPr>
          <p:nvPr/>
        </p:nvSpPr>
        <p:spPr bwMode="auto">
          <a:xfrm>
            <a:off x="34925" y="80963"/>
            <a:ext cx="8605838" cy="6119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20000"/>
              </a:spcBef>
              <a:buClr>
                <a:schemeClr val="tx2"/>
              </a:buClr>
              <a:buSzPct val="70000"/>
              <a:buFont typeface="+mj-lt"/>
              <a:buAutoNum type="arabicPeriod"/>
            </a:pPr>
            <a:r>
              <a:rPr lang="zh-CN" altLang="en-US" sz="2100" dirty="0">
                <a:solidFill>
                  <a:srgbClr val="3333FF"/>
                </a:solidFill>
                <a:latin typeface="华文仿宋" panose="02010600040101010101" pitchFamily="2" charset="-122"/>
                <a:ea typeface="华文仿宋" panose="02010600040101010101" pitchFamily="2" charset="-122"/>
              </a:rPr>
              <a:t>数据排序：</a:t>
            </a:r>
            <a:r>
              <a:rPr lang="en-US" altLang="zh-CN" sz="2100" dirty="0">
                <a:solidFill>
                  <a:srgbClr val="3333FF"/>
                </a:solidFill>
                <a:latin typeface="华文仿宋" panose="02010600040101010101" pitchFamily="2" charset="-122"/>
                <a:ea typeface="华文仿宋" panose="02010600040101010101" pitchFamily="2" charset="-122"/>
              </a:rPr>
              <a:t> 4, 8, 9, 15, 21, 21, 24, 25, 26, 28, 29, 34</a:t>
            </a:r>
          </a:p>
          <a:p>
            <a:pPr marL="457200" indent="-457200" eaLnBrk="1" hangingPunct="1">
              <a:spcBef>
                <a:spcPct val="20000"/>
              </a:spcBef>
              <a:buClr>
                <a:schemeClr val="tx2"/>
              </a:buClr>
              <a:buSzPct val="70000"/>
              <a:buFont typeface="+mj-lt"/>
              <a:buAutoNum type="arabicPeriod"/>
            </a:pPr>
            <a:r>
              <a:rPr lang="zh-CN" altLang="en-US" sz="2100" dirty="0">
                <a:solidFill>
                  <a:srgbClr val="3333FF"/>
                </a:solidFill>
                <a:latin typeface="华文仿宋" panose="02010600040101010101" pitchFamily="2" charset="-122"/>
                <a:ea typeface="华文仿宋" panose="02010600040101010101" pitchFamily="2" charset="-122"/>
              </a:rPr>
              <a:t>等深分箱</a:t>
            </a:r>
            <a:r>
              <a:rPr lang="en-US" altLang="zh-CN" sz="2100" dirty="0">
                <a:solidFill>
                  <a:srgbClr val="3333FF"/>
                </a:solidFill>
                <a:latin typeface="华文仿宋" panose="02010600040101010101" pitchFamily="2" charset="-122"/>
                <a:ea typeface="华文仿宋" panose="02010600040101010101" pitchFamily="2" charset="-122"/>
              </a:rPr>
              <a:t>:</a:t>
            </a:r>
          </a:p>
          <a:p>
            <a:pPr eaLnBrk="1" hangingPunct="1">
              <a:spcBef>
                <a:spcPct val="20000"/>
              </a:spcBef>
              <a:buClr>
                <a:schemeClr val="tx2"/>
              </a:buClr>
              <a:buSzPct val="70000"/>
            </a:pPr>
            <a:r>
              <a:rPr lang="en-US" altLang="zh-CN" sz="2100" dirty="0">
                <a:solidFill>
                  <a:srgbClr val="3333FF"/>
                </a:solidFill>
                <a:latin typeface="华文仿宋" panose="02010600040101010101" pitchFamily="2" charset="-122"/>
                <a:ea typeface="华文仿宋" panose="02010600040101010101" pitchFamily="2" charset="-122"/>
              </a:rPr>
              <a:t>      - Bin</a:t>
            </a:r>
            <a:r>
              <a:rPr lang="en-US" altLang="zh-CN" sz="2100" baseline="-25000" dirty="0">
                <a:solidFill>
                  <a:srgbClr val="3333FF"/>
                </a:solidFill>
                <a:latin typeface="华文仿宋" panose="02010600040101010101" pitchFamily="2" charset="-122"/>
                <a:ea typeface="华文仿宋" panose="02010600040101010101" pitchFamily="2" charset="-122"/>
              </a:rPr>
              <a:t>1</a:t>
            </a:r>
            <a:r>
              <a:rPr lang="en-US" altLang="zh-CN" sz="2100" dirty="0">
                <a:solidFill>
                  <a:srgbClr val="3333FF"/>
                </a:solidFill>
                <a:latin typeface="华文仿宋" panose="02010600040101010101" pitchFamily="2" charset="-122"/>
                <a:ea typeface="华文仿宋" panose="02010600040101010101" pitchFamily="2" charset="-122"/>
              </a:rPr>
              <a:t>: 4, 8, 9, 15</a:t>
            </a:r>
          </a:p>
          <a:p>
            <a:pPr eaLnBrk="1" hangingPunct="1">
              <a:spcBef>
                <a:spcPct val="20000"/>
              </a:spcBef>
              <a:buClr>
                <a:schemeClr val="tx2"/>
              </a:buClr>
              <a:buSzPct val="70000"/>
            </a:pPr>
            <a:r>
              <a:rPr lang="en-US" altLang="zh-CN" sz="2100" dirty="0">
                <a:solidFill>
                  <a:srgbClr val="3333FF"/>
                </a:solidFill>
                <a:latin typeface="华文仿宋" panose="02010600040101010101" pitchFamily="2" charset="-122"/>
                <a:ea typeface="华文仿宋" panose="02010600040101010101" pitchFamily="2" charset="-122"/>
              </a:rPr>
              <a:t>      - Bin</a:t>
            </a:r>
            <a:r>
              <a:rPr lang="en-US" altLang="zh-CN" sz="2100" baseline="-25000" dirty="0">
                <a:solidFill>
                  <a:srgbClr val="3333FF"/>
                </a:solidFill>
                <a:latin typeface="华文仿宋" panose="02010600040101010101" pitchFamily="2" charset="-122"/>
                <a:ea typeface="华文仿宋" panose="02010600040101010101" pitchFamily="2" charset="-122"/>
              </a:rPr>
              <a:t>2</a:t>
            </a:r>
            <a:r>
              <a:rPr lang="en-US" altLang="zh-CN" sz="2100" dirty="0">
                <a:solidFill>
                  <a:srgbClr val="3333FF"/>
                </a:solidFill>
                <a:latin typeface="华文仿宋" panose="02010600040101010101" pitchFamily="2" charset="-122"/>
                <a:ea typeface="华文仿宋" panose="02010600040101010101" pitchFamily="2" charset="-122"/>
              </a:rPr>
              <a:t>: 21, 21, 24, 25</a:t>
            </a:r>
          </a:p>
          <a:p>
            <a:pPr eaLnBrk="1" hangingPunct="1">
              <a:spcBef>
                <a:spcPct val="20000"/>
              </a:spcBef>
              <a:buClr>
                <a:schemeClr val="tx2"/>
              </a:buClr>
              <a:buSzPct val="70000"/>
            </a:pPr>
            <a:r>
              <a:rPr lang="en-US" altLang="zh-CN" sz="2100" dirty="0">
                <a:solidFill>
                  <a:srgbClr val="3333FF"/>
                </a:solidFill>
                <a:latin typeface="华文仿宋" panose="02010600040101010101" pitchFamily="2" charset="-122"/>
                <a:ea typeface="华文仿宋" panose="02010600040101010101" pitchFamily="2" charset="-122"/>
              </a:rPr>
              <a:t>      - Bin</a:t>
            </a:r>
            <a:r>
              <a:rPr lang="en-US" altLang="zh-CN" sz="2100" baseline="-25000" dirty="0">
                <a:solidFill>
                  <a:srgbClr val="3333FF"/>
                </a:solidFill>
                <a:latin typeface="华文仿宋" panose="02010600040101010101" pitchFamily="2" charset="-122"/>
                <a:ea typeface="华文仿宋" panose="02010600040101010101" pitchFamily="2" charset="-122"/>
              </a:rPr>
              <a:t>3</a:t>
            </a:r>
            <a:r>
              <a:rPr lang="en-US" altLang="zh-CN" sz="2100" dirty="0">
                <a:solidFill>
                  <a:srgbClr val="3333FF"/>
                </a:solidFill>
                <a:latin typeface="华文仿宋" panose="02010600040101010101" pitchFamily="2" charset="-122"/>
                <a:ea typeface="华文仿宋" panose="02010600040101010101" pitchFamily="2" charset="-122"/>
              </a:rPr>
              <a:t>: 26, 28, 29, 34</a:t>
            </a:r>
          </a:p>
          <a:p>
            <a:pPr marL="457200" indent="-457200" eaLnBrk="1" hangingPunct="1">
              <a:spcBef>
                <a:spcPct val="20000"/>
              </a:spcBef>
              <a:buClr>
                <a:schemeClr val="tx2"/>
              </a:buClr>
              <a:buSzPct val="70000"/>
              <a:buFont typeface="+mj-lt"/>
              <a:buAutoNum type="arabicPeriod" startAt="3"/>
            </a:pPr>
            <a:r>
              <a:rPr lang="zh-CN" altLang="en-US" sz="2100" dirty="0">
                <a:solidFill>
                  <a:srgbClr val="3333FF"/>
                </a:solidFill>
                <a:latin typeface="华文仿宋" panose="02010600040101010101" pitchFamily="2" charset="-122"/>
                <a:ea typeface="华文仿宋" panose="02010600040101010101" pitchFamily="2" charset="-122"/>
              </a:rPr>
              <a:t>均值平滑</a:t>
            </a:r>
            <a:r>
              <a:rPr lang="en-US" altLang="zh-CN" sz="2100" dirty="0">
                <a:solidFill>
                  <a:srgbClr val="3333FF"/>
                </a:solidFill>
                <a:latin typeface="华文仿宋" panose="02010600040101010101" pitchFamily="2" charset="-122"/>
                <a:ea typeface="华文仿宋" panose="02010600040101010101" pitchFamily="2" charset="-122"/>
              </a:rPr>
              <a:t>:</a:t>
            </a:r>
          </a:p>
          <a:p>
            <a:pPr eaLnBrk="1" hangingPunct="1">
              <a:spcBef>
                <a:spcPct val="20000"/>
              </a:spcBef>
              <a:buClr>
                <a:schemeClr val="tx2"/>
              </a:buClr>
              <a:buSzPct val="70000"/>
            </a:pPr>
            <a:r>
              <a:rPr lang="en-US" altLang="zh-CN" sz="2100" dirty="0">
                <a:solidFill>
                  <a:srgbClr val="3333FF"/>
                </a:solidFill>
                <a:latin typeface="华文仿宋" panose="02010600040101010101" pitchFamily="2" charset="-122"/>
                <a:ea typeface="华文仿宋" panose="02010600040101010101" pitchFamily="2" charset="-122"/>
              </a:rPr>
              <a:t>      - Bin</a:t>
            </a:r>
            <a:r>
              <a:rPr lang="en-US" altLang="zh-CN" sz="2100" baseline="-25000" dirty="0">
                <a:solidFill>
                  <a:srgbClr val="3333FF"/>
                </a:solidFill>
                <a:latin typeface="华文仿宋" panose="02010600040101010101" pitchFamily="2" charset="-122"/>
                <a:ea typeface="华文仿宋" panose="02010600040101010101" pitchFamily="2" charset="-122"/>
              </a:rPr>
              <a:t>1</a:t>
            </a:r>
            <a:r>
              <a:rPr lang="en-US" altLang="zh-CN" sz="2100" dirty="0">
                <a:solidFill>
                  <a:srgbClr val="3333FF"/>
                </a:solidFill>
                <a:latin typeface="华文仿宋" panose="02010600040101010101" pitchFamily="2" charset="-122"/>
                <a:ea typeface="华文仿宋" panose="02010600040101010101" pitchFamily="2" charset="-122"/>
              </a:rPr>
              <a:t>: 9, 9, 9, 9</a:t>
            </a:r>
          </a:p>
          <a:p>
            <a:pPr eaLnBrk="1" hangingPunct="1">
              <a:spcBef>
                <a:spcPct val="20000"/>
              </a:spcBef>
              <a:buClr>
                <a:schemeClr val="tx2"/>
              </a:buClr>
              <a:buSzPct val="70000"/>
            </a:pPr>
            <a:r>
              <a:rPr lang="en-US" altLang="zh-CN" sz="2100" dirty="0">
                <a:solidFill>
                  <a:srgbClr val="3333FF"/>
                </a:solidFill>
                <a:latin typeface="华文仿宋" panose="02010600040101010101" pitchFamily="2" charset="-122"/>
                <a:ea typeface="华文仿宋" panose="02010600040101010101" pitchFamily="2" charset="-122"/>
              </a:rPr>
              <a:t>      - Bin</a:t>
            </a:r>
            <a:r>
              <a:rPr lang="en-US" altLang="zh-CN" sz="2100" baseline="-25000" dirty="0">
                <a:solidFill>
                  <a:srgbClr val="3333FF"/>
                </a:solidFill>
                <a:latin typeface="华文仿宋" panose="02010600040101010101" pitchFamily="2" charset="-122"/>
                <a:ea typeface="华文仿宋" panose="02010600040101010101" pitchFamily="2" charset="-122"/>
              </a:rPr>
              <a:t>2</a:t>
            </a:r>
            <a:r>
              <a:rPr lang="en-US" altLang="zh-CN" sz="2100" dirty="0">
                <a:solidFill>
                  <a:srgbClr val="3333FF"/>
                </a:solidFill>
                <a:latin typeface="华文仿宋" panose="02010600040101010101" pitchFamily="2" charset="-122"/>
                <a:ea typeface="华文仿宋" panose="02010600040101010101" pitchFamily="2" charset="-122"/>
              </a:rPr>
              <a:t>: 23, 23, 23, 23</a:t>
            </a:r>
          </a:p>
          <a:p>
            <a:pPr eaLnBrk="1" hangingPunct="1">
              <a:spcBef>
                <a:spcPct val="20000"/>
              </a:spcBef>
              <a:buClr>
                <a:schemeClr val="tx2"/>
              </a:buClr>
              <a:buSzPct val="70000"/>
            </a:pPr>
            <a:r>
              <a:rPr lang="en-US" altLang="zh-CN" sz="2100" dirty="0">
                <a:solidFill>
                  <a:srgbClr val="3333FF"/>
                </a:solidFill>
                <a:latin typeface="华文仿宋" panose="02010600040101010101" pitchFamily="2" charset="-122"/>
                <a:ea typeface="华文仿宋" panose="02010600040101010101" pitchFamily="2" charset="-122"/>
              </a:rPr>
              <a:t>      - Bin</a:t>
            </a:r>
            <a:r>
              <a:rPr lang="en-US" altLang="zh-CN" sz="2100" baseline="-25000" dirty="0">
                <a:solidFill>
                  <a:srgbClr val="3333FF"/>
                </a:solidFill>
                <a:latin typeface="华文仿宋" panose="02010600040101010101" pitchFamily="2" charset="-122"/>
                <a:ea typeface="华文仿宋" panose="02010600040101010101" pitchFamily="2" charset="-122"/>
              </a:rPr>
              <a:t>3</a:t>
            </a:r>
            <a:r>
              <a:rPr lang="en-US" altLang="zh-CN" sz="2100" dirty="0">
                <a:solidFill>
                  <a:srgbClr val="3333FF"/>
                </a:solidFill>
                <a:latin typeface="华文仿宋" panose="02010600040101010101" pitchFamily="2" charset="-122"/>
                <a:ea typeface="华文仿宋" panose="02010600040101010101" pitchFamily="2" charset="-122"/>
              </a:rPr>
              <a:t>: 29, 29, 29, 29</a:t>
            </a:r>
          </a:p>
          <a:p>
            <a:pPr marL="457200" indent="-457200" eaLnBrk="1" hangingPunct="1">
              <a:spcBef>
                <a:spcPct val="20000"/>
              </a:spcBef>
              <a:buClr>
                <a:schemeClr val="tx2"/>
              </a:buClr>
              <a:buSzPct val="70000"/>
              <a:buFont typeface="+mj-lt"/>
              <a:buAutoNum type="arabicPeriod" startAt="4"/>
            </a:pPr>
            <a:r>
              <a:rPr lang="zh-CN" altLang="en-US" sz="2100" dirty="0">
                <a:solidFill>
                  <a:srgbClr val="3333FF"/>
                </a:solidFill>
                <a:latin typeface="华文仿宋" panose="02010600040101010101" pitchFamily="2" charset="-122"/>
                <a:ea typeface="华文仿宋" panose="02010600040101010101" pitchFamily="2" charset="-122"/>
              </a:rPr>
              <a:t>边界平滑</a:t>
            </a:r>
            <a:r>
              <a:rPr lang="en-US" altLang="zh-CN" sz="2100" dirty="0">
                <a:solidFill>
                  <a:srgbClr val="3333FF"/>
                </a:solidFill>
                <a:latin typeface="华文仿宋" panose="02010600040101010101" pitchFamily="2" charset="-122"/>
                <a:ea typeface="华文仿宋" panose="02010600040101010101" pitchFamily="2" charset="-122"/>
              </a:rPr>
              <a:t>:</a:t>
            </a:r>
          </a:p>
          <a:p>
            <a:pPr eaLnBrk="1" hangingPunct="1">
              <a:spcBef>
                <a:spcPct val="20000"/>
              </a:spcBef>
              <a:buClr>
                <a:schemeClr val="tx2"/>
              </a:buClr>
              <a:buSzPct val="70000"/>
            </a:pPr>
            <a:r>
              <a:rPr lang="en-US" altLang="zh-CN" sz="2100" dirty="0">
                <a:solidFill>
                  <a:srgbClr val="3333FF"/>
                </a:solidFill>
                <a:latin typeface="华文仿宋" panose="02010600040101010101" pitchFamily="2" charset="-122"/>
                <a:ea typeface="华文仿宋" panose="02010600040101010101" pitchFamily="2" charset="-122"/>
              </a:rPr>
              <a:t>      - Bin</a:t>
            </a:r>
            <a:r>
              <a:rPr lang="en-US" altLang="zh-CN" sz="2100" baseline="-25000" dirty="0">
                <a:solidFill>
                  <a:srgbClr val="3333FF"/>
                </a:solidFill>
                <a:latin typeface="华文仿宋" panose="02010600040101010101" pitchFamily="2" charset="-122"/>
                <a:ea typeface="华文仿宋" panose="02010600040101010101" pitchFamily="2" charset="-122"/>
              </a:rPr>
              <a:t>1</a:t>
            </a:r>
            <a:r>
              <a:rPr lang="en-US" altLang="zh-CN" sz="2100" dirty="0">
                <a:solidFill>
                  <a:srgbClr val="3333FF"/>
                </a:solidFill>
                <a:latin typeface="华文仿宋" panose="02010600040101010101" pitchFamily="2" charset="-122"/>
                <a:ea typeface="华文仿宋" panose="02010600040101010101" pitchFamily="2" charset="-122"/>
              </a:rPr>
              <a:t>: 4, 4, 4, 15</a:t>
            </a:r>
          </a:p>
          <a:p>
            <a:pPr eaLnBrk="1" hangingPunct="1">
              <a:spcBef>
                <a:spcPct val="20000"/>
              </a:spcBef>
              <a:buClr>
                <a:schemeClr val="tx2"/>
              </a:buClr>
              <a:buSzPct val="70000"/>
            </a:pPr>
            <a:r>
              <a:rPr lang="en-US" altLang="zh-CN" sz="2100" dirty="0">
                <a:solidFill>
                  <a:srgbClr val="3333FF"/>
                </a:solidFill>
                <a:latin typeface="华文仿宋" panose="02010600040101010101" pitchFamily="2" charset="-122"/>
                <a:ea typeface="华文仿宋" panose="02010600040101010101" pitchFamily="2" charset="-122"/>
              </a:rPr>
              <a:t>      - Bin</a:t>
            </a:r>
            <a:r>
              <a:rPr lang="en-US" altLang="zh-CN" sz="2100" baseline="-25000" dirty="0">
                <a:solidFill>
                  <a:srgbClr val="3333FF"/>
                </a:solidFill>
                <a:latin typeface="华文仿宋" panose="02010600040101010101" pitchFamily="2" charset="-122"/>
                <a:ea typeface="华文仿宋" panose="02010600040101010101" pitchFamily="2" charset="-122"/>
              </a:rPr>
              <a:t>2</a:t>
            </a:r>
            <a:r>
              <a:rPr lang="en-US" altLang="zh-CN" sz="2100" dirty="0">
                <a:solidFill>
                  <a:srgbClr val="3333FF"/>
                </a:solidFill>
                <a:latin typeface="华文仿宋" panose="02010600040101010101" pitchFamily="2" charset="-122"/>
                <a:ea typeface="华文仿宋" panose="02010600040101010101" pitchFamily="2" charset="-122"/>
              </a:rPr>
              <a:t>: 21, 21, 25, 25</a:t>
            </a:r>
          </a:p>
          <a:p>
            <a:pPr eaLnBrk="1" hangingPunct="1">
              <a:spcBef>
                <a:spcPct val="20000"/>
              </a:spcBef>
              <a:buClr>
                <a:schemeClr val="tx2"/>
              </a:buClr>
              <a:buSzPct val="70000"/>
            </a:pPr>
            <a:r>
              <a:rPr lang="en-US" altLang="zh-CN" sz="2100" dirty="0">
                <a:solidFill>
                  <a:srgbClr val="3333FF"/>
                </a:solidFill>
                <a:latin typeface="华文仿宋" panose="02010600040101010101" pitchFamily="2" charset="-122"/>
                <a:ea typeface="华文仿宋" panose="02010600040101010101" pitchFamily="2" charset="-122"/>
              </a:rPr>
              <a:t>      - Bin</a:t>
            </a:r>
            <a:r>
              <a:rPr lang="en-US" altLang="zh-CN" sz="2100" baseline="-25000" dirty="0">
                <a:solidFill>
                  <a:srgbClr val="3333FF"/>
                </a:solidFill>
                <a:latin typeface="华文仿宋" panose="02010600040101010101" pitchFamily="2" charset="-122"/>
                <a:ea typeface="华文仿宋" panose="02010600040101010101" pitchFamily="2" charset="-122"/>
              </a:rPr>
              <a:t>3</a:t>
            </a:r>
            <a:r>
              <a:rPr lang="en-US" altLang="zh-CN" sz="2100" dirty="0">
                <a:solidFill>
                  <a:srgbClr val="3333FF"/>
                </a:solidFill>
                <a:latin typeface="华文仿宋" panose="02010600040101010101" pitchFamily="2" charset="-122"/>
                <a:ea typeface="华文仿宋" panose="02010600040101010101" pitchFamily="2" charset="-122"/>
              </a:rPr>
              <a:t>: 26, 26, 26, 34</a:t>
            </a:r>
          </a:p>
        </p:txBody>
      </p:sp>
      <p:sp>
        <p:nvSpPr>
          <p:cNvPr id="62467" name="灯片编号占位符 3"/>
          <p:cNvSpPr>
            <a:spLocks noGrp="1"/>
          </p:cNvSpPr>
          <p:nvPr>
            <p:ph type="sldNum" sz="quarter" idx="12"/>
          </p:nvPr>
        </p:nvSpPr>
        <p:spPr>
          <a:xfrm>
            <a:off x="6553200" y="627503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B11949B-F255-4C87-9B14-A53040B678C2}" type="slidenum">
              <a:rPr lang="en-US" altLang="zh-CN"/>
              <a:pPr/>
              <a:t>48</a:t>
            </a:fld>
            <a:endParaRPr lang="en-US" altLang="zh-CN"/>
          </a:p>
        </p:txBody>
      </p:sp>
      <p:pic>
        <p:nvPicPr>
          <p:cNvPr id="2" name="图片 1">
            <a:extLst>
              <a:ext uri="{FF2B5EF4-FFF2-40B4-BE49-F238E27FC236}">
                <a16:creationId xmlns:a16="http://schemas.microsoft.com/office/drawing/2014/main" id="{E98C76CA-E982-42A0-8AF2-B2E0D8EA1FB7}"/>
              </a:ext>
            </a:extLst>
          </p:cNvPr>
          <p:cNvPicPr>
            <a:picLocks noChangeAspect="1"/>
          </p:cNvPicPr>
          <p:nvPr/>
        </p:nvPicPr>
        <p:blipFill>
          <a:blip r:embed="rId3"/>
          <a:stretch>
            <a:fillRect/>
          </a:stretch>
        </p:blipFill>
        <p:spPr>
          <a:xfrm>
            <a:off x="2771800" y="1972841"/>
            <a:ext cx="6156176" cy="43167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17444">
                                            <p:txEl>
                                              <p:pRg st="1" end="1"/>
                                            </p:txEl>
                                          </p:spTgt>
                                        </p:tgtEl>
                                        <p:attrNameLst>
                                          <p:attrName>style.visibility</p:attrName>
                                        </p:attrNameLst>
                                      </p:cBhvr>
                                      <p:to>
                                        <p:strVal val="visible"/>
                                      </p:to>
                                    </p:set>
                                    <p:animEffect transition="in" filter="box(in)">
                                      <p:cBhvr>
                                        <p:cTn id="7" dur="500"/>
                                        <p:tgtEl>
                                          <p:spTgt spid="317444">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17444">
                                            <p:txEl>
                                              <p:pRg st="2" end="2"/>
                                            </p:txEl>
                                          </p:spTgt>
                                        </p:tgtEl>
                                        <p:attrNameLst>
                                          <p:attrName>style.visibility</p:attrName>
                                        </p:attrNameLst>
                                      </p:cBhvr>
                                      <p:to>
                                        <p:strVal val="visible"/>
                                      </p:to>
                                    </p:set>
                                    <p:animEffect transition="in" filter="box(in)">
                                      <p:cBhvr>
                                        <p:cTn id="10" dur="500"/>
                                        <p:tgtEl>
                                          <p:spTgt spid="317444">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17444">
                                            <p:txEl>
                                              <p:pRg st="3" end="3"/>
                                            </p:txEl>
                                          </p:spTgt>
                                        </p:tgtEl>
                                        <p:attrNameLst>
                                          <p:attrName>style.visibility</p:attrName>
                                        </p:attrNameLst>
                                      </p:cBhvr>
                                      <p:to>
                                        <p:strVal val="visible"/>
                                      </p:to>
                                    </p:set>
                                    <p:animEffect transition="in" filter="box(in)">
                                      <p:cBhvr>
                                        <p:cTn id="13" dur="500"/>
                                        <p:tgtEl>
                                          <p:spTgt spid="317444">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17444">
                                            <p:txEl>
                                              <p:pRg st="4" end="4"/>
                                            </p:txEl>
                                          </p:spTgt>
                                        </p:tgtEl>
                                        <p:attrNameLst>
                                          <p:attrName>style.visibility</p:attrName>
                                        </p:attrNameLst>
                                      </p:cBhvr>
                                      <p:to>
                                        <p:strVal val="visible"/>
                                      </p:to>
                                    </p:set>
                                    <p:animEffect transition="in" filter="box(in)">
                                      <p:cBhvr>
                                        <p:cTn id="16" dur="500"/>
                                        <p:tgtEl>
                                          <p:spTgt spid="317444">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317444">
                                            <p:txEl>
                                              <p:pRg st="5" end="5"/>
                                            </p:txEl>
                                          </p:spTgt>
                                        </p:tgtEl>
                                        <p:attrNameLst>
                                          <p:attrName>style.visibility</p:attrName>
                                        </p:attrNameLst>
                                      </p:cBhvr>
                                      <p:to>
                                        <p:strVal val="visible"/>
                                      </p:to>
                                    </p:set>
                                    <p:animEffect transition="in" filter="box(in)">
                                      <p:cBhvr>
                                        <p:cTn id="21" dur="500"/>
                                        <p:tgtEl>
                                          <p:spTgt spid="317444">
                                            <p:txEl>
                                              <p:pRg st="5" end="5"/>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17444">
                                            <p:txEl>
                                              <p:pRg st="6" end="6"/>
                                            </p:txEl>
                                          </p:spTgt>
                                        </p:tgtEl>
                                        <p:attrNameLst>
                                          <p:attrName>style.visibility</p:attrName>
                                        </p:attrNameLst>
                                      </p:cBhvr>
                                      <p:to>
                                        <p:strVal val="visible"/>
                                      </p:to>
                                    </p:set>
                                    <p:animEffect transition="in" filter="box(in)">
                                      <p:cBhvr>
                                        <p:cTn id="24" dur="500"/>
                                        <p:tgtEl>
                                          <p:spTgt spid="317444">
                                            <p:txEl>
                                              <p:pRg st="6" end="6"/>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317444">
                                            <p:txEl>
                                              <p:pRg st="7" end="7"/>
                                            </p:txEl>
                                          </p:spTgt>
                                        </p:tgtEl>
                                        <p:attrNameLst>
                                          <p:attrName>style.visibility</p:attrName>
                                        </p:attrNameLst>
                                      </p:cBhvr>
                                      <p:to>
                                        <p:strVal val="visible"/>
                                      </p:to>
                                    </p:set>
                                    <p:animEffect transition="in" filter="box(in)">
                                      <p:cBhvr>
                                        <p:cTn id="27" dur="500"/>
                                        <p:tgtEl>
                                          <p:spTgt spid="317444">
                                            <p:txEl>
                                              <p:pRg st="7" end="7"/>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317444">
                                            <p:txEl>
                                              <p:pRg st="8" end="8"/>
                                            </p:txEl>
                                          </p:spTgt>
                                        </p:tgtEl>
                                        <p:attrNameLst>
                                          <p:attrName>style.visibility</p:attrName>
                                        </p:attrNameLst>
                                      </p:cBhvr>
                                      <p:to>
                                        <p:strVal val="visible"/>
                                      </p:to>
                                    </p:set>
                                    <p:animEffect transition="in" filter="box(in)">
                                      <p:cBhvr>
                                        <p:cTn id="30" dur="500"/>
                                        <p:tgtEl>
                                          <p:spTgt spid="317444">
                                            <p:txEl>
                                              <p:pRg st="8" end="8"/>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317444">
                                            <p:txEl>
                                              <p:pRg st="9" end="9"/>
                                            </p:txEl>
                                          </p:spTgt>
                                        </p:tgtEl>
                                        <p:attrNameLst>
                                          <p:attrName>style.visibility</p:attrName>
                                        </p:attrNameLst>
                                      </p:cBhvr>
                                      <p:to>
                                        <p:strVal val="visible"/>
                                      </p:to>
                                    </p:set>
                                    <p:animEffect transition="in" filter="box(in)">
                                      <p:cBhvr>
                                        <p:cTn id="35" dur="500"/>
                                        <p:tgtEl>
                                          <p:spTgt spid="317444">
                                            <p:txEl>
                                              <p:pRg st="9" end="9"/>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317444">
                                            <p:txEl>
                                              <p:pRg st="10" end="10"/>
                                            </p:txEl>
                                          </p:spTgt>
                                        </p:tgtEl>
                                        <p:attrNameLst>
                                          <p:attrName>style.visibility</p:attrName>
                                        </p:attrNameLst>
                                      </p:cBhvr>
                                      <p:to>
                                        <p:strVal val="visible"/>
                                      </p:to>
                                    </p:set>
                                    <p:animEffect transition="in" filter="box(in)">
                                      <p:cBhvr>
                                        <p:cTn id="38" dur="500"/>
                                        <p:tgtEl>
                                          <p:spTgt spid="317444">
                                            <p:txEl>
                                              <p:pRg st="10" end="10"/>
                                            </p:txEl>
                                          </p:spTgt>
                                        </p:tgtEl>
                                      </p:cBhvr>
                                    </p:animEffect>
                                  </p:childTnLst>
                                </p:cTn>
                              </p:par>
                              <p:par>
                                <p:cTn id="39" presetID="4" presetClass="entr" presetSubtype="16" fill="hold" nodeType="withEffect">
                                  <p:stCondLst>
                                    <p:cond delay="0"/>
                                  </p:stCondLst>
                                  <p:childTnLst>
                                    <p:set>
                                      <p:cBhvr>
                                        <p:cTn id="40" dur="1" fill="hold">
                                          <p:stCondLst>
                                            <p:cond delay="0"/>
                                          </p:stCondLst>
                                        </p:cTn>
                                        <p:tgtEl>
                                          <p:spTgt spid="317444">
                                            <p:txEl>
                                              <p:pRg st="11" end="11"/>
                                            </p:txEl>
                                          </p:spTgt>
                                        </p:tgtEl>
                                        <p:attrNameLst>
                                          <p:attrName>style.visibility</p:attrName>
                                        </p:attrNameLst>
                                      </p:cBhvr>
                                      <p:to>
                                        <p:strVal val="visible"/>
                                      </p:to>
                                    </p:set>
                                    <p:animEffect transition="in" filter="box(in)">
                                      <p:cBhvr>
                                        <p:cTn id="41" dur="500"/>
                                        <p:tgtEl>
                                          <p:spTgt spid="317444">
                                            <p:txEl>
                                              <p:pRg st="11" end="11"/>
                                            </p:txEl>
                                          </p:spTgt>
                                        </p:tgtEl>
                                      </p:cBhvr>
                                    </p:animEffect>
                                  </p:childTnLst>
                                </p:cTn>
                              </p:par>
                              <p:par>
                                <p:cTn id="42" presetID="4" presetClass="entr" presetSubtype="16" fill="hold" nodeType="withEffect">
                                  <p:stCondLst>
                                    <p:cond delay="0"/>
                                  </p:stCondLst>
                                  <p:childTnLst>
                                    <p:set>
                                      <p:cBhvr>
                                        <p:cTn id="43" dur="1" fill="hold">
                                          <p:stCondLst>
                                            <p:cond delay="0"/>
                                          </p:stCondLst>
                                        </p:cTn>
                                        <p:tgtEl>
                                          <p:spTgt spid="317444">
                                            <p:txEl>
                                              <p:pRg st="12" end="12"/>
                                            </p:txEl>
                                          </p:spTgt>
                                        </p:tgtEl>
                                        <p:attrNameLst>
                                          <p:attrName>style.visibility</p:attrName>
                                        </p:attrNameLst>
                                      </p:cBhvr>
                                      <p:to>
                                        <p:strVal val="visible"/>
                                      </p:to>
                                    </p:set>
                                    <p:animEffect transition="in" filter="box(in)">
                                      <p:cBhvr>
                                        <p:cTn id="44" dur="500"/>
                                        <p:tgtEl>
                                          <p:spTgt spid="31744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F42CE4F-2E5A-4F64-ADC2-A2993C4CB7D9}"/>
              </a:ext>
            </a:extLst>
          </p:cNvPr>
          <p:cNvSpPr>
            <a:spLocks noGrp="1"/>
          </p:cNvSpPr>
          <p:nvPr>
            <p:ph type="title"/>
          </p:nvPr>
        </p:nvSpPr>
        <p:spPr>
          <a:xfrm>
            <a:off x="457200" y="260648"/>
            <a:ext cx="3862772" cy="688938"/>
          </a:xfrm>
        </p:spPr>
        <p:txBody>
          <a:bodyPr/>
          <a:lstStyle/>
          <a:p>
            <a:r>
              <a:rPr lang="zh-CN" altLang="en-US" dirty="0"/>
              <a:t>数据平滑：分箱</a:t>
            </a:r>
          </a:p>
        </p:txBody>
      </p:sp>
      <p:sp>
        <p:nvSpPr>
          <p:cNvPr id="4" name="内容占位符 3">
            <a:extLst>
              <a:ext uri="{FF2B5EF4-FFF2-40B4-BE49-F238E27FC236}">
                <a16:creationId xmlns:a16="http://schemas.microsoft.com/office/drawing/2014/main" id="{AA03899E-7015-4CEB-B34C-6E4E305395AD}"/>
              </a:ext>
            </a:extLst>
          </p:cNvPr>
          <p:cNvSpPr>
            <a:spLocks noGrp="1"/>
          </p:cNvSpPr>
          <p:nvPr>
            <p:ph idx="1"/>
          </p:nvPr>
        </p:nvSpPr>
        <p:spPr>
          <a:xfrm>
            <a:off x="143508" y="1021594"/>
            <a:ext cx="8496944" cy="5647766"/>
          </a:xfrm>
        </p:spPr>
        <p:txBody>
          <a:bodyPr/>
          <a:lstStyle/>
          <a:p>
            <a:r>
              <a:rPr lang="zh-CN" altLang="en-US" sz="1800" dirty="0"/>
              <a:t>等宽分箱：</a:t>
            </a:r>
            <a:endParaRPr lang="en-US" altLang="zh-CN" sz="1800" dirty="0"/>
          </a:p>
          <a:p>
            <a:pPr lvl="1"/>
            <a:r>
              <a:rPr lang="zh-CN" altLang="en-US" sz="1800" dirty="0"/>
              <a:t>在整个属性值的区间上平均分布，即每个箱的区间范围设定为一个常量，称为箱子的宽度。</a:t>
            </a:r>
            <a:endParaRPr lang="en-US" altLang="zh-CN" sz="1800" dirty="0"/>
          </a:p>
          <a:p>
            <a:r>
              <a:rPr lang="zh-CN" altLang="en-US" sz="1800" dirty="0"/>
              <a:t>数据排序：</a:t>
            </a:r>
            <a:r>
              <a:rPr lang="en-US" altLang="zh-CN" sz="1800" dirty="0"/>
              <a:t> 4, 8, 9, 15, 21, 21, 24, 25, 26, 28, 29, 34</a:t>
            </a:r>
          </a:p>
          <a:p>
            <a:r>
              <a:rPr lang="zh-CN" altLang="en-US" sz="1800" dirty="0"/>
              <a:t>用等宽（宽度为</a:t>
            </a:r>
            <a:r>
              <a:rPr lang="en-US" altLang="zh-CN" sz="1800" dirty="0"/>
              <a:t>10</a:t>
            </a:r>
            <a:r>
              <a:rPr lang="zh-CN" altLang="en-US" sz="1800" dirty="0"/>
              <a:t>）分箱方法对其进行平滑：</a:t>
            </a:r>
            <a:endParaRPr lang="en-US" altLang="zh-CN" sz="1800" dirty="0"/>
          </a:p>
          <a:p>
            <a:pPr lvl="1"/>
            <a:r>
              <a:rPr lang="zh-CN" altLang="en-US" sz="1800" dirty="0"/>
              <a:t>划分为等宽度箱子：</a:t>
            </a:r>
            <a:endParaRPr lang="en-US" altLang="zh-CN" sz="1800" dirty="0"/>
          </a:p>
          <a:p>
            <a:pPr lvl="2">
              <a:buFont typeface="Wingdings" panose="05000000000000000000" pitchFamily="2" charset="2"/>
              <a:buChar char="n"/>
            </a:pPr>
            <a:r>
              <a:rPr lang="en-US" altLang="zh-CN" sz="1800" dirty="0"/>
              <a:t>Bin</a:t>
            </a:r>
            <a:r>
              <a:rPr lang="en-US" altLang="zh-CN" sz="1800" baseline="-25000" dirty="0"/>
              <a:t>1</a:t>
            </a:r>
            <a:r>
              <a:rPr lang="zh-CN" altLang="en-US" sz="1800" dirty="0"/>
              <a:t>：</a:t>
            </a:r>
            <a:r>
              <a:rPr lang="en-US" altLang="zh-CN" sz="1800" dirty="0"/>
              <a:t>4</a:t>
            </a:r>
            <a:r>
              <a:rPr lang="zh-CN" altLang="en-US" sz="1800" dirty="0"/>
              <a:t>、</a:t>
            </a:r>
            <a:r>
              <a:rPr lang="en-US" altLang="zh-CN" sz="1800" dirty="0"/>
              <a:t>8</a:t>
            </a:r>
            <a:r>
              <a:rPr lang="zh-CN" altLang="en-US" sz="1800" dirty="0"/>
              <a:t>、</a:t>
            </a:r>
            <a:r>
              <a:rPr lang="en-US" altLang="zh-CN" sz="1800" dirty="0"/>
              <a:t>9</a:t>
            </a:r>
            <a:r>
              <a:rPr lang="zh-CN" altLang="en-US" sz="1800" dirty="0"/>
              <a:t>；</a:t>
            </a:r>
          </a:p>
          <a:p>
            <a:pPr lvl="2">
              <a:buFont typeface="Wingdings" panose="05000000000000000000" pitchFamily="2" charset="2"/>
              <a:buChar char="n"/>
            </a:pPr>
            <a:r>
              <a:rPr lang="en-US" altLang="zh-CN" sz="1800" dirty="0"/>
              <a:t>Bin</a:t>
            </a:r>
            <a:r>
              <a:rPr lang="en-US" altLang="zh-CN" sz="1800" baseline="-25000" dirty="0"/>
              <a:t>2</a:t>
            </a:r>
            <a:r>
              <a:rPr lang="zh-CN" altLang="en-US" sz="1800" dirty="0"/>
              <a:t>：</a:t>
            </a:r>
            <a:r>
              <a:rPr lang="en-US" altLang="zh-CN" sz="1800" dirty="0"/>
              <a:t>15</a:t>
            </a:r>
            <a:r>
              <a:rPr lang="zh-CN" altLang="en-US" sz="1800" dirty="0"/>
              <a:t>、</a:t>
            </a:r>
            <a:r>
              <a:rPr lang="en-US" altLang="zh-CN" sz="1800" dirty="0"/>
              <a:t>21</a:t>
            </a:r>
            <a:r>
              <a:rPr lang="zh-CN" altLang="en-US" sz="1800" dirty="0"/>
              <a:t>、</a:t>
            </a:r>
            <a:r>
              <a:rPr lang="en-US" altLang="zh-CN" sz="1800" dirty="0"/>
              <a:t>21</a:t>
            </a:r>
            <a:r>
              <a:rPr lang="zh-CN" altLang="en-US" sz="1800" dirty="0"/>
              <a:t>、</a:t>
            </a:r>
            <a:r>
              <a:rPr lang="en-US" altLang="zh-CN" sz="1800" dirty="0"/>
              <a:t>24</a:t>
            </a:r>
            <a:r>
              <a:rPr lang="zh-CN" altLang="en-US" sz="1800" dirty="0"/>
              <a:t>、</a:t>
            </a:r>
            <a:r>
              <a:rPr lang="en-US" altLang="zh-CN" sz="1800" dirty="0"/>
              <a:t>25</a:t>
            </a:r>
            <a:r>
              <a:rPr lang="zh-CN" altLang="en-US" sz="1800" dirty="0"/>
              <a:t>；</a:t>
            </a:r>
          </a:p>
          <a:p>
            <a:pPr lvl="2">
              <a:buFont typeface="Wingdings" panose="05000000000000000000" pitchFamily="2" charset="2"/>
              <a:buChar char="n"/>
            </a:pPr>
            <a:r>
              <a:rPr lang="en-US" altLang="zh-CN" sz="1800" dirty="0"/>
              <a:t>Bin</a:t>
            </a:r>
            <a:r>
              <a:rPr lang="en-US" altLang="zh-CN" sz="1800" baseline="-25000" dirty="0"/>
              <a:t>3</a:t>
            </a:r>
            <a:r>
              <a:rPr lang="zh-CN" altLang="en-US" sz="1800" dirty="0"/>
              <a:t>：</a:t>
            </a:r>
            <a:r>
              <a:rPr lang="en-US" altLang="zh-CN" sz="1800" dirty="0"/>
              <a:t>26</a:t>
            </a:r>
            <a:r>
              <a:rPr lang="zh-CN" altLang="en-US" sz="1800" dirty="0"/>
              <a:t>、</a:t>
            </a:r>
            <a:r>
              <a:rPr lang="en-US" altLang="zh-CN" sz="1800" dirty="0"/>
              <a:t>28</a:t>
            </a:r>
            <a:r>
              <a:rPr lang="zh-CN" altLang="en-US" sz="1800" dirty="0"/>
              <a:t>、</a:t>
            </a:r>
            <a:r>
              <a:rPr lang="en-US" altLang="zh-CN" sz="1800" dirty="0"/>
              <a:t>29</a:t>
            </a:r>
            <a:r>
              <a:rPr lang="zh-CN" altLang="en-US" sz="1800" dirty="0"/>
              <a:t>、</a:t>
            </a:r>
            <a:r>
              <a:rPr lang="en-US" altLang="zh-CN" sz="1800" dirty="0"/>
              <a:t>34</a:t>
            </a:r>
          </a:p>
          <a:p>
            <a:pPr lvl="1"/>
            <a:r>
              <a:rPr lang="zh-CN" altLang="en-US" sz="1800" dirty="0"/>
              <a:t>均值平滑</a:t>
            </a:r>
            <a:r>
              <a:rPr lang="en-US" altLang="zh-CN" sz="1800" dirty="0"/>
              <a:t>:</a:t>
            </a:r>
          </a:p>
          <a:p>
            <a:pPr lvl="2">
              <a:buFont typeface="Wingdings" panose="05000000000000000000" pitchFamily="2" charset="2"/>
              <a:buChar char="n"/>
            </a:pPr>
            <a:r>
              <a:rPr lang="en-US" altLang="zh-CN" sz="1800" dirty="0"/>
              <a:t>Bin</a:t>
            </a:r>
            <a:r>
              <a:rPr lang="en-US" altLang="zh-CN" sz="1800" baseline="-25000" dirty="0"/>
              <a:t>1</a:t>
            </a:r>
            <a:r>
              <a:rPr lang="zh-CN" altLang="en-US" sz="1800" dirty="0"/>
              <a:t>：</a:t>
            </a:r>
            <a:r>
              <a:rPr lang="en-US" altLang="zh-CN" sz="1800" dirty="0"/>
              <a:t>7</a:t>
            </a:r>
            <a:r>
              <a:rPr lang="zh-CN" altLang="en-US" sz="1800" dirty="0"/>
              <a:t>、</a:t>
            </a:r>
            <a:r>
              <a:rPr lang="en-US" altLang="zh-CN" sz="1800" dirty="0"/>
              <a:t>7</a:t>
            </a:r>
            <a:r>
              <a:rPr lang="zh-CN" altLang="en-US" sz="1800" dirty="0"/>
              <a:t>、</a:t>
            </a:r>
            <a:r>
              <a:rPr lang="en-US" altLang="zh-CN" sz="1800" dirty="0"/>
              <a:t>7</a:t>
            </a:r>
            <a:r>
              <a:rPr lang="zh-CN" altLang="en-US" sz="1800" dirty="0"/>
              <a:t>；</a:t>
            </a:r>
          </a:p>
          <a:p>
            <a:pPr lvl="2">
              <a:buFont typeface="Wingdings" panose="05000000000000000000" pitchFamily="2" charset="2"/>
              <a:buChar char="n"/>
            </a:pPr>
            <a:r>
              <a:rPr lang="en-US" altLang="zh-CN" sz="1800" dirty="0"/>
              <a:t>Bin</a:t>
            </a:r>
            <a:r>
              <a:rPr lang="en-US" altLang="zh-CN" sz="1800" baseline="-25000" dirty="0"/>
              <a:t>2</a:t>
            </a:r>
            <a:r>
              <a:rPr lang="zh-CN" altLang="en-US" sz="1800" dirty="0"/>
              <a:t>：</a:t>
            </a:r>
            <a:r>
              <a:rPr lang="en-US" altLang="zh-CN" sz="1800" dirty="0"/>
              <a:t>21</a:t>
            </a:r>
            <a:r>
              <a:rPr lang="zh-CN" altLang="en-US" sz="1800" dirty="0"/>
              <a:t>、</a:t>
            </a:r>
            <a:r>
              <a:rPr lang="en-US" altLang="zh-CN" sz="1800" dirty="0"/>
              <a:t>21</a:t>
            </a:r>
            <a:r>
              <a:rPr lang="zh-CN" altLang="en-US" sz="1800" dirty="0"/>
              <a:t>、</a:t>
            </a:r>
            <a:r>
              <a:rPr lang="en-US" altLang="zh-CN" sz="1800" dirty="0"/>
              <a:t>21</a:t>
            </a:r>
            <a:r>
              <a:rPr lang="zh-CN" altLang="en-US" sz="1800" dirty="0"/>
              <a:t>、</a:t>
            </a:r>
            <a:r>
              <a:rPr lang="en-US" altLang="zh-CN" sz="1800" dirty="0"/>
              <a:t>21</a:t>
            </a:r>
            <a:r>
              <a:rPr lang="zh-CN" altLang="en-US" sz="1800" dirty="0"/>
              <a:t>、</a:t>
            </a:r>
            <a:r>
              <a:rPr lang="en-US" altLang="zh-CN" sz="1800" dirty="0"/>
              <a:t>21</a:t>
            </a:r>
            <a:r>
              <a:rPr lang="zh-CN" altLang="en-US" sz="1800" dirty="0"/>
              <a:t>；</a:t>
            </a:r>
          </a:p>
          <a:p>
            <a:pPr lvl="2">
              <a:buFont typeface="Wingdings" panose="05000000000000000000" pitchFamily="2" charset="2"/>
              <a:buChar char="n"/>
            </a:pPr>
            <a:r>
              <a:rPr lang="en-US" altLang="zh-CN" sz="1800" dirty="0"/>
              <a:t>Bin</a:t>
            </a:r>
            <a:r>
              <a:rPr lang="en-US" altLang="zh-CN" sz="1800" baseline="-25000" dirty="0"/>
              <a:t>3</a:t>
            </a:r>
            <a:r>
              <a:rPr lang="zh-CN" altLang="en-US" sz="1800" dirty="0"/>
              <a:t>：</a:t>
            </a:r>
            <a:r>
              <a:rPr lang="en-US" altLang="zh-CN" sz="1800" dirty="0"/>
              <a:t>29</a:t>
            </a:r>
            <a:r>
              <a:rPr lang="zh-CN" altLang="en-US" sz="1800" dirty="0"/>
              <a:t>、</a:t>
            </a:r>
            <a:r>
              <a:rPr lang="en-US" altLang="zh-CN" sz="1800" dirty="0"/>
              <a:t>29</a:t>
            </a:r>
            <a:r>
              <a:rPr lang="zh-CN" altLang="en-US" sz="1800" dirty="0"/>
              <a:t>、</a:t>
            </a:r>
            <a:r>
              <a:rPr lang="en-US" altLang="zh-CN" sz="1800" dirty="0"/>
              <a:t>29</a:t>
            </a:r>
            <a:r>
              <a:rPr lang="zh-CN" altLang="en-US" sz="1800" dirty="0"/>
              <a:t>、</a:t>
            </a:r>
            <a:r>
              <a:rPr lang="en-US" altLang="zh-CN" sz="1800" dirty="0"/>
              <a:t>29</a:t>
            </a:r>
          </a:p>
          <a:p>
            <a:pPr lvl="1"/>
            <a:r>
              <a:rPr lang="zh-CN" altLang="en-US" sz="1800" dirty="0"/>
              <a:t>边界平滑</a:t>
            </a:r>
            <a:r>
              <a:rPr lang="en-US" altLang="zh-CN" sz="1800" dirty="0"/>
              <a:t>:</a:t>
            </a:r>
          </a:p>
          <a:p>
            <a:pPr lvl="2">
              <a:buFont typeface="Wingdings" panose="05000000000000000000" pitchFamily="2" charset="2"/>
              <a:buChar char="n"/>
            </a:pPr>
            <a:r>
              <a:rPr lang="en-US" altLang="zh-CN" sz="1800" dirty="0"/>
              <a:t>Bin1</a:t>
            </a:r>
            <a:r>
              <a:rPr lang="zh-CN" altLang="en-US" sz="1800" dirty="0"/>
              <a:t>：</a:t>
            </a:r>
            <a:r>
              <a:rPr lang="en-US" altLang="zh-CN" sz="1800" dirty="0"/>
              <a:t>4</a:t>
            </a:r>
            <a:r>
              <a:rPr lang="zh-CN" altLang="en-US" sz="1800" dirty="0"/>
              <a:t>、</a:t>
            </a:r>
            <a:r>
              <a:rPr lang="en-US" altLang="zh-CN" sz="1800" dirty="0"/>
              <a:t>9</a:t>
            </a:r>
            <a:r>
              <a:rPr lang="zh-CN" altLang="en-US" sz="1800" dirty="0"/>
              <a:t>、</a:t>
            </a:r>
            <a:r>
              <a:rPr lang="en-US" altLang="zh-CN" sz="1800" dirty="0"/>
              <a:t>9</a:t>
            </a:r>
            <a:r>
              <a:rPr lang="zh-CN" altLang="en-US" sz="1800" dirty="0"/>
              <a:t>；</a:t>
            </a:r>
          </a:p>
          <a:p>
            <a:pPr lvl="2">
              <a:buFont typeface="Wingdings" panose="05000000000000000000" pitchFamily="2" charset="2"/>
              <a:buChar char="n"/>
            </a:pPr>
            <a:r>
              <a:rPr lang="en-US" altLang="zh-CN" sz="1800" dirty="0"/>
              <a:t>Bin2</a:t>
            </a:r>
            <a:r>
              <a:rPr lang="zh-CN" altLang="en-US" sz="1800" dirty="0"/>
              <a:t>：</a:t>
            </a:r>
            <a:r>
              <a:rPr lang="en-US" altLang="zh-CN" sz="1800" dirty="0"/>
              <a:t>15</a:t>
            </a:r>
            <a:r>
              <a:rPr lang="zh-CN" altLang="en-US" sz="1800" dirty="0"/>
              <a:t>、</a:t>
            </a:r>
            <a:r>
              <a:rPr lang="en-US" altLang="zh-CN" sz="1800" dirty="0"/>
              <a:t>25</a:t>
            </a:r>
            <a:r>
              <a:rPr lang="zh-CN" altLang="en-US" sz="1800" dirty="0"/>
              <a:t>、</a:t>
            </a:r>
            <a:r>
              <a:rPr lang="en-US" altLang="zh-CN" sz="1800" dirty="0"/>
              <a:t>25</a:t>
            </a:r>
            <a:r>
              <a:rPr lang="zh-CN" altLang="en-US" sz="1800" dirty="0"/>
              <a:t>、</a:t>
            </a:r>
            <a:r>
              <a:rPr lang="en-US" altLang="zh-CN" sz="1800" dirty="0"/>
              <a:t>25</a:t>
            </a:r>
            <a:r>
              <a:rPr lang="zh-CN" altLang="en-US" sz="1800" dirty="0"/>
              <a:t>、</a:t>
            </a:r>
            <a:r>
              <a:rPr lang="en-US" altLang="zh-CN" sz="1800" dirty="0"/>
              <a:t>25</a:t>
            </a:r>
            <a:r>
              <a:rPr lang="zh-CN" altLang="en-US" sz="1800" dirty="0"/>
              <a:t>；</a:t>
            </a:r>
          </a:p>
          <a:p>
            <a:pPr lvl="2">
              <a:buFont typeface="Wingdings" panose="05000000000000000000" pitchFamily="2" charset="2"/>
              <a:buChar char="n"/>
            </a:pPr>
            <a:r>
              <a:rPr lang="en-US" altLang="zh-CN" sz="1800" dirty="0"/>
              <a:t>Bin3</a:t>
            </a:r>
            <a:r>
              <a:rPr lang="zh-CN" altLang="en-US" sz="1800" dirty="0"/>
              <a:t>：</a:t>
            </a:r>
            <a:r>
              <a:rPr lang="en-US" altLang="zh-CN" sz="1800" dirty="0"/>
              <a:t>26</a:t>
            </a:r>
            <a:r>
              <a:rPr lang="zh-CN" altLang="en-US" sz="1800" dirty="0"/>
              <a:t>、</a:t>
            </a:r>
            <a:r>
              <a:rPr lang="en-US" altLang="zh-CN" sz="1800" dirty="0"/>
              <a:t>26</a:t>
            </a:r>
            <a:r>
              <a:rPr lang="zh-CN" altLang="en-US" sz="1800" dirty="0"/>
              <a:t>、</a:t>
            </a:r>
            <a:r>
              <a:rPr lang="en-US" altLang="zh-CN" sz="1800" dirty="0"/>
              <a:t>26</a:t>
            </a:r>
            <a:r>
              <a:rPr lang="zh-CN" altLang="en-US" sz="1800" dirty="0"/>
              <a:t>、</a:t>
            </a:r>
            <a:r>
              <a:rPr lang="en-US" altLang="zh-CN" sz="1800" dirty="0"/>
              <a:t>34</a:t>
            </a:r>
            <a:endParaRPr lang="zh-CN" altLang="en-US" sz="1800" dirty="0"/>
          </a:p>
        </p:txBody>
      </p:sp>
      <p:pic>
        <p:nvPicPr>
          <p:cNvPr id="8" name="图片 7">
            <a:extLst>
              <a:ext uri="{FF2B5EF4-FFF2-40B4-BE49-F238E27FC236}">
                <a16:creationId xmlns:a16="http://schemas.microsoft.com/office/drawing/2014/main" id="{CD7E9ED0-8586-4A9F-A31F-A1B2BC2C94AB}"/>
              </a:ext>
            </a:extLst>
          </p:cNvPr>
          <p:cNvPicPr>
            <a:picLocks noChangeAspect="1"/>
          </p:cNvPicPr>
          <p:nvPr/>
        </p:nvPicPr>
        <p:blipFill>
          <a:blip r:embed="rId2"/>
          <a:stretch>
            <a:fillRect/>
          </a:stretch>
        </p:blipFill>
        <p:spPr>
          <a:xfrm>
            <a:off x="3995936" y="2648825"/>
            <a:ext cx="4974684" cy="4020535"/>
          </a:xfrm>
          <a:prstGeom prst="rect">
            <a:avLst/>
          </a:prstGeom>
        </p:spPr>
      </p:pic>
    </p:spTree>
    <p:extLst>
      <p:ext uri="{BB962C8B-B14F-4D97-AF65-F5344CB8AC3E}">
        <p14:creationId xmlns:p14="http://schemas.microsoft.com/office/powerpoint/2010/main" val="41593284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22094AA-FA37-4152-A979-4D355FFD58FB}" type="slidenum">
              <a:rPr lang="en-US" altLang="zh-CN"/>
              <a:pPr/>
              <a:t>5</a:t>
            </a:fld>
            <a:endParaRPr lang="en-US" altLang="zh-CN"/>
          </a:p>
        </p:txBody>
      </p:sp>
      <p:sp>
        <p:nvSpPr>
          <p:cNvPr id="10243" name="Rectangle 2"/>
          <p:cNvSpPr>
            <a:spLocks noGrp="1" noChangeArrowheads="1"/>
          </p:cNvSpPr>
          <p:nvPr>
            <p:ph type="title"/>
          </p:nvPr>
        </p:nvSpPr>
        <p:spPr>
          <a:xfrm>
            <a:off x="107504" y="116632"/>
            <a:ext cx="7378700" cy="1066800"/>
          </a:xfrm>
        </p:spPr>
        <p:txBody>
          <a:bodyPr/>
          <a:lstStyle/>
          <a:p>
            <a:pPr eaLnBrk="1" hangingPunct="1"/>
            <a:r>
              <a:rPr lang="zh-CN" altLang="en-US" sz="3700" dirty="0">
                <a:solidFill>
                  <a:srgbClr val="3333FF"/>
                </a:solidFill>
                <a:latin typeface="华文仿宋" panose="02010600040101010101" pitchFamily="2" charset="-122"/>
                <a:ea typeface="华文仿宋" panose="02010600040101010101" pitchFamily="2" charset="-122"/>
              </a:rPr>
              <a:t>预处理为什么是重要的</a:t>
            </a:r>
            <a:r>
              <a:rPr lang="en-US" altLang="zh-CN" sz="3700" dirty="0">
                <a:solidFill>
                  <a:srgbClr val="3333FF"/>
                </a:solidFill>
                <a:latin typeface="华文仿宋" panose="02010600040101010101" pitchFamily="2" charset="-122"/>
                <a:ea typeface="华文仿宋" panose="02010600040101010101" pitchFamily="2" charset="-122"/>
              </a:rPr>
              <a:t>?</a:t>
            </a:r>
            <a:endParaRPr lang="zh-CN" altLang="en-US" sz="3700" dirty="0">
              <a:solidFill>
                <a:srgbClr val="3333FF"/>
              </a:solidFill>
              <a:latin typeface="华文仿宋" panose="02010600040101010101" pitchFamily="2" charset="-122"/>
              <a:ea typeface="华文仿宋" panose="02010600040101010101" pitchFamily="2" charset="-122"/>
            </a:endParaRPr>
          </a:p>
        </p:txBody>
      </p:sp>
      <p:sp>
        <p:nvSpPr>
          <p:cNvPr id="10244" name="Rectangle 3"/>
          <p:cNvSpPr>
            <a:spLocks noGrp="1" noChangeArrowheads="1"/>
          </p:cNvSpPr>
          <p:nvPr>
            <p:ph type="body" idx="1"/>
          </p:nvPr>
        </p:nvSpPr>
        <p:spPr>
          <a:xfrm>
            <a:off x="179512" y="1304924"/>
            <a:ext cx="8640960" cy="5400676"/>
          </a:xfrm>
        </p:spPr>
        <p:txBody>
          <a:bodyPr/>
          <a:lstStyle/>
          <a:p>
            <a:pPr eaLnBrk="1" hangingPunct="1">
              <a:lnSpc>
                <a:spcPct val="110000"/>
              </a:lnSpc>
              <a:buFont typeface="Wingdings" panose="05000000000000000000" pitchFamily="2" charset="2"/>
              <a:buChar char="Ø"/>
            </a:pPr>
            <a:r>
              <a:rPr lang="en-US" altLang="zh-CN" dirty="0">
                <a:solidFill>
                  <a:srgbClr val="3333FF"/>
                </a:solidFill>
              </a:rPr>
              <a:t>"No quality data, no quality mining results!"</a:t>
            </a:r>
          </a:p>
          <a:p>
            <a:pPr lvl="1" eaLnBrk="1" hangingPunct="1">
              <a:buFont typeface="Wingdings" panose="05000000000000000000" pitchFamily="2" charset="2"/>
              <a:buChar char="ü"/>
            </a:pPr>
            <a:r>
              <a:rPr lang="zh-CN" altLang="en-US" dirty="0">
                <a:solidFill>
                  <a:srgbClr val="3333FF"/>
                </a:solidFill>
              </a:rPr>
              <a:t>数据中存在的不一致以及噪声，对很多数据挖掘算法影响较大，甚至“挖掘”出错误的知识；</a:t>
            </a:r>
            <a:endParaRPr lang="en-US" altLang="zh-CN" dirty="0">
              <a:solidFill>
                <a:srgbClr val="3333FF"/>
              </a:solidFill>
            </a:endParaRPr>
          </a:p>
          <a:p>
            <a:pPr lvl="1" eaLnBrk="1" hangingPunct="1">
              <a:buFont typeface="Wingdings" panose="05000000000000000000" pitchFamily="2" charset="2"/>
              <a:buChar char="ü"/>
            </a:pPr>
            <a:r>
              <a:rPr lang="zh-CN" altLang="en-US" dirty="0">
                <a:solidFill>
                  <a:srgbClr val="3333FF"/>
                </a:solidFill>
              </a:rPr>
              <a:t>很多挖掘算法对于数据的分布等条件有限制，需要预先处理；</a:t>
            </a:r>
            <a:endParaRPr lang="en-US" altLang="zh-CN" dirty="0">
              <a:solidFill>
                <a:srgbClr val="3333FF"/>
              </a:solidFill>
            </a:endParaRPr>
          </a:p>
          <a:p>
            <a:pPr lvl="1" eaLnBrk="1" hangingPunct="1">
              <a:buFont typeface="Wingdings" panose="05000000000000000000" pitchFamily="2" charset="2"/>
              <a:buChar char="ü"/>
            </a:pPr>
            <a:r>
              <a:rPr lang="zh-CN" altLang="en-US" dirty="0">
                <a:solidFill>
                  <a:srgbClr val="3333FF"/>
                </a:solidFill>
              </a:rPr>
              <a:t>数据维数过高会引起“维数灾难”或者“过拟合”，需要进行降维等预处理。</a:t>
            </a:r>
            <a:endParaRPr lang="en-US" altLang="zh-CN" dirty="0">
              <a:solidFill>
                <a:srgbClr val="3333FF"/>
              </a:solidFill>
            </a:endParaRPr>
          </a:p>
          <a:p>
            <a:pPr algn="just"/>
            <a:r>
              <a:rPr lang="en-US" altLang="zh-CN" dirty="0">
                <a:solidFill>
                  <a:srgbClr val="3333FF"/>
                </a:solidFill>
              </a:rPr>
              <a:t>"It is often postulated that 50-70 percent of the time and effort in a data mining project is used in the Data Preparation Phase"</a:t>
            </a:r>
          </a:p>
          <a:p>
            <a:pPr marL="0" indent="0" algn="just">
              <a:buNone/>
            </a:pPr>
            <a:r>
              <a:rPr lang="en-US" altLang="zh-CN" dirty="0">
                <a:solidFill>
                  <a:srgbClr val="3333FF"/>
                </a:solidFill>
              </a:rPr>
              <a:t>                                           -------CRISP-DM</a:t>
            </a:r>
            <a:endParaRPr lang="zh-CN" altLang="en-US" dirty="0">
              <a:solidFill>
                <a:srgbClr val="3333FF"/>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C079-F240-4B9B-857A-DFBA1282F7EB}"/>
              </a:ext>
            </a:extLst>
          </p:cNvPr>
          <p:cNvSpPr>
            <a:spLocks noGrp="1"/>
          </p:cNvSpPr>
          <p:nvPr>
            <p:ph type="title"/>
          </p:nvPr>
        </p:nvSpPr>
        <p:spPr/>
        <p:txBody>
          <a:bodyPr/>
          <a:lstStyle/>
          <a:p>
            <a:r>
              <a:rPr lang="zh-CN" altLang="zh-CN" dirty="0"/>
              <a:t>分箱法进行数据平滑实例</a:t>
            </a:r>
            <a:endParaRPr lang="zh-CN" altLang="en-US" dirty="0"/>
          </a:p>
        </p:txBody>
      </p:sp>
      <p:sp>
        <p:nvSpPr>
          <p:cNvPr id="4" name="灯片编号占位符 3">
            <a:extLst>
              <a:ext uri="{FF2B5EF4-FFF2-40B4-BE49-F238E27FC236}">
                <a16:creationId xmlns:a16="http://schemas.microsoft.com/office/drawing/2014/main" id="{4CDCB704-D4A4-4E02-A03B-A3D41FC26D49}"/>
              </a:ext>
            </a:extLst>
          </p:cNvPr>
          <p:cNvSpPr>
            <a:spLocks noGrp="1"/>
          </p:cNvSpPr>
          <p:nvPr>
            <p:ph type="sldNum" sz="quarter" idx="12"/>
          </p:nvPr>
        </p:nvSpPr>
        <p:spPr/>
        <p:txBody>
          <a:bodyPr/>
          <a:lstStyle/>
          <a:p>
            <a:pPr>
              <a:defRPr/>
            </a:pPr>
            <a:fld id="{F9C6BFAA-09CF-49E4-8EF3-DE9A69C2DDED}" type="slidenum">
              <a:rPr lang="en-US" altLang="zh-CN" smtClean="0"/>
              <a:pPr>
                <a:defRPr/>
              </a:pPr>
              <a:t>50</a:t>
            </a:fld>
            <a:endParaRPr lang="en-US" altLang="zh-CN"/>
          </a:p>
        </p:txBody>
      </p:sp>
      <p:graphicFrame>
        <p:nvGraphicFramePr>
          <p:cNvPr id="5" name="表格 4">
            <a:extLst>
              <a:ext uri="{FF2B5EF4-FFF2-40B4-BE49-F238E27FC236}">
                <a16:creationId xmlns:a16="http://schemas.microsoft.com/office/drawing/2014/main" id="{12D8F273-5539-42AF-AE89-3F6B92ADDA32}"/>
              </a:ext>
            </a:extLst>
          </p:cNvPr>
          <p:cNvGraphicFramePr>
            <a:graphicFrameLocks noGrp="1"/>
          </p:cNvGraphicFramePr>
          <p:nvPr>
            <p:extLst>
              <p:ext uri="{D42A27DB-BD31-4B8C-83A1-F6EECF244321}">
                <p14:modId xmlns:p14="http://schemas.microsoft.com/office/powerpoint/2010/main" val="2334509123"/>
              </p:ext>
            </p:extLst>
          </p:nvPr>
        </p:nvGraphicFramePr>
        <p:xfrm>
          <a:off x="287524" y="1664804"/>
          <a:ext cx="8640961" cy="4752531"/>
        </p:xfrm>
        <a:graphic>
          <a:graphicData uri="http://schemas.openxmlformats.org/drawingml/2006/table">
            <a:tbl>
              <a:tblPr firstRow="1" firstCol="1" bandRow="1">
                <a:tableStyleId>{5C22544A-7EE6-4342-B048-85BDC9FD1C3A}</a:tableStyleId>
              </a:tblPr>
              <a:tblGrid>
                <a:gridCol w="1321124">
                  <a:extLst>
                    <a:ext uri="{9D8B030D-6E8A-4147-A177-3AD203B41FA5}">
                      <a16:colId xmlns:a16="http://schemas.microsoft.com/office/drawing/2014/main" val="4101512861"/>
                    </a:ext>
                  </a:extLst>
                </a:gridCol>
                <a:gridCol w="1717727">
                  <a:extLst>
                    <a:ext uri="{9D8B030D-6E8A-4147-A177-3AD203B41FA5}">
                      <a16:colId xmlns:a16="http://schemas.microsoft.com/office/drawing/2014/main" val="2477288572"/>
                    </a:ext>
                  </a:extLst>
                </a:gridCol>
                <a:gridCol w="1739858">
                  <a:extLst>
                    <a:ext uri="{9D8B030D-6E8A-4147-A177-3AD203B41FA5}">
                      <a16:colId xmlns:a16="http://schemas.microsoft.com/office/drawing/2014/main" val="3363478150"/>
                    </a:ext>
                  </a:extLst>
                </a:gridCol>
                <a:gridCol w="1739858">
                  <a:extLst>
                    <a:ext uri="{9D8B030D-6E8A-4147-A177-3AD203B41FA5}">
                      <a16:colId xmlns:a16="http://schemas.microsoft.com/office/drawing/2014/main" val="1388757048"/>
                    </a:ext>
                  </a:extLst>
                </a:gridCol>
                <a:gridCol w="2122394">
                  <a:extLst>
                    <a:ext uri="{9D8B030D-6E8A-4147-A177-3AD203B41FA5}">
                      <a16:colId xmlns:a16="http://schemas.microsoft.com/office/drawing/2014/main" val="1173240987"/>
                    </a:ext>
                  </a:extLst>
                </a:gridCol>
              </a:tblGrid>
              <a:tr h="678933">
                <a:tc>
                  <a:txBody>
                    <a:bodyPr/>
                    <a:lstStyle/>
                    <a:p>
                      <a:pPr indent="127000" algn="ctr">
                        <a:spcAft>
                          <a:spcPts val="0"/>
                        </a:spcAft>
                      </a:pPr>
                      <a:r>
                        <a:rPr lang="zh-CN" sz="1800" kern="100">
                          <a:effectLst/>
                        </a:rPr>
                        <a:t>原始数据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gridSpan="4">
                  <a:txBody>
                    <a:bodyPr/>
                    <a:lstStyle/>
                    <a:p>
                      <a:pPr indent="127000" algn="just">
                        <a:spcAft>
                          <a:spcPts val="0"/>
                        </a:spcAft>
                      </a:pPr>
                      <a:r>
                        <a:rPr lang="en-US" sz="1800" kern="100">
                          <a:effectLst/>
                        </a:rPr>
                        <a:t>80</a:t>
                      </a:r>
                      <a:r>
                        <a:rPr lang="zh-CN" sz="1800" kern="100">
                          <a:effectLst/>
                        </a:rPr>
                        <a:t>，</a:t>
                      </a:r>
                      <a:r>
                        <a:rPr lang="en-US" sz="1800" kern="100">
                          <a:effectLst/>
                        </a:rPr>
                        <a:t>90</a:t>
                      </a:r>
                      <a:r>
                        <a:rPr lang="zh-CN" sz="1800" kern="100">
                          <a:effectLst/>
                        </a:rPr>
                        <a:t>，</a:t>
                      </a:r>
                      <a:r>
                        <a:rPr lang="en-US" sz="1800" kern="100">
                          <a:effectLst/>
                        </a:rPr>
                        <a:t>100</a:t>
                      </a:r>
                      <a:r>
                        <a:rPr lang="zh-CN" sz="1800" kern="100">
                          <a:effectLst/>
                        </a:rPr>
                        <a:t>，</a:t>
                      </a:r>
                      <a:r>
                        <a:rPr lang="en-US" sz="1800" kern="100">
                          <a:effectLst/>
                        </a:rPr>
                        <a:t>150</a:t>
                      </a:r>
                      <a:r>
                        <a:rPr lang="zh-CN" sz="1800" kern="100">
                          <a:effectLst/>
                        </a:rPr>
                        <a:t>，</a:t>
                      </a:r>
                      <a:r>
                        <a:rPr lang="en-US" sz="1800" kern="100">
                          <a:effectLst/>
                        </a:rPr>
                        <a:t>300</a:t>
                      </a:r>
                      <a:r>
                        <a:rPr lang="zh-CN" sz="1800" kern="100">
                          <a:effectLst/>
                        </a:rPr>
                        <a:t>，</a:t>
                      </a:r>
                      <a:r>
                        <a:rPr lang="en-US" sz="1800" kern="100">
                          <a:effectLst/>
                        </a:rPr>
                        <a:t>250</a:t>
                      </a:r>
                      <a:r>
                        <a:rPr lang="zh-CN" sz="1800" kern="100">
                          <a:effectLst/>
                        </a:rPr>
                        <a:t>，</a:t>
                      </a:r>
                      <a:r>
                        <a:rPr lang="en-US" sz="1800" kern="100">
                          <a:effectLst/>
                        </a:rPr>
                        <a:t>1600</a:t>
                      </a:r>
                      <a:r>
                        <a:rPr lang="zh-CN" sz="1800" kern="100">
                          <a:effectLst/>
                        </a:rPr>
                        <a:t>，</a:t>
                      </a:r>
                      <a:r>
                        <a:rPr lang="en-US" sz="1800" kern="100">
                          <a:effectLst/>
                        </a:rPr>
                        <a:t>230</a:t>
                      </a:r>
                      <a:r>
                        <a:rPr lang="zh-CN" sz="1800" kern="100">
                          <a:effectLst/>
                        </a:rPr>
                        <a:t>，</a:t>
                      </a:r>
                      <a:r>
                        <a:rPr lang="en-US" sz="1800" kern="100">
                          <a:effectLst/>
                        </a:rPr>
                        <a:t>200</a:t>
                      </a:r>
                      <a:r>
                        <a:rPr lang="zh-CN" sz="1800" kern="100">
                          <a:effectLst/>
                        </a:rPr>
                        <a:t>，</a:t>
                      </a:r>
                      <a:r>
                        <a:rPr lang="en-US" sz="1800" kern="100">
                          <a:effectLst/>
                        </a:rPr>
                        <a:t>210</a:t>
                      </a:r>
                      <a:r>
                        <a:rPr lang="zh-CN" sz="1800" kern="100">
                          <a:effectLst/>
                        </a:rPr>
                        <a:t>，</a:t>
                      </a:r>
                      <a:r>
                        <a:rPr lang="en-US" sz="1800" kern="100">
                          <a:effectLst/>
                        </a:rPr>
                        <a:t>170</a:t>
                      </a:r>
                      <a:r>
                        <a:rPr lang="zh-CN" sz="1800" kern="100">
                          <a:effectLst/>
                        </a:rPr>
                        <a:t>，</a:t>
                      </a:r>
                      <a:r>
                        <a:rPr lang="en-US" sz="1800" kern="100">
                          <a:effectLst/>
                        </a:rPr>
                        <a:t>400</a:t>
                      </a:r>
                      <a:r>
                        <a:rPr lang="zh-CN" sz="1800" kern="100">
                          <a:effectLst/>
                        </a:rPr>
                        <a:t>，</a:t>
                      </a:r>
                      <a:r>
                        <a:rPr lang="en-US" sz="1800" kern="100">
                          <a:effectLst/>
                        </a:rPr>
                        <a:t>-800</a:t>
                      </a:r>
                      <a:r>
                        <a:rPr lang="zh-CN" sz="1800" kern="100">
                          <a:effectLst/>
                        </a:rPr>
                        <a:t>，</a:t>
                      </a:r>
                      <a:r>
                        <a:rPr lang="en-US" sz="1800" kern="100">
                          <a:effectLst/>
                        </a:rPr>
                        <a:t>500</a:t>
                      </a:r>
                      <a:r>
                        <a:rPr lang="zh-CN" sz="1800" kern="100">
                          <a:effectLst/>
                        </a:rPr>
                        <a:t>，</a:t>
                      </a:r>
                      <a:r>
                        <a:rPr lang="en-US" sz="1800" kern="100">
                          <a:effectLst/>
                        </a:rPr>
                        <a:t>530</a:t>
                      </a:r>
                      <a:r>
                        <a:rPr lang="zh-CN" sz="1800" kern="100">
                          <a:effectLst/>
                        </a:rPr>
                        <a:t>，</a:t>
                      </a:r>
                      <a:r>
                        <a:rPr lang="en-US" sz="1800" kern="100">
                          <a:effectLst/>
                        </a:rPr>
                        <a:t>550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6647242"/>
                  </a:ext>
                </a:extLst>
              </a:tr>
              <a:tr h="678933">
                <a:tc>
                  <a:txBody>
                    <a:bodyPr/>
                    <a:lstStyle/>
                    <a:p>
                      <a:pPr indent="127000" algn="ctr">
                        <a:spcAft>
                          <a:spcPts val="0"/>
                        </a:spcAft>
                      </a:pPr>
                      <a:r>
                        <a:rPr lang="zh-CN" sz="1800" kern="100">
                          <a:effectLst/>
                        </a:rPr>
                        <a:t>排序后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gridSpan="4">
                  <a:txBody>
                    <a:bodyPr/>
                    <a:lstStyle/>
                    <a:p>
                      <a:pPr indent="127000" algn="just">
                        <a:spcAft>
                          <a:spcPts val="0"/>
                        </a:spcAft>
                      </a:pPr>
                      <a:r>
                        <a:rPr lang="en-US" sz="1800" kern="100">
                          <a:effectLst/>
                        </a:rPr>
                        <a:t>-800</a:t>
                      </a:r>
                      <a:r>
                        <a:rPr lang="zh-CN" sz="1800" kern="100">
                          <a:effectLst/>
                        </a:rPr>
                        <a:t>，</a:t>
                      </a:r>
                      <a:r>
                        <a:rPr lang="en-US" sz="1800" kern="100">
                          <a:effectLst/>
                        </a:rPr>
                        <a:t>80</a:t>
                      </a:r>
                      <a:r>
                        <a:rPr lang="zh-CN" sz="1800" kern="100">
                          <a:effectLst/>
                        </a:rPr>
                        <a:t>，</a:t>
                      </a:r>
                      <a:r>
                        <a:rPr lang="en-US" sz="1800" kern="100">
                          <a:effectLst/>
                        </a:rPr>
                        <a:t>90</a:t>
                      </a:r>
                      <a:r>
                        <a:rPr lang="zh-CN" sz="1800" kern="100">
                          <a:effectLst/>
                        </a:rPr>
                        <a:t>，</a:t>
                      </a:r>
                      <a:r>
                        <a:rPr lang="en-US" sz="1800" kern="100">
                          <a:effectLst/>
                        </a:rPr>
                        <a:t>100</a:t>
                      </a:r>
                      <a:r>
                        <a:rPr lang="zh-CN" sz="1800" kern="100">
                          <a:effectLst/>
                        </a:rPr>
                        <a:t>，</a:t>
                      </a:r>
                      <a:r>
                        <a:rPr lang="en-US" sz="1800" kern="100">
                          <a:effectLst/>
                        </a:rPr>
                        <a:t>150</a:t>
                      </a:r>
                      <a:r>
                        <a:rPr lang="zh-CN" sz="1800" kern="100">
                          <a:effectLst/>
                        </a:rPr>
                        <a:t>，</a:t>
                      </a:r>
                      <a:r>
                        <a:rPr lang="en-US" sz="1800" kern="100">
                          <a:effectLst/>
                        </a:rPr>
                        <a:t>170</a:t>
                      </a:r>
                      <a:r>
                        <a:rPr lang="zh-CN" sz="1800" kern="100">
                          <a:effectLst/>
                        </a:rPr>
                        <a:t>，</a:t>
                      </a:r>
                      <a:r>
                        <a:rPr lang="en-US" sz="1800" kern="100">
                          <a:effectLst/>
                        </a:rPr>
                        <a:t>200</a:t>
                      </a:r>
                      <a:r>
                        <a:rPr lang="zh-CN" sz="1800" kern="100">
                          <a:effectLst/>
                        </a:rPr>
                        <a:t>，</a:t>
                      </a:r>
                      <a:r>
                        <a:rPr lang="en-US" sz="1800" kern="100">
                          <a:effectLst/>
                        </a:rPr>
                        <a:t>210</a:t>
                      </a:r>
                      <a:r>
                        <a:rPr lang="zh-CN" sz="1800" kern="100">
                          <a:effectLst/>
                        </a:rPr>
                        <a:t>，</a:t>
                      </a:r>
                      <a:r>
                        <a:rPr lang="en-US" sz="1800" kern="100">
                          <a:effectLst/>
                        </a:rPr>
                        <a:t>230</a:t>
                      </a:r>
                      <a:r>
                        <a:rPr lang="zh-CN" sz="1800" kern="100">
                          <a:effectLst/>
                        </a:rPr>
                        <a:t>，</a:t>
                      </a:r>
                      <a:r>
                        <a:rPr lang="en-US" sz="1800" kern="100">
                          <a:effectLst/>
                        </a:rPr>
                        <a:t>250</a:t>
                      </a:r>
                      <a:r>
                        <a:rPr lang="zh-CN" sz="1800" kern="100">
                          <a:effectLst/>
                        </a:rPr>
                        <a:t>，</a:t>
                      </a:r>
                      <a:r>
                        <a:rPr lang="en-US" sz="1800" kern="100">
                          <a:effectLst/>
                        </a:rPr>
                        <a:t>300</a:t>
                      </a:r>
                      <a:r>
                        <a:rPr lang="zh-CN" sz="1800" kern="100">
                          <a:effectLst/>
                        </a:rPr>
                        <a:t>，</a:t>
                      </a:r>
                      <a:r>
                        <a:rPr lang="en-US" sz="1800" kern="100">
                          <a:effectLst/>
                        </a:rPr>
                        <a:t>400</a:t>
                      </a:r>
                      <a:r>
                        <a:rPr lang="zh-CN" sz="1800" kern="100">
                          <a:effectLst/>
                        </a:rPr>
                        <a:t>，</a:t>
                      </a:r>
                      <a:r>
                        <a:rPr lang="en-US" sz="1800" kern="100">
                          <a:effectLst/>
                        </a:rPr>
                        <a:t>500</a:t>
                      </a:r>
                      <a:r>
                        <a:rPr lang="zh-CN" sz="1800" kern="100">
                          <a:effectLst/>
                        </a:rPr>
                        <a:t>，</a:t>
                      </a:r>
                      <a:r>
                        <a:rPr lang="en-US" sz="1800" kern="100">
                          <a:effectLst/>
                        </a:rPr>
                        <a:t>530</a:t>
                      </a:r>
                      <a:r>
                        <a:rPr lang="zh-CN" sz="1800" kern="100">
                          <a:effectLst/>
                        </a:rPr>
                        <a:t>，</a:t>
                      </a:r>
                      <a:r>
                        <a:rPr lang="en-US" sz="1800" kern="100">
                          <a:effectLst/>
                        </a:rPr>
                        <a:t>550</a:t>
                      </a:r>
                      <a:r>
                        <a:rPr lang="zh-CN" sz="1800" kern="100">
                          <a:effectLst/>
                        </a:rPr>
                        <a:t>，</a:t>
                      </a:r>
                      <a:r>
                        <a:rPr lang="en-US" sz="1800" kern="100">
                          <a:effectLst/>
                        </a:rPr>
                        <a:t>1600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42567818"/>
                  </a:ext>
                </a:extLst>
              </a:tr>
              <a:tr h="678933">
                <a:tc>
                  <a:txBody>
                    <a:bodyPr/>
                    <a:lstStyle/>
                    <a:p>
                      <a:pPr indent="127000" algn="ctr">
                        <a:spcAft>
                          <a:spcPts val="0"/>
                        </a:spcAft>
                      </a:pPr>
                      <a:r>
                        <a:rPr lang="zh-CN" sz="1800" kern="100">
                          <a:effectLst/>
                        </a:rPr>
                        <a:t>等深分箱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-800</a:t>
                      </a:r>
                      <a:r>
                        <a:rPr lang="zh-CN" sz="1800" kern="100">
                          <a:effectLst/>
                        </a:rPr>
                        <a:t>，</a:t>
                      </a:r>
                      <a:r>
                        <a:rPr lang="en-US" sz="1800" kern="100">
                          <a:effectLst/>
                        </a:rPr>
                        <a:t>80</a:t>
                      </a:r>
                      <a:r>
                        <a:rPr lang="zh-CN" sz="1800" kern="100">
                          <a:effectLst/>
                        </a:rPr>
                        <a:t>，</a:t>
                      </a:r>
                      <a:r>
                        <a:rPr lang="en-US" sz="1800" kern="100">
                          <a:effectLst/>
                        </a:rPr>
                        <a:t>90</a:t>
                      </a:r>
                      <a:r>
                        <a:rPr lang="zh-CN" sz="1800" kern="100">
                          <a:effectLst/>
                        </a:rPr>
                        <a:t>，</a:t>
                      </a:r>
                      <a:r>
                        <a:rPr lang="en-US" sz="1800" kern="100">
                          <a:effectLst/>
                        </a:rPr>
                        <a:t>100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150</a:t>
                      </a:r>
                      <a:r>
                        <a:rPr lang="zh-CN" sz="1800" kern="100">
                          <a:effectLst/>
                        </a:rPr>
                        <a:t>，</a:t>
                      </a:r>
                      <a:r>
                        <a:rPr lang="en-US" sz="1800" kern="100">
                          <a:effectLst/>
                        </a:rPr>
                        <a:t>170</a:t>
                      </a:r>
                      <a:r>
                        <a:rPr lang="zh-CN" sz="1800" kern="100">
                          <a:effectLst/>
                        </a:rPr>
                        <a:t>，</a:t>
                      </a:r>
                      <a:r>
                        <a:rPr lang="en-US" sz="1800" kern="100">
                          <a:effectLst/>
                        </a:rPr>
                        <a:t>200</a:t>
                      </a:r>
                      <a:r>
                        <a:rPr lang="zh-CN" sz="1800" kern="100">
                          <a:effectLst/>
                        </a:rPr>
                        <a:t>，</a:t>
                      </a:r>
                      <a:r>
                        <a:rPr lang="en-US" sz="1800" kern="100">
                          <a:effectLst/>
                        </a:rPr>
                        <a:t>210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230</a:t>
                      </a:r>
                      <a:r>
                        <a:rPr lang="zh-CN" sz="1800" kern="100">
                          <a:effectLst/>
                        </a:rPr>
                        <a:t>，</a:t>
                      </a:r>
                      <a:r>
                        <a:rPr lang="en-US" sz="1800" kern="100">
                          <a:effectLst/>
                        </a:rPr>
                        <a:t>250</a:t>
                      </a:r>
                      <a:r>
                        <a:rPr lang="zh-CN" sz="1800" kern="100">
                          <a:effectLst/>
                        </a:rPr>
                        <a:t>，</a:t>
                      </a:r>
                      <a:r>
                        <a:rPr lang="en-US" sz="1800" kern="100">
                          <a:effectLst/>
                        </a:rPr>
                        <a:t>300</a:t>
                      </a:r>
                      <a:r>
                        <a:rPr lang="zh-CN" sz="1800" kern="100">
                          <a:effectLst/>
                        </a:rPr>
                        <a:t>，</a:t>
                      </a:r>
                      <a:r>
                        <a:rPr lang="en-US" sz="1800" kern="100">
                          <a:effectLst/>
                        </a:rPr>
                        <a:t>400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500</a:t>
                      </a:r>
                      <a:r>
                        <a:rPr lang="zh-CN" sz="1800" kern="100">
                          <a:effectLst/>
                        </a:rPr>
                        <a:t>，</a:t>
                      </a:r>
                      <a:r>
                        <a:rPr lang="en-US" sz="1800" kern="100">
                          <a:effectLst/>
                        </a:rPr>
                        <a:t>530</a:t>
                      </a:r>
                      <a:r>
                        <a:rPr lang="zh-CN" sz="1800" kern="100">
                          <a:effectLst/>
                        </a:rPr>
                        <a:t>，</a:t>
                      </a:r>
                      <a:r>
                        <a:rPr lang="en-US" sz="1800" kern="100">
                          <a:effectLst/>
                        </a:rPr>
                        <a:t>550</a:t>
                      </a:r>
                      <a:r>
                        <a:rPr lang="zh-CN" sz="1800" kern="100">
                          <a:effectLst/>
                        </a:rPr>
                        <a:t>，</a:t>
                      </a:r>
                      <a:r>
                        <a:rPr lang="en-US" sz="1800" kern="100">
                          <a:effectLst/>
                        </a:rPr>
                        <a:t>1600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6640469"/>
                  </a:ext>
                </a:extLst>
              </a:tr>
              <a:tr h="678933">
                <a:tc>
                  <a:txBody>
                    <a:bodyPr/>
                    <a:lstStyle/>
                    <a:p>
                      <a:pPr indent="127000" algn="ctr">
                        <a:spcAft>
                          <a:spcPts val="0"/>
                        </a:spcAft>
                      </a:pPr>
                      <a:r>
                        <a:rPr lang="zh-CN" sz="1800" kern="100">
                          <a:effectLst/>
                        </a:rPr>
                        <a:t>均值平滑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-132.5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182.5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295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795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98602657"/>
                  </a:ext>
                </a:extLst>
              </a:tr>
              <a:tr h="678933">
                <a:tc>
                  <a:txBody>
                    <a:bodyPr/>
                    <a:lstStyle/>
                    <a:p>
                      <a:pPr indent="127000" algn="ctr">
                        <a:spcAft>
                          <a:spcPts val="0"/>
                        </a:spcAft>
                      </a:pPr>
                      <a:r>
                        <a:rPr lang="zh-CN" sz="1800" kern="100">
                          <a:effectLst/>
                        </a:rPr>
                        <a:t>平滑后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gridSpan="4">
                  <a:txBody>
                    <a:bodyPr/>
                    <a:lstStyle/>
                    <a:p>
                      <a:pPr indent="127000" algn="just">
                        <a:spcAft>
                          <a:spcPts val="0"/>
                        </a:spcAft>
                      </a:pPr>
                      <a:r>
                        <a:rPr lang="en-US" sz="1800" kern="100">
                          <a:effectLst/>
                        </a:rPr>
                        <a:t>-132.5</a:t>
                      </a:r>
                      <a:r>
                        <a:rPr lang="zh-CN" sz="1800" kern="100">
                          <a:effectLst/>
                        </a:rPr>
                        <a:t>，</a:t>
                      </a:r>
                      <a:r>
                        <a:rPr lang="en-US" sz="1800" kern="100">
                          <a:effectLst/>
                        </a:rPr>
                        <a:t>-132.5</a:t>
                      </a:r>
                      <a:r>
                        <a:rPr lang="zh-CN" sz="1800" kern="100">
                          <a:effectLst/>
                        </a:rPr>
                        <a:t>，</a:t>
                      </a:r>
                      <a:r>
                        <a:rPr lang="en-US" sz="1800" kern="100">
                          <a:effectLst/>
                        </a:rPr>
                        <a:t>-132.5</a:t>
                      </a:r>
                      <a:r>
                        <a:rPr lang="zh-CN" sz="1800" kern="100">
                          <a:effectLst/>
                        </a:rPr>
                        <a:t>，</a:t>
                      </a:r>
                      <a:r>
                        <a:rPr lang="en-US" sz="1800" kern="100">
                          <a:effectLst/>
                        </a:rPr>
                        <a:t>182.5</a:t>
                      </a:r>
                      <a:r>
                        <a:rPr lang="zh-CN" sz="1800" kern="100">
                          <a:effectLst/>
                        </a:rPr>
                        <a:t>，</a:t>
                      </a:r>
                      <a:r>
                        <a:rPr lang="en-US" sz="1800" kern="100">
                          <a:effectLst/>
                        </a:rPr>
                        <a:t>295.0</a:t>
                      </a:r>
                      <a:r>
                        <a:rPr lang="zh-CN" sz="1800" kern="100">
                          <a:effectLst/>
                        </a:rPr>
                        <a:t>，</a:t>
                      </a:r>
                      <a:r>
                        <a:rPr lang="en-US" sz="1800" kern="100">
                          <a:effectLst/>
                        </a:rPr>
                        <a:t>295.0</a:t>
                      </a:r>
                      <a:r>
                        <a:rPr lang="zh-CN" sz="1800" kern="100">
                          <a:effectLst/>
                        </a:rPr>
                        <a:t>，</a:t>
                      </a:r>
                      <a:r>
                        <a:rPr lang="en-US" sz="1800" kern="100">
                          <a:effectLst/>
                        </a:rPr>
                        <a:t>795.0</a:t>
                      </a:r>
                      <a:r>
                        <a:rPr lang="zh-CN" sz="1800" kern="100">
                          <a:effectLst/>
                        </a:rPr>
                        <a:t>，</a:t>
                      </a:r>
                      <a:r>
                        <a:rPr lang="en-US" sz="1800" kern="100">
                          <a:effectLst/>
                        </a:rPr>
                        <a:t>295.0</a:t>
                      </a:r>
                      <a:r>
                        <a:rPr lang="zh-CN" sz="1800" kern="100">
                          <a:effectLst/>
                        </a:rPr>
                        <a:t>，</a:t>
                      </a:r>
                      <a:r>
                        <a:rPr lang="en-US" sz="1800" kern="100">
                          <a:effectLst/>
                        </a:rPr>
                        <a:t>182.5</a:t>
                      </a:r>
                      <a:r>
                        <a:rPr lang="zh-CN" sz="1800" kern="100">
                          <a:effectLst/>
                        </a:rPr>
                        <a:t>，</a:t>
                      </a:r>
                      <a:r>
                        <a:rPr lang="en-US" sz="1800" kern="100">
                          <a:effectLst/>
                        </a:rPr>
                        <a:t>182.5</a:t>
                      </a:r>
                      <a:r>
                        <a:rPr lang="zh-CN" sz="1800" kern="100">
                          <a:effectLst/>
                        </a:rPr>
                        <a:t>，</a:t>
                      </a:r>
                      <a:r>
                        <a:rPr lang="en-US" sz="1800" kern="100">
                          <a:effectLst/>
                        </a:rPr>
                        <a:t>182.5</a:t>
                      </a:r>
                      <a:r>
                        <a:rPr lang="zh-CN" sz="1800" kern="100">
                          <a:effectLst/>
                        </a:rPr>
                        <a:t>，</a:t>
                      </a:r>
                      <a:r>
                        <a:rPr lang="en-US" sz="1800" kern="100">
                          <a:effectLst/>
                        </a:rPr>
                        <a:t>295.0</a:t>
                      </a:r>
                      <a:r>
                        <a:rPr lang="zh-CN" sz="1800" kern="100">
                          <a:effectLst/>
                        </a:rPr>
                        <a:t>，</a:t>
                      </a:r>
                      <a:r>
                        <a:rPr lang="en-US" sz="1800" kern="100">
                          <a:effectLst/>
                        </a:rPr>
                        <a:t>-132.5</a:t>
                      </a:r>
                      <a:r>
                        <a:rPr lang="zh-CN" sz="1800" kern="100">
                          <a:effectLst/>
                        </a:rPr>
                        <a:t>，</a:t>
                      </a:r>
                      <a:r>
                        <a:rPr lang="en-US" sz="1800" kern="100">
                          <a:effectLst/>
                        </a:rPr>
                        <a:t>795.0</a:t>
                      </a:r>
                      <a:r>
                        <a:rPr lang="zh-CN" sz="1800" kern="100">
                          <a:effectLst/>
                        </a:rPr>
                        <a:t>，</a:t>
                      </a:r>
                      <a:r>
                        <a:rPr lang="en-US" sz="1800" kern="100">
                          <a:effectLst/>
                        </a:rPr>
                        <a:t>795.0</a:t>
                      </a:r>
                      <a:r>
                        <a:rPr lang="zh-CN" sz="1800" kern="100">
                          <a:effectLst/>
                        </a:rPr>
                        <a:t>，</a:t>
                      </a:r>
                      <a:r>
                        <a:rPr lang="en-US" sz="1800" kern="100">
                          <a:effectLst/>
                        </a:rPr>
                        <a:t>795.0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82574202"/>
                  </a:ext>
                </a:extLst>
              </a:tr>
              <a:tr h="678933">
                <a:tc>
                  <a:txBody>
                    <a:bodyPr/>
                    <a:lstStyle/>
                    <a:p>
                      <a:pPr indent="127000" algn="ctr">
                        <a:spcAft>
                          <a:spcPts val="0"/>
                        </a:spcAft>
                      </a:pPr>
                      <a:r>
                        <a:rPr lang="zh-CN" sz="1800" kern="100">
                          <a:effectLst/>
                        </a:rPr>
                        <a:t>中值平滑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85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185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275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540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3276681"/>
                  </a:ext>
                </a:extLst>
              </a:tr>
              <a:tr h="678933">
                <a:tc>
                  <a:txBody>
                    <a:bodyPr/>
                    <a:lstStyle/>
                    <a:p>
                      <a:pPr indent="127000" algn="ctr">
                        <a:spcAft>
                          <a:spcPts val="0"/>
                        </a:spcAft>
                      </a:pPr>
                      <a:r>
                        <a:rPr lang="zh-CN" sz="1800" kern="100">
                          <a:effectLst/>
                        </a:rPr>
                        <a:t>平滑后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gridSpan="4">
                  <a:txBody>
                    <a:bodyPr/>
                    <a:lstStyle/>
                    <a:p>
                      <a:pPr indent="127000" algn="just">
                        <a:spcAft>
                          <a:spcPts val="0"/>
                        </a:spcAft>
                      </a:pPr>
                      <a:r>
                        <a:rPr lang="en-US" sz="1800" kern="100" dirty="0">
                          <a:effectLst/>
                        </a:rPr>
                        <a:t>85.0</a:t>
                      </a:r>
                      <a:r>
                        <a:rPr lang="zh-CN" sz="1800" kern="100" dirty="0">
                          <a:effectLst/>
                        </a:rPr>
                        <a:t>，</a:t>
                      </a:r>
                      <a:r>
                        <a:rPr lang="en-US" sz="1800" kern="100" dirty="0">
                          <a:effectLst/>
                        </a:rPr>
                        <a:t>85.0</a:t>
                      </a:r>
                      <a:r>
                        <a:rPr lang="zh-CN" sz="1800" kern="100" dirty="0">
                          <a:effectLst/>
                        </a:rPr>
                        <a:t>，</a:t>
                      </a:r>
                      <a:r>
                        <a:rPr lang="en-US" sz="1800" kern="100" dirty="0">
                          <a:effectLst/>
                        </a:rPr>
                        <a:t>85.0</a:t>
                      </a:r>
                      <a:r>
                        <a:rPr lang="zh-CN" sz="1800" kern="100" dirty="0">
                          <a:effectLst/>
                        </a:rPr>
                        <a:t>，</a:t>
                      </a:r>
                      <a:r>
                        <a:rPr lang="en-US" sz="1800" kern="100" dirty="0">
                          <a:effectLst/>
                        </a:rPr>
                        <a:t>185.0</a:t>
                      </a:r>
                      <a:r>
                        <a:rPr lang="zh-CN" sz="1800" kern="100" dirty="0">
                          <a:effectLst/>
                        </a:rPr>
                        <a:t>，</a:t>
                      </a:r>
                      <a:r>
                        <a:rPr lang="en-US" sz="1800" kern="100" dirty="0">
                          <a:effectLst/>
                        </a:rPr>
                        <a:t>275.0</a:t>
                      </a:r>
                      <a:r>
                        <a:rPr lang="zh-CN" sz="1800" kern="100" dirty="0">
                          <a:effectLst/>
                        </a:rPr>
                        <a:t>，</a:t>
                      </a:r>
                      <a:r>
                        <a:rPr lang="en-US" sz="1800" kern="100" dirty="0">
                          <a:effectLst/>
                        </a:rPr>
                        <a:t>275.0</a:t>
                      </a:r>
                      <a:r>
                        <a:rPr lang="zh-CN" sz="1800" kern="100" dirty="0">
                          <a:effectLst/>
                        </a:rPr>
                        <a:t>，</a:t>
                      </a:r>
                      <a:r>
                        <a:rPr lang="en-US" sz="1800" kern="100" dirty="0">
                          <a:effectLst/>
                        </a:rPr>
                        <a:t>540.0</a:t>
                      </a:r>
                      <a:r>
                        <a:rPr lang="zh-CN" sz="1800" kern="100" dirty="0">
                          <a:effectLst/>
                        </a:rPr>
                        <a:t>，</a:t>
                      </a:r>
                      <a:r>
                        <a:rPr lang="en-US" sz="1800" kern="100" dirty="0">
                          <a:effectLst/>
                        </a:rPr>
                        <a:t>275.0</a:t>
                      </a:r>
                      <a:r>
                        <a:rPr lang="zh-CN" sz="1800" kern="100" dirty="0">
                          <a:effectLst/>
                        </a:rPr>
                        <a:t>，</a:t>
                      </a:r>
                      <a:r>
                        <a:rPr lang="en-US" sz="1800" kern="100" dirty="0">
                          <a:effectLst/>
                        </a:rPr>
                        <a:t>185.0</a:t>
                      </a:r>
                      <a:r>
                        <a:rPr lang="zh-CN" sz="1800" kern="100" dirty="0">
                          <a:effectLst/>
                        </a:rPr>
                        <a:t>，</a:t>
                      </a:r>
                      <a:r>
                        <a:rPr lang="en-US" sz="1800" kern="100" dirty="0">
                          <a:effectLst/>
                        </a:rPr>
                        <a:t>185.0</a:t>
                      </a:r>
                      <a:r>
                        <a:rPr lang="zh-CN" sz="1800" kern="100" dirty="0">
                          <a:effectLst/>
                        </a:rPr>
                        <a:t>，</a:t>
                      </a:r>
                      <a:r>
                        <a:rPr lang="en-US" sz="1800" kern="100" dirty="0">
                          <a:effectLst/>
                        </a:rPr>
                        <a:t>185.0</a:t>
                      </a:r>
                      <a:r>
                        <a:rPr lang="zh-CN" sz="1800" kern="100" dirty="0">
                          <a:effectLst/>
                        </a:rPr>
                        <a:t>，</a:t>
                      </a:r>
                      <a:r>
                        <a:rPr lang="en-US" sz="1800" kern="100" dirty="0">
                          <a:effectLst/>
                        </a:rPr>
                        <a:t>275.0</a:t>
                      </a:r>
                      <a:r>
                        <a:rPr lang="zh-CN" sz="1800" kern="100" dirty="0">
                          <a:effectLst/>
                        </a:rPr>
                        <a:t>，</a:t>
                      </a:r>
                      <a:r>
                        <a:rPr lang="en-US" sz="1800" kern="100" dirty="0">
                          <a:effectLst/>
                        </a:rPr>
                        <a:t>85.0</a:t>
                      </a:r>
                      <a:r>
                        <a:rPr lang="zh-CN" sz="1800" kern="100" dirty="0">
                          <a:effectLst/>
                        </a:rPr>
                        <a:t>，</a:t>
                      </a:r>
                      <a:r>
                        <a:rPr lang="en-US" sz="1800" kern="100" dirty="0">
                          <a:effectLst/>
                        </a:rPr>
                        <a:t>540.0</a:t>
                      </a:r>
                      <a:r>
                        <a:rPr lang="zh-CN" sz="1800" kern="100" dirty="0">
                          <a:effectLst/>
                        </a:rPr>
                        <a:t>，</a:t>
                      </a:r>
                      <a:r>
                        <a:rPr lang="en-US" sz="1800" kern="100" dirty="0">
                          <a:effectLst/>
                        </a:rPr>
                        <a:t>540.0</a:t>
                      </a:r>
                      <a:r>
                        <a:rPr lang="zh-CN" sz="1800" kern="100" dirty="0">
                          <a:effectLst/>
                        </a:rPr>
                        <a:t>，</a:t>
                      </a:r>
                      <a:r>
                        <a:rPr lang="en-US" sz="1800" kern="100" dirty="0">
                          <a:effectLst/>
                        </a:rPr>
                        <a:t>540.0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3244094"/>
                  </a:ext>
                </a:extLst>
              </a:tr>
            </a:tbl>
          </a:graphicData>
        </a:graphic>
      </p:graphicFrame>
    </p:spTree>
    <p:extLst>
      <p:ext uri="{BB962C8B-B14F-4D97-AF65-F5344CB8AC3E}">
        <p14:creationId xmlns:p14="http://schemas.microsoft.com/office/powerpoint/2010/main" val="34938440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34C61-D3F8-4A48-99C2-C1BE2DABB5DD}"/>
              </a:ext>
            </a:extLst>
          </p:cNvPr>
          <p:cNvSpPr>
            <a:spLocks noGrp="1"/>
          </p:cNvSpPr>
          <p:nvPr>
            <p:ph type="title"/>
          </p:nvPr>
        </p:nvSpPr>
        <p:spPr/>
        <p:txBody>
          <a:bodyPr/>
          <a:lstStyle/>
          <a:p>
            <a:r>
              <a:rPr lang="zh-CN" altLang="zh-CN" dirty="0"/>
              <a:t>分箱法进行数据平滑实例</a:t>
            </a:r>
            <a:endParaRPr lang="zh-CN" altLang="en-US" dirty="0"/>
          </a:p>
        </p:txBody>
      </p:sp>
      <p:pic>
        <p:nvPicPr>
          <p:cNvPr id="5" name="图片 4">
            <a:extLst>
              <a:ext uri="{FF2B5EF4-FFF2-40B4-BE49-F238E27FC236}">
                <a16:creationId xmlns:a16="http://schemas.microsoft.com/office/drawing/2014/main" id="{E48793A0-02E4-4CB8-8887-754892D4E5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88606" y="1432780"/>
            <a:ext cx="8366789" cy="5435729"/>
          </a:xfrm>
          <a:prstGeom prst="rect">
            <a:avLst/>
          </a:prstGeom>
        </p:spPr>
      </p:pic>
    </p:spTree>
    <p:extLst>
      <p:ext uri="{BB962C8B-B14F-4D97-AF65-F5344CB8AC3E}">
        <p14:creationId xmlns:p14="http://schemas.microsoft.com/office/powerpoint/2010/main" val="17956624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dirty="0">
                <a:solidFill>
                  <a:srgbClr val="3333FF"/>
                </a:solidFill>
              </a:rPr>
              <a:t>平滑数据：移动平均</a:t>
            </a:r>
            <a:r>
              <a:rPr lang="en-US" altLang="zh-CN" dirty="0">
                <a:solidFill>
                  <a:srgbClr val="3333FF"/>
                </a:solidFill>
              </a:rPr>
              <a:t/>
            </a:r>
            <a:br>
              <a:rPr lang="en-US" altLang="zh-CN" dirty="0">
                <a:solidFill>
                  <a:srgbClr val="3333FF"/>
                </a:solidFill>
              </a:rPr>
            </a:br>
            <a:r>
              <a:rPr lang="en-US" altLang="zh-CN" dirty="0"/>
              <a:t>				</a:t>
            </a:r>
            <a:r>
              <a:rPr lang="en-US" altLang="zh-CN" dirty="0">
                <a:solidFill>
                  <a:srgbClr val="3333FF"/>
                </a:solidFill>
              </a:rPr>
              <a:t>(Moving Averages)</a:t>
            </a:r>
            <a:endParaRPr lang="zh-CN" altLang="en-US" dirty="0">
              <a:solidFill>
                <a:srgbClr val="3333FF"/>
              </a:solidFill>
            </a:endParaRPr>
          </a:p>
        </p:txBody>
      </p:sp>
      <p:sp>
        <p:nvSpPr>
          <p:cNvPr id="6451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7CB215-B929-4A00-B675-D5E0666C414B}" type="slidenum">
              <a:rPr lang="en-US" altLang="zh-CN"/>
              <a:pPr/>
              <a:t>52</a:t>
            </a:fld>
            <a:endParaRPr lang="en-US" altLang="zh-CN"/>
          </a:p>
        </p:txBody>
      </p:sp>
      <p:pic>
        <p:nvPicPr>
          <p:cNvPr id="64517" name="Picture 4" descr="http://www.dallasfed.org/assets/image_gallery/research/basics/moving_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528888"/>
            <a:ext cx="6027737"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150194199"/>
              </p:ext>
            </p:extLst>
          </p:nvPr>
        </p:nvGraphicFramePr>
        <p:xfrm>
          <a:off x="1007604" y="1340768"/>
          <a:ext cx="6624736" cy="1188120"/>
        </p:xfrm>
        <a:graphic>
          <a:graphicData uri="http://schemas.openxmlformats.org/presentationml/2006/ole">
            <mc:AlternateContent xmlns:mc="http://schemas.openxmlformats.org/markup-compatibility/2006">
              <mc:Choice xmlns:v="urn:schemas-microsoft-com:vml" Requires="v">
                <p:oleObj spid="_x0000_s93498" name="Equation" r:id="rId4" imgW="1549080" imgH="393480" progId="Equation.DSMT4">
                  <p:embed/>
                </p:oleObj>
              </mc:Choice>
              <mc:Fallback>
                <p:oleObj name="Equation" r:id="rId4" imgW="1549080" imgH="393480" progId="Equation.DSMT4">
                  <p:embed/>
                  <p:pic>
                    <p:nvPicPr>
                      <p:cNvPr id="0" name=""/>
                      <p:cNvPicPr/>
                      <p:nvPr/>
                    </p:nvPicPr>
                    <p:blipFill>
                      <a:blip r:embed="rId5"/>
                      <a:stretch>
                        <a:fillRect/>
                      </a:stretch>
                    </p:blipFill>
                    <p:spPr>
                      <a:xfrm>
                        <a:off x="1007604" y="1340768"/>
                        <a:ext cx="6624736" cy="118812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70C175-5310-44E8-B3A1-0678DF64A3D4}" type="slidenum">
              <a:rPr lang="en-US" altLang="zh-CN"/>
              <a:pPr/>
              <a:t>53</a:t>
            </a:fld>
            <a:endParaRPr lang="en-US" altLang="zh-CN"/>
          </a:p>
        </p:txBody>
      </p:sp>
      <p:pic>
        <p:nvPicPr>
          <p:cNvPr id="310322"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3068638"/>
            <a:ext cx="4572000"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51"/>
          <p:cNvSpPr>
            <a:spLocks noGrp="1" noChangeArrowheads="1"/>
          </p:cNvSpPr>
          <p:nvPr>
            <p:ph type="title"/>
          </p:nvPr>
        </p:nvSpPr>
        <p:spPr>
          <a:xfrm>
            <a:off x="457200" y="-423863"/>
            <a:ext cx="7543800" cy="1295401"/>
          </a:xfrm>
        </p:spPr>
        <p:txBody>
          <a:bodyPr/>
          <a:lstStyle/>
          <a:p>
            <a:pPr eaLnBrk="1" hangingPunct="1"/>
            <a:r>
              <a:rPr lang="zh-CN" altLang="en-US" dirty="0"/>
              <a:t>数据清洗</a:t>
            </a:r>
            <a:r>
              <a:rPr lang="en-US" altLang="zh-CN" dirty="0"/>
              <a:t>: </a:t>
            </a:r>
            <a:r>
              <a:rPr lang="zh-CN" altLang="en-US" dirty="0"/>
              <a:t>聚类去除噪声数据</a:t>
            </a:r>
            <a:endParaRPr lang="en-US" altLang="zh-CN" dirty="0"/>
          </a:p>
        </p:txBody>
      </p:sp>
      <p:sp>
        <p:nvSpPr>
          <p:cNvPr id="65541" name="Rectangle 52"/>
          <p:cNvSpPr>
            <a:spLocks noGrp="1" noChangeArrowheads="1"/>
          </p:cNvSpPr>
          <p:nvPr>
            <p:ph type="body" idx="1"/>
          </p:nvPr>
        </p:nvSpPr>
        <p:spPr>
          <a:xfrm>
            <a:off x="576263" y="1050925"/>
            <a:ext cx="7775575" cy="1801813"/>
          </a:xfrm>
        </p:spPr>
        <p:txBody>
          <a:bodyPr/>
          <a:lstStyle/>
          <a:p>
            <a:pPr eaLnBrk="1" hangingPunct="1">
              <a:lnSpc>
                <a:spcPct val="90000"/>
              </a:lnSpc>
            </a:pPr>
            <a:r>
              <a:rPr lang="zh-CN" altLang="en-US" dirty="0"/>
              <a:t>聚类</a:t>
            </a:r>
            <a:r>
              <a:rPr lang="en-US" altLang="zh-CN" dirty="0"/>
              <a:t>: </a:t>
            </a:r>
            <a:r>
              <a:rPr lang="zh-CN" altLang="en-US" dirty="0"/>
              <a:t>相似的数据组成一个“聚类”</a:t>
            </a:r>
            <a:endParaRPr lang="en-US" altLang="zh-CN" dirty="0"/>
          </a:p>
          <a:p>
            <a:pPr lvl="1" eaLnBrk="1" hangingPunct="1">
              <a:lnSpc>
                <a:spcPct val="90000"/>
              </a:lnSpc>
            </a:pPr>
            <a:r>
              <a:rPr lang="zh-CN" altLang="en-US" dirty="0"/>
              <a:t>落在各个聚类之外的数据可以被看成是“噪声”</a:t>
            </a:r>
          </a:p>
          <a:p>
            <a:pPr eaLnBrk="1" hangingPunct="1">
              <a:lnSpc>
                <a:spcPct val="90000"/>
              </a:lnSpc>
            </a:pPr>
            <a:endParaRPr lang="zh-CN" altLang="en-US" dirty="0"/>
          </a:p>
        </p:txBody>
      </p:sp>
      <p:pic>
        <p:nvPicPr>
          <p:cNvPr id="310327"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841875" y="2752725"/>
            <a:ext cx="3906838"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10322"/>
                                        </p:tgtEl>
                                        <p:attrNameLst>
                                          <p:attrName>style.visibility</p:attrName>
                                        </p:attrNameLst>
                                      </p:cBhvr>
                                      <p:to>
                                        <p:strVal val="visible"/>
                                      </p:to>
                                    </p:set>
                                    <p:animEffect transition="in" filter="box(in)">
                                      <p:cBhvr>
                                        <p:cTn id="7" dur="500"/>
                                        <p:tgtEl>
                                          <p:spTgt spid="31032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10327"/>
                                        </p:tgtEl>
                                        <p:attrNameLst>
                                          <p:attrName>style.visibility</p:attrName>
                                        </p:attrNameLst>
                                      </p:cBhvr>
                                      <p:to>
                                        <p:strVal val="visible"/>
                                      </p:to>
                                    </p:set>
                                    <p:animEffect transition="in" filter="dissolve">
                                      <p:cBhvr>
                                        <p:cTn id="11" dur="500"/>
                                        <p:tgtEl>
                                          <p:spTgt spid="310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4D4042-F42B-4B47-B137-14BF1395899A}" type="slidenum">
              <a:rPr lang="en-US" altLang="zh-CN"/>
              <a:pPr/>
              <a:t>54</a:t>
            </a:fld>
            <a:endParaRPr lang="en-US" altLang="zh-CN"/>
          </a:p>
        </p:txBody>
      </p:sp>
      <p:sp>
        <p:nvSpPr>
          <p:cNvPr id="67588" name="Rectangle 5"/>
          <p:cNvSpPr>
            <a:spLocks noChangeArrowheads="1"/>
          </p:cNvSpPr>
          <p:nvPr/>
        </p:nvSpPr>
        <p:spPr bwMode="auto">
          <a:xfrm>
            <a:off x="990600" y="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900" b="1" dirty="0">
                <a:solidFill>
                  <a:srgbClr val="3333FF"/>
                </a:solidFill>
              </a:rPr>
              <a:t>数据清洗</a:t>
            </a:r>
            <a:r>
              <a:rPr lang="en-US" altLang="zh-CN" sz="3900" b="1" dirty="0">
                <a:solidFill>
                  <a:srgbClr val="3333FF"/>
                </a:solidFill>
              </a:rPr>
              <a:t>: </a:t>
            </a:r>
            <a:r>
              <a:rPr lang="zh-CN" altLang="en-US" sz="3900" b="1" dirty="0">
                <a:solidFill>
                  <a:srgbClr val="3333FF"/>
                </a:solidFill>
              </a:rPr>
              <a:t>回归方法去除噪声</a:t>
            </a:r>
            <a:endParaRPr lang="zh-CN" altLang="en-US" sz="3900" b="1" dirty="0">
              <a:solidFill>
                <a:schemeClr val="tx2"/>
              </a:solidFill>
            </a:endParaRPr>
          </a:p>
        </p:txBody>
      </p:sp>
      <p:pic>
        <p:nvPicPr>
          <p:cNvPr id="34919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64804"/>
            <a:ext cx="6729518"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9192"/>
                                        </p:tgtEl>
                                        <p:attrNameLst>
                                          <p:attrName>style.visibility</p:attrName>
                                        </p:attrNameLst>
                                      </p:cBhvr>
                                      <p:to>
                                        <p:strVal val="visible"/>
                                      </p:to>
                                    </p:set>
                                    <p:anim calcmode="lin" valueType="num">
                                      <p:cBhvr additive="base">
                                        <p:cTn id="7" dur="500" fill="hold"/>
                                        <p:tgtEl>
                                          <p:spTgt spid="349192"/>
                                        </p:tgtEl>
                                        <p:attrNameLst>
                                          <p:attrName>ppt_x</p:attrName>
                                        </p:attrNameLst>
                                      </p:cBhvr>
                                      <p:tavLst>
                                        <p:tav tm="0">
                                          <p:val>
                                            <p:strVal val="#ppt_x"/>
                                          </p:val>
                                        </p:tav>
                                        <p:tav tm="100000">
                                          <p:val>
                                            <p:strVal val="#ppt_x"/>
                                          </p:val>
                                        </p:tav>
                                      </p:tavLst>
                                    </p:anim>
                                    <p:anim calcmode="lin" valueType="num">
                                      <p:cBhvr additive="base">
                                        <p:cTn id="8" dur="500" fill="hold"/>
                                        <p:tgtEl>
                                          <p:spTgt spid="3491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eaLnBrk="1" hangingPunct="1">
              <a:spcBef>
                <a:spcPct val="50000"/>
              </a:spcBef>
            </a:pPr>
            <a:r>
              <a:rPr lang="zh-CN" altLang="en-US" dirty="0">
                <a:solidFill>
                  <a:srgbClr val="3333FF"/>
                </a:solidFill>
                <a:latin typeface="方正姚体" panose="02010601030101010101" pitchFamily="2" charset="-122"/>
                <a:ea typeface="方正姚体" panose="02010601030101010101" pitchFamily="2" charset="-122"/>
              </a:rPr>
              <a:t>数据集成与变换</a:t>
            </a:r>
            <a:r>
              <a:rPr lang="en-US" altLang="zh-CN" dirty="0">
                <a:solidFill>
                  <a:srgbClr val="3333FF"/>
                </a:solidFill>
                <a:latin typeface="方正姚体" panose="02010601030101010101" pitchFamily="2" charset="-122"/>
                <a:ea typeface="方正姚体" panose="02010601030101010101" pitchFamily="2" charset="-122"/>
              </a:rPr>
              <a:t/>
            </a:r>
            <a:br>
              <a:rPr lang="en-US" altLang="zh-CN" dirty="0">
                <a:solidFill>
                  <a:srgbClr val="3333FF"/>
                </a:solidFill>
                <a:latin typeface="方正姚体" panose="02010601030101010101" pitchFamily="2" charset="-122"/>
                <a:ea typeface="方正姚体" panose="02010601030101010101" pitchFamily="2" charset="-122"/>
              </a:rPr>
            </a:br>
            <a:endParaRPr lang="zh-CN" altLang="en-US" dirty="0"/>
          </a:p>
        </p:txBody>
      </p:sp>
      <p:sp>
        <p:nvSpPr>
          <p:cNvPr id="5" name="副标题 4"/>
          <p:cNvSpPr>
            <a:spLocks noGrp="1"/>
          </p:cNvSpPr>
          <p:nvPr>
            <p:ph type="subTitle" idx="1"/>
          </p:nvPr>
        </p:nvSpPr>
        <p:spPr/>
        <p:txBody>
          <a:bodyPr/>
          <a:lstStyle/>
          <a:p>
            <a:r>
              <a:rPr lang="en-US" altLang="zh-CN" dirty="0">
                <a:solidFill>
                  <a:srgbClr val="3333FF"/>
                </a:solidFill>
              </a:rPr>
              <a:t>Data Integration and Transformation</a:t>
            </a:r>
            <a:endParaRPr lang="zh-CN" altLang="en-US" dirty="0">
              <a:solidFill>
                <a:srgbClr val="3333FF"/>
              </a:solidFill>
            </a:endParaRPr>
          </a:p>
        </p:txBody>
      </p:sp>
      <p:sp>
        <p:nvSpPr>
          <p:cNvPr id="6963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CC7ECB-53BA-4873-A321-67CD0D0CA7D4}" type="slidenum">
              <a:rPr lang="en-US" altLang="zh-CN"/>
              <a:pPr/>
              <a:t>55</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F7F925-648D-4DDB-8897-FA919D5D4178}" type="slidenum">
              <a:rPr lang="en-US" altLang="zh-CN"/>
              <a:pPr/>
              <a:t>56</a:t>
            </a:fld>
            <a:endParaRPr lang="en-US" altLang="zh-CN"/>
          </a:p>
        </p:txBody>
      </p:sp>
      <p:sp>
        <p:nvSpPr>
          <p:cNvPr id="71683" name="Rectangle 2"/>
          <p:cNvSpPr>
            <a:spLocks noGrp="1" noChangeArrowheads="1"/>
          </p:cNvSpPr>
          <p:nvPr>
            <p:ph type="title"/>
          </p:nvPr>
        </p:nvSpPr>
        <p:spPr>
          <a:xfrm>
            <a:off x="251520" y="57572"/>
            <a:ext cx="7543800" cy="718716"/>
          </a:xfrm>
        </p:spPr>
        <p:txBody>
          <a:bodyPr/>
          <a:lstStyle/>
          <a:p>
            <a:pPr eaLnBrk="1" hangingPunct="1"/>
            <a:r>
              <a:rPr lang="zh-CN" altLang="en-US" dirty="0">
                <a:solidFill>
                  <a:srgbClr val="3333FF"/>
                </a:solidFill>
              </a:rPr>
              <a:t>数据集成</a:t>
            </a:r>
            <a:r>
              <a:rPr lang="en-US" altLang="zh-CN" dirty="0">
                <a:solidFill>
                  <a:srgbClr val="3333FF"/>
                </a:solidFill>
              </a:rPr>
              <a:t>(Data Integration)</a:t>
            </a:r>
            <a:endParaRPr lang="zh-CN" altLang="en-US" dirty="0">
              <a:solidFill>
                <a:srgbClr val="3333FF"/>
              </a:solidFill>
            </a:endParaRPr>
          </a:p>
        </p:txBody>
      </p:sp>
      <p:sp>
        <p:nvSpPr>
          <p:cNvPr id="71684" name="Rectangle 3"/>
          <p:cNvSpPr>
            <a:spLocks noGrp="1" noChangeArrowheads="1"/>
          </p:cNvSpPr>
          <p:nvPr>
            <p:ph type="body" idx="1"/>
          </p:nvPr>
        </p:nvSpPr>
        <p:spPr>
          <a:xfrm>
            <a:off x="251520" y="1052736"/>
            <a:ext cx="8435280" cy="5652864"/>
          </a:xfrm>
        </p:spPr>
        <p:txBody>
          <a:bodyPr/>
          <a:lstStyle/>
          <a:p>
            <a:pPr eaLnBrk="1" hangingPunct="1">
              <a:lnSpc>
                <a:spcPct val="90000"/>
              </a:lnSpc>
            </a:pPr>
            <a:r>
              <a:rPr lang="zh-CN" altLang="en-US" dirty="0"/>
              <a:t>将多个数据源的数据集成和存贮</a:t>
            </a:r>
            <a:endParaRPr lang="en-US" altLang="zh-CN" sz="2400" dirty="0"/>
          </a:p>
          <a:p>
            <a:pPr lvl="1" eaLnBrk="1" hangingPunct="1">
              <a:lnSpc>
                <a:spcPct val="90000"/>
              </a:lnSpc>
            </a:pPr>
            <a:r>
              <a:rPr lang="zh-CN" altLang="en-US" sz="2400" dirty="0"/>
              <a:t>例：</a:t>
            </a:r>
            <a:r>
              <a:rPr lang="en-US" altLang="ko-KR" sz="2400" dirty="0" err="1"/>
              <a:t>A.cust</a:t>
            </a:r>
            <a:r>
              <a:rPr lang="en-US" altLang="ko-KR" sz="2400" dirty="0"/>
              <a:t>-id </a:t>
            </a:r>
            <a:r>
              <a:rPr lang="en-US" altLang="ko-KR" sz="2400" dirty="0">
                <a:sym typeface="Symbol" panose="05050102010706020507" pitchFamily="18" charset="2"/>
              </a:rPr>
              <a:t> </a:t>
            </a:r>
            <a:r>
              <a:rPr lang="en-US" altLang="ko-KR" sz="2400" dirty="0" err="1">
                <a:sym typeface="Symbol" panose="05050102010706020507" pitchFamily="18" charset="2"/>
              </a:rPr>
              <a:t>B.</a:t>
            </a:r>
            <a:r>
              <a:rPr lang="en-US" altLang="ko-KR" sz="2400" dirty="0" err="1"/>
              <a:t>cust</a:t>
            </a:r>
            <a:r>
              <a:rPr lang="en-US" altLang="ko-KR" sz="2400" dirty="0"/>
              <a:t>-#</a:t>
            </a:r>
            <a:endParaRPr lang="en-US" altLang="zh-CN" sz="2400" dirty="0"/>
          </a:p>
          <a:p>
            <a:pPr eaLnBrk="1" hangingPunct="1">
              <a:lnSpc>
                <a:spcPct val="90000"/>
              </a:lnSpc>
            </a:pPr>
            <a:r>
              <a:rPr lang="zh-CN" altLang="en-US" sz="2400" dirty="0"/>
              <a:t>实体识别</a:t>
            </a:r>
            <a:r>
              <a:rPr lang="en-US" altLang="zh-CN" sz="2400" dirty="0"/>
              <a:t>:</a:t>
            </a:r>
          </a:p>
          <a:p>
            <a:pPr lvl="1" eaLnBrk="1" hangingPunct="1">
              <a:lnSpc>
                <a:spcPct val="90000"/>
              </a:lnSpc>
            </a:pPr>
            <a:r>
              <a:rPr lang="zh-CN" altLang="en-US" sz="2400" dirty="0"/>
              <a:t>来自多个数据源的现实世界的实体有时并不一定是匹配的：</a:t>
            </a:r>
            <a:r>
              <a:rPr lang="en-US" altLang="ko-KR" sz="2400" dirty="0"/>
              <a:t>Bill Clinton = William Clinton</a:t>
            </a:r>
            <a:r>
              <a:rPr lang="zh-CN" altLang="en-US" sz="2400" dirty="0"/>
              <a:t>？</a:t>
            </a:r>
            <a:endParaRPr lang="en-US" altLang="zh-CN" sz="2400" dirty="0"/>
          </a:p>
          <a:p>
            <a:pPr lvl="1" eaLnBrk="1" hangingPunct="1"/>
            <a:r>
              <a:rPr lang="zh-CN" altLang="en-US" sz="2400" b="1" dirty="0"/>
              <a:t>分别来自两个数据源的</a:t>
            </a:r>
            <a:r>
              <a:rPr lang="en-US" altLang="zh-CN" sz="2400" b="1" dirty="0" err="1"/>
              <a:t>customer_id</a:t>
            </a:r>
            <a:r>
              <a:rPr lang="en-US" altLang="zh-CN" sz="2400" dirty="0"/>
              <a:t> </a:t>
            </a:r>
            <a:r>
              <a:rPr lang="zh-CN" altLang="en-US" sz="2400" dirty="0"/>
              <a:t>和</a:t>
            </a:r>
            <a:r>
              <a:rPr lang="en-US" altLang="zh-CN" sz="2400" b="1" dirty="0" err="1"/>
              <a:t>cust_number</a:t>
            </a:r>
            <a:r>
              <a:rPr lang="zh-CN" altLang="en-US" sz="2400" b="1" dirty="0"/>
              <a:t>是同一个人吗</a:t>
            </a:r>
            <a:r>
              <a:rPr lang="en-US" altLang="zh-CN" sz="2400" dirty="0">
                <a:latin typeface="+mn-lt"/>
              </a:rPr>
              <a:t>?</a:t>
            </a:r>
          </a:p>
          <a:p>
            <a:pPr eaLnBrk="1" hangingPunct="1"/>
            <a:r>
              <a:rPr lang="zh-CN" altLang="en-US" sz="2800" dirty="0"/>
              <a:t>数据值冲突检测与处理：</a:t>
            </a:r>
            <a:endParaRPr lang="en-US" altLang="zh-CN" sz="2800" dirty="0"/>
          </a:p>
          <a:p>
            <a:pPr lvl="1">
              <a:lnSpc>
                <a:spcPct val="80000"/>
              </a:lnSpc>
            </a:pPr>
            <a:r>
              <a:rPr lang="zh-CN" altLang="en-US" sz="2400" dirty="0"/>
              <a:t>来自不同数据源的现实世界的同一个实体，属性值可能不同</a:t>
            </a:r>
            <a:endParaRPr lang="en-US" altLang="zh-CN" sz="2400" dirty="0"/>
          </a:p>
          <a:p>
            <a:pPr lvl="1">
              <a:lnSpc>
                <a:spcPct val="80000"/>
              </a:lnSpc>
            </a:pPr>
            <a:r>
              <a:rPr lang="zh-CN" altLang="en-US" sz="2400" dirty="0"/>
              <a:t>原因：编码、数据类型、单位、字段长度等不同造成。</a:t>
            </a:r>
            <a:endParaRPr lang="en-US" altLang="ko-KR" sz="2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68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68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684">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68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68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68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63F0C32-10B7-4A0B-9217-B145D7F21F49}" type="slidenum">
              <a:rPr lang="en-US" altLang="zh-CN"/>
              <a:pPr/>
              <a:t>57</a:t>
            </a:fld>
            <a:endParaRPr lang="en-US" altLang="zh-CN"/>
          </a:p>
        </p:txBody>
      </p:sp>
      <p:sp>
        <p:nvSpPr>
          <p:cNvPr id="73731" name="Rectangle 2"/>
          <p:cNvSpPr>
            <a:spLocks noGrp="1" noChangeArrowheads="1"/>
          </p:cNvSpPr>
          <p:nvPr>
            <p:ph type="title"/>
          </p:nvPr>
        </p:nvSpPr>
        <p:spPr/>
        <p:txBody>
          <a:bodyPr/>
          <a:lstStyle/>
          <a:p>
            <a:pPr eaLnBrk="1" hangingPunct="1"/>
            <a:r>
              <a:rPr lang="zh-CN" altLang="en-US" dirty="0"/>
              <a:t>数据集成：冗余</a:t>
            </a:r>
            <a:r>
              <a:rPr lang="en-US" altLang="zh-CN" dirty="0"/>
              <a:t>(</a:t>
            </a:r>
            <a:r>
              <a:rPr lang="en-US" altLang="zh-CN" b="0" dirty="0">
                <a:solidFill>
                  <a:srgbClr val="3333FF"/>
                </a:solidFill>
              </a:rPr>
              <a:t>Redundancy)</a:t>
            </a:r>
            <a:endParaRPr lang="zh-CN" altLang="en-US" b="0" dirty="0">
              <a:solidFill>
                <a:srgbClr val="3333FF"/>
              </a:solidFill>
            </a:endParaRPr>
          </a:p>
        </p:txBody>
      </p:sp>
      <p:sp>
        <p:nvSpPr>
          <p:cNvPr id="73732" name="Rectangle 3"/>
          <p:cNvSpPr>
            <a:spLocks noGrp="1" noChangeArrowheads="1"/>
          </p:cNvSpPr>
          <p:nvPr>
            <p:ph type="body" idx="1"/>
          </p:nvPr>
        </p:nvSpPr>
        <p:spPr>
          <a:xfrm>
            <a:off x="538163" y="1412875"/>
            <a:ext cx="8605837" cy="5076825"/>
          </a:xfrm>
        </p:spPr>
        <p:txBody>
          <a:bodyPr/>
          <a:lstStyle/>
          <a:p>
            <a:pPr eaLnBrk="1" hangingPunct="1">
              <a:lnSpc>
                <a:spcPct val="90000"/>
              </a:lnSpc>
              <a:defRPr/>
            </a:pPr>
            <a:r>
              <a:rPr lang="zh-CN" altLang="en-US" dirty="0"/>
              <a:t>有些属性的数据可以由另外的属性数据计算出来：</a:t>
            </a:r>
            <a:endParaRPr lang="en-US" altLang="zh-CN" dirty="0"/>
          </a:p>
          <a:p>
            <a:pPr lvl="1" eaLnBrk="1" hangingPunct="1">
              <a:lnSpc>
                <a:spcPct val="90000"/>
              </a:lnSpc>
              <a:defRPr/>
            </a:pPr>
            <a:r>
              <a:rPr lang="zh-CN" altLang="en-US" dirty="0"/>
              <a:t>“年收入”这个属性可以用各个月份的工资计算出来</a:t>
            </a:r>
            <a:endParaRPr lang="en-US" altLang="zh-CN" dirty="0"/>
          </a:p>
          <a:p>
            <a:pPr lvl="1" eaLnBrk="1" hangingPunct="1">
              <a:lnSpc>
                <a:spcPct val="90000"/>
              </a:lnSpc>
              <a:defRPr/>
            </a:pPr>
            <a:r>
              <a:rPr lang="zh-CN" altLang="en-US" dirty="0"/>
              <a:t>需要注意的是，这个冗余的属性也可能是为了提高统计查询的效率，故意冗余的！</a:t>
            </a:r>
            <a:endParaRPr lang="en-US" altLang="zh-CN" dirty="0"/>
          </a:p>
          <a:p>
            <a:pPr eaLnBrk="1" hangingPunct="1">
              <a:lnSpc>
                <a:spcPct val="90000"/>
              </a:lnSpc>
              <a:defRPr/>
            </a:pPr>
            <a:r>
              <a:rPr lang="zh-CN" altLang="en-US" dirty="0"/>
              <a:t>来自不同数据源，由于属性名称的差异造成的“冗余”</a:t>
            </a:r>
            <a:endParaRPr lang="en-US" altLang="zh-CN" dirty="0"/>
          </a:p>
          <a:p>
            <a:pPr eaLnBrk="1" hangingPunct="1">
              <a:lnSpc>
                <a:spcPct val="90000"/>
              </a:lnSpc>
              <a:defRPr/>
            </a:pPr>
            <a:r>
              <a:rPr lang="zh-CN" altLang="en-US" dirty="0"/>
              <a:t>在进行数据集成的过程中，处理好“冗余数据”对于提高数据挖掘的质量很有帮助。</a:t>
            </a:r>
            <a:endParaRPr lang="en-US" altLang="ko-KR" dirty="0">
              <a:ea typeface="Gulim" panose="020B0600000101010101" pitchFamily="34" charset="-127"/>
            </a:endParaRPr>
          </a:p>
          <a:p>
            <a:pPr marL="0" indent="0" eaLnBrk="1" hangingPunct="1">
              <a:lnSpc>
                <a:spcPct val="90000"/>
              </a:lnSpc>
              <a:buFont typeface="Wingdings" panose="05000000000000000000" pitchFamily="2" charset="2"/>
              <a:buNone/>
              <a:defRPr/>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73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7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7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7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3B4116D-D6E9-41A1-84F3-2FAA11F3A840}" type="slidenum">
              <a:rPr lang="en-US" altLang="zh-CN"/>
              <a:pPr/>
              <a:t>58</a:t>
            </a:fld>
            <a:endParaRPr lang="en-US" altLang="zh-CN"/>
          </a:p>
        </p:txBody>
      </p:sp>
      <p:sp>
        <p:nvSpPr>
          <p:cNvPr id="80899" name="Rectangle 2"/>
          <p:cNvSpPr>
            <a:spLocks noGrp="1" noChangeArrowheads="1"/>
          </p:cNvSpPr>
          <p:nvPr>
            <p:ph type="title"/>
          </p:nvPr>
        </p:nvSpPr>
        <p:spPr>
          <a:xfrm>
            <a:off x="-36513" y="-458788"/>
            <a:ext cx="7543801" cy="1295401"/>
          </a:xfrm>
        </p:spPr>
        <p:txBody>
          <a:bodyPr/>
          <a:lstStyle/>
          <a:p>
            <a:pPr eaLnBrk="1" hangingPunct="1"/>
            <a:r>
              <a:rPr lang="zh-CN" altLang="en-US" dirty="0"/>
              <a:t>数据变换：</a:t>
            </a:r>
            <a:r>
              <a:rPr lang="en-US" altLang="zh-CN" dirty="0"/>
              <a:t>Data Transformation</a:t>
            </a:r>
            <a:endParaRPr lang="zh-CN" altLang="en-US" dirty="0"/>
          </a:p>
        </p:txBody>
      </p:sp>
      <p:sp>
        <p:nvSpPr>
          <p:cNvPr id="80900" name="Rectangle 3"/>
          <p:cNvSpPr>
            <a:spLocks noGrp="1" noChangeArrowheads="1"/>
          </p:cNvSpPr>
          <p:nvPr>
            <p:ph type="body" idx="1"/>
          </p:nvPr>
        </p:nvSpPr>
        <p:spPr>
          <a:xfrm>
            <a:off x="71500" y="1736812"/>
            <a:ext cx="8229600" cy="2669220"/>
          </a:xfrm>
        </p:spPr>
        <p:txBody>
          <a:bodyPr/>
          <a:lstStyle/>
          <a:p>
            <a:pPr eaLnBrk="1" hangingPunct="1">
              <a:lnSpc>
                <a:spcPct val="90000"/>
              </a:lnSpc>
            </a:pPr>
            <a:r>
              <a:rPr lang="zh-CN" altLang="en-US" b="1" dirty="0">
                <a:solidFill>
                  <a:srgbClr val="3333FF"/>
                </a:solidFill>
              </a:rPr>
              <a:t>平滑</a:t>
            </a:r>
            <a:r>
              <a:rPr lang="en-US" altLang="zh-CN" b="1" dirty="0">
                <a:solidFill>
                  <a:srgbClr val="3333FF"/>
                </a:solidFill>
              </a:rPr>
              <a:t>(Smoothing)</a:t>
            </a:r>
            <a:r>
              <a:rPr lang="en-US" altLang="zh-CN" dirty="0"/>
              <a:t>: </a:t>
            </a:r>
            <a:r>
              <a:rPr lang="zh-CN" altLang="en-US" dirty="0"/>
              <a:t>去除数据中的噪声，包括之前讲过的技术：</a:t>
            </a:r>
            <a:r>
              <a:rPr lang="en-US" altLang="zh-CN" dirty="0"/>
              <a:t>binning, regression, and clustering</a:t>
            </a:r>
            <a:r>
              <a:rPr lang="zh-CN" altLang="en-US" dirty="0"/>
              <a:t>等；</a:t>
            </a:r>
            <a:endParaRPr lang="en-US" altLang="zh-CN" dirty="0"/>
          </a:p>
          <a:p>
            <a:pPr eaLnBrk="1" hangingPunct="1">
              <a:lnSpc>
                <a:spcPct val="90000"/>
              </a:lnSpc>
            </a:pPr>
            <a:r>
              <a:rPr lang="zh-CN" altLang="en-US" b="1" dirty="0">
                <a:solidFill>
                  <a:srgbClr val="3333FF"/>
                </a:solidFill>
              </a:rPr>
              <a:t>聚集操作</a:t>
            </a:r>
            <a:r>
              <a:rPr lang="en-US" altLang="zh-CN" b="1" dirty="0">
                <a:solidFill>
                  <a:srgbClr val="3333FF"/>
                </a:solidFill>
              </a:rPr>
              <a:t>(</a:t>
            </a:r>
            <a:r>
              <a:rPr lang="en-US" altLang="zh-CN" dirty="0">
                <a:solidFill>
                  <a:srgbClr val="3333FF"/>
                </a:solidFill>
              </a:rPr>
              <a:t>Aggregation)</a:t>
            </a:r>
          </a:p>
          <a:p>
            <a:pPr eaLnBrk="1" hangingPunct="1">
              <a:lnSpc>
                <a:spcPct val="90000"/>
              </a:lnSpc>
            </a:pPr>
            <a:r>
              <a:rPr lang="zh-CN" altLang="en-US" b="1" dirty="0">
                <a:solidFill>
                  <a:srgbClr val="3333FF"/>
                </a:solidFill>
              </a:rPr>
              <a:t>数据泛化</a:t>
            </a:r>
            <a:r>
              <a:rPr lang="en-US" altLang="zh-CN" b="1" dirty="0">
                <a:solidFill>
                  <a:srgbClr val="3333FF"/>
                </a:solidFill>
              </a:rPr>
              <a:t>(</a:t>
            </a:r>
            <a:r>
              <a:rPr lang="en-US" altLang="zh-CN" dirty="0">
                <a:solidFill>
                  <a:srgbClr val="3333FF"/>
                </a:solidFill>
              </a:rPr>
              <a:t>Generalization</a:t>
            </a:r>
            <a:r>
              <a:rPr lang="en-US" altLang="zh-CN" dirty="0"/>
              <a:t> of the data)</a:t>
            </a:r>
          </a:p>
          <a:p>
            <a:pPr eaLnBrk="1" hangingPunct="1">
              <a:lnSpc>
                <a:spcPct val="90000"/>
              </a:lnSpc>
            </a:pPr>
            <a:r>
              <a:rPr lang="zh-CN" altLang="en-US" b="1" dirty="0"/>
              <a:t>数据标准化</a:t>
            </a:r>
            <a:r>
              <a:rPr lang="en-US" altLang="zh-CN" b="1" dirty="0"/>
              <a:t>(</a:t>
            </a:r>
            <a:r>
              <a:rPr lang="en-US" altLang="zh-CN" dirty="0">
                <a:solidFill>
                  <a:srgbClr val="3333FF"/>
                </a:solidFill>
              </a:rPr>
              <a:t>Normalization)</a:t>
            </a:r>
          </a:p>
          <a:p>
            <a:pPr eaLnBrk="1" hangingPunct="1">
              <a:lnSpc>
                <a:spcPct val="90000"/>
              </a:lnSpc>
            </a:pPr>
            <a:r>
              <a:rPr lang="zh-CN" altLang="en-US" b="1" dirty="0"/>
              <a:t>特征创建</a:t>
            </a:r>
            <a:r>
              <a:rPr lang="en-US" altLang="zh-CN" dirty="0">
                <a:solidFill>
                  <a:srgbClr val="3333FF"/>
                </a:solidFill>
              </a:rPr>
              <a:t> </a:t>
            </a:r>
            <a:r>
              <a:rPr lang="en-US" altLang="zh-CN" dirty="0"/>
              <a:t>(Feature Construction)</a:t>
            </a:r>
            <a:endParaRPr lang="zh-CN" altLang="en-US" dirty="0"/>
          </a:p>
        </p:txBody>
      </p:sp>
      <p:pic>
        <p:nvPicPr>
          <p:cNvPr id="5" name="Picture 2" descr="C:\Users\Saranya\Desktop\images (2).jpg"/>
          <p:cNvPicPr>
            <a:picLocks noChangeAspect="1" noChangeArrowheads="1"/>
          </p:cNvPicPr>
          <p:nvPr/>
        </p:nvPicPr>
        <p:blipFill>
          <a:blip r:embed="rId3"/>
          <a:srcRect/>
          <a:stretch>
            <a:fillRect/>
          </a:stretch>
        </p:blipFill>
        <p:spPr bwMode="auto">
          <a:xfrm>
            <a:off x="6461125" y="3465004"/>
            <a:ext cx="2225675" cy="2633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E0E36-7A2D-40DF-A16F-4F1161456EC5}"/>
              </a:ext>
            </a:extLst>
          </p:cNvPr>
          <p:cNvSpPr>
            <a:spLocks noGrp="1"/>
          </p:cNvSpPr>
          <p:nvPr>
            <p:ph type="title"/>
          </p:nvPr>
        </p:nvSpPr>
        <p:spPr>
          <a:xfrm>
            <a:off x="457200" y="112971"/>
            <a:ext cx="7543800" cy="688938"/>
          </a:xfrm>
        </p:spPr>
        <p:txBody>
          <a:bodyPr/>
          <a:lstStyle/>
          <a:p>
            <a:r>
              <a:rPr lang="zh-CN" altLang="en-US" dirty="0"/>
              <a:t>零均值化（</a:t>
            </a:r>
            <a:r>
              <a:rPr lang="en-US" altLang="zh-CN" dirty="0"/>
              <a:t>Mean Removal</a:t>
            </a:r>
            <a:r>
              <a:rPr lang="zh-CN" altLang="en-US" dirty="0"/>
              <a:t>）</a:t>
            </a:r>
          </a:p>
        </p:txBody>
      </p:sp>
      <p:sp>
        <p:nvSpPr>
          <p:cNvPr id="3" name="内容占位符 2">
            <a:extLst>
              <a:ext uri="{FF2B5EF4-FFF2-40B4-BE49-F238E27FC236}">
                <a16:creationId xmlns:a16="http://schemas.microsoft.com/office/drawing/2014/main" id="{AE08A740-4701-4C1D-9276-3768DDAEF087}"/>
              </a:ext>
            </a:extLst>
          </p:cNvPr>
          <p:cNvSpPr>
            <a:spLocks noGrp="1"/>
          </p:cNvSpPr>
          <p:nvPr>
            <p:ph idx="1"/>
          </p:nvPr>
        </p:nvSpPr>
        <p:spPr>
          <a:xfrm>
            <a:off x="114300" y="895718"/>
            <a:ext cx="8229600" cy="2209246"/>
          </a:xfrm>
        </p:spPr>
        <p:txBody>
          <a:bodyPr/>
          <a:lstStyle/>
          <a:p>
            <a:r>
              <a:rPr lang="zh-CN" altLang="zh-CN" sz="1800" dirty="0"/>
              <a:t>将每一个属性的数据都减去这个属性的均值，变换后各属性的数据和与均值都为零。</a:t>
            </a:r>
            <a:endParaRPr lang="en-US" altLang="zh-CN" sz="1800" dirty="0"/>
          </a:p>
          <a:p>
            <a:r>
              <a:rPr lang="zh-CN" altLang="zh-CN" sz="1800" dirty="0"/>
              <a:t>多个属性经过零均值化变换后，都以零为均值分布，各属性的</a:t>
            </a:r>
            <a:r>
              <a:rPr lang="zh-CN" altLang="zh-CN" sz="1800" b="1" dirty="0"/>
              <a:t>方差不发生变化</a:t>
            </a:r>
            <a:r>
              <a:rPr lang="zh-CN" altLang="zh-CN" sz="1800" dirty="0"/>
              <a:t>，各属性间的</a:t>
            </a:r>
            <a:r>
              <a:rPr lang="zh-CN" altLang="zh-CN" sz="1800" b="1" dirty="0"/>
              <a:t>协方差</a:t>
            </a:r>
            <a:r>
              <a:rPr lang="zh-CN" altLang="zh-CN" sz="1800" dirty="0"/>
              <a:t>也不发生变化。</a:t>
            </a:r>
          </a:p>
          <a:p>
            <a:r>
              <a:rPr lang="zh-CN" altLang="zh-CN" sz="1800" dirty="0"/>
              <a:t>零均值化变换在很多场合得到应用，例如对信号数据零均值化，可以消除直流分量的干扰。在图像数据的预处理过程中，以及后面讲的主成分分析中也会用到。</a:t>
            </a:r>
            <a:endParaRPr lang="zh-CN" altLang="en-US" sz="1800" dirty="0"/>
          </a:p>
        </p:txBody>
      </p:sp>
      <p:sp>
        <p:nvSpPr>
          <p:cNvPr id="4" name="灯片编号占位符 3">
            <a:extLst>
              <a:ext uri="{FF2B5EF4-FFF2-40B4-BE49-F238E27FC236}">
                <a16:creationId xmlns:a16="http://schemas.microsoft.com/office/drawing/2014/main" id="{289C7C8C-61F1-4495-BB11-45227FA0B4CC}"/>
              </a:ext>
            </a:extLst>
          </p:cNvPr>
          <p:cNvSpPr>
            <a:spLocks noGrp="1"/>
          </p:cNvSpPr>
          <p:nvPr>
            <p:ph type="sldNum" sz="quarter" idx="12"/>
          </p:nvPr>
        </p:nvSpPr>
        <p:spPr/>
        <p:txBody>
          <a:bodyPr/>
          <a:lstStyle/>
          <a:p>
            <a:pPr>
              <a:defRPr/>
            </a:pPr>
            <a:fld id="{F9C6BFAA-09CF-49E4-8EF3-DE9A69C2DDED}" type="slidenum">
              <a:rPr lang="en-US" altLang="zh-CN" smtClean="0"/>
              <a:pPr>
                <a:defRPr/>
              </a:pPr>
              <a:t>59</a:t>
            </a:fld>
            <a:endParaRPr lang="en-US" altLang="zh-CN"/>
          </a:p>
        </p:txBody>
      </p:sp>
      <p:pic>
        <p:nvPicPr>
          <p:cNvPr id="5" name="图片 4">
            <a:extLst>
              <a:ext uri="{FF2B5EF4-FFF2-40B4-BE49-F238E27FC236}">
                <a16:creationId xmlns:a16="http://schemas.microsoft.com/office/drawing/2014/main" id="{AC1DFBB4-FD57-454C-9F35-2027908F388B}"/>
              </a:ext>
            </a:extLst>
          </p:cNvPr>
          <p:cNvPicPr/>
          <p:nvPr/>
        </p:nvPicPr>
        <p:blipFill>
          <a:blip r:embed="rId3"/>
          <a:stretch>
            <a:fillRect/>
          </a:stretch>
        </p:blipFill>
        <p:spPr>
          <a:xfrm>
            <a:off x="1273324" y="2780928"/>
            <a:ext cx="6597352" cy="4077072"/>
          </a:xfrm>
          <a:prstGeom prst="rect">
            <a:avLst/>
          </a:prstGeom>
        </p:spPr>
      </p:pic>
    </p:spTree>
    <p:extLst>
      <p:ext uri="{BB962C8B-B14F-4D97-AF65-F5344CB8AC3E}">
        <p14:creationId xmlns:p14="http://schemas.microsoft.com/office/powerpoint/2010/main" val="2156494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dirty="0">
                <a:solidFill>
                  <a:srgbClr val="3333FF"/>
                </a:solidFill>
              </a:rPr>
              <a:t>评价数据质量的指标</a:t>
            </a:r>
            <a:r>
              <a:rPr lang="en-US" altLang="zh-CN" dirty="0">
                <a:solidFill>
                  <a:srgbClr val="3333FF"/>
                </a:solidFill>
              </a:rPr>
              <a:t>-1</a:t>
            </a:r>
            <a:endParaRPr lang="zh-CN" altLang="en-US" dirty="0">
              <a:solidFill>
                <a:srgbClr val="3333FF"/>
              </a:solidFill>
            </a:endParaRPr>
          </a:p>
        </p:txBody>
      </p:sp>
      <p:sp>
        <p:nvSpPr>
          <p:cNvPr id="3" name="内容占位符 2"/>
          <p:cNvSpPr>
            <a:spLocks noGrp="1"/>
          </p:cNvSpPr>
          <p:nvPr>
            <p:ph idx="1"/>
          </p:nvPr>
        </p:nvSpPr>
        <p:spPr>
          <a:xfrm>
            <a:off x="215900" y="1417639"/>
            <a:ext cx="8928100" cy="1975358"/>
          </a:xfrm>
        </p:spPr>
        <p:txBody>
          <a:bodyPr/>
          <a:lstStyle/>
          <a:p>
            <a:pPr>
              <a:buFont typeface="Wingdings" panose="05000000000000000000" pitchFamily="2" charset="2"/>
              <a:buChar char="Ø"/>
            </a:pPr>
            <a:r>
              <a:rPr lang="zh-CN" altLang="en-US" sz="2000" b="1" dirty="0">
                <a:solidFill>
                  <a:srgbClr val="3333FF"/>
                </a:solidFill>
              </a:rPr>
              <a:t>精度</a:t>
            </a:r>
            <a:r>
              <a:rPr lang="en-US" altLang="zh-CN" sz="2000" b="1" dirty="0">
                <a:solidFill>
                  <a:srgbClr val="3333FF"/>
                </a:solidFill>
              </a:rPr>
              <a:t>(precision)</a:t>
            </a:r>
            <a:r>
              <a:rPr lang="zh-CN" altLang="en-US" sz="2000" dirty="0">
                <a:solidFill>
                  <a:srgbClr val="3333FF"/>
                </a:solidFill>
              </a:rPr>
              <a:t>：</a:t>
            </a:r>
            <a:r>
              <a:rPr lang="en-US" altLang="zh-CN" sz="2000" dirty="0">
                <a:solidFill>
                  <a:srgbClr val="3333FF"/>
                </a:solidFill>
              </a:rPr>
              <a:t>(</a:t>
            </a:r>
            <a:r>
              <a:rPr lang="zh-CN" altLang="en-US" sz="2000" dirty="0">
                <a:solidFill>
                  <a:srgbClr val="3333FF"/>
                </a:solidFill>
              </a:rPr>
              <a:t>相同量</a:t>
            </a:r>
            <a:r>
              <a:rPr lang="en-US" altLang="zh-CN" sz="2000" dirty="0">
                <a:solidFill>
                  <a:srgbClr val="3333FF"/>
                </a:solidFill>
              </a:rPr>
              <a:t>)</a:t>
            </a:r>
            <a:r>
              <a:rPr lang="zh-CN" altLang="en-US" sz="2000" dirty="0">
                <a:solidFill>
                  <a:srgbClr val="3333FF"/>
                </a:solidFill>
              </a:rPr>
              <a:t>重复测量之间的封闭性，通常用值集合的标准差度量</a:t>
            </a:r>
            <a:r>
              <a:rPr lang="en-US" altLang="zh-CN" sz="2000" dirty="0">
                <a:solidFill>
                  <a:srgbClr val="3333FF"/>
                </a:solidFill>
              </a:rPr>
              <a:t>,</a:t>
            </a:r>
            <a:r>
              <a:rPr lang="zh-CN" altLang="en-US" sz="2000" dirty="0">
                <a:solidFill>
                  <a:srgbClr val="3333FF"/>
                </a:solidFill>
              </a:rPr>
              <a:t>表示观测值与真值的接近程度。</a:t>
            </a:r>
            <a:endParaRPr lang="en-US" altLang="zh-CN" sz="2000" dirty="0">
              <a:solidFill>
                <a:srgbClr val="3333FF"/>
              </a:solidFill>
            </a:endParaRPr>
          </a:p>
          <a:p>
            <a:pPr>
              <a:buFont typeface="Wingdings" panose="05000000000000000000" pitchFamily="2" charset="2"/>
              <a:buChar char="Ø"/>
            </a:pPr>
            <a:r>
              <a:rPr lang="zh-CN" altLang="en-US" sz="2000" b="1" dirty="0">
                <a:solidFill>
                  <a:srgbClr val="3333FF"/>
                </a:solidFill>
              </a:rPr>
              <a:t>偏倚</a:t>
            </a:r>
            <a:r>
              <a:rPr lang="en-US" altLang="zh-CN" sz="2000" b="1" dirty="0">
                <a:solidFill>
                  <a:srgbClr val="3333FF"/>
                </a:solidFill>
              </a:rPr>
              <a:t>(bias)</a:t>
            </a:r>
            <a:r>
              <a:rPr lang="zh-CN" altLang="en-US" sz="2000" dirty="0">
                <a:solidFill>
                  <a:srgbClr val="3333FF"/>
                </a:solidFill>
              </a:rPr>
              <a:t>：测量值对真值的偏离。包括测量仪器的不准，样本过小，抽样未随机，测量者有主观倾向等。用值集合的均值与被测量的已知值之间的差度量。</a:t>
            </a:r>
            <a:endParaRPr lang="en-US" altLang="zh-CN" sz="2000" dirty="0">
              <a:solidFill>
                <a:srgbClr val="3333FF"/>
              </a:solidFill>
            </a:endParaRPr>
          </a:p>
          <a:p>
            <a:pPr>
              <a:buFont typeface="Wingdings" panose="05000000000000000000" pitchFamily="2" charset="2"/>
              <a:buChar char="Ø"/>
            </a:pPr>
            <a:r>
              <a:rPr lang="zh-CN" altLang="en-US" sz="2000" b="1" dirty="0">
                <a:solidFill>
                  <a:srgbClr val="3333FF"/>
                </a:solidFill>
              </a:rPr>
              <a:t>准确率</a:t>
            </a:r>
            <a:r>
              <a:rPr lang="en-US" altLang="zh-CN" sz="2000" b="1" dirty="0">
                <a:solidFill>
                  <a:srgbClr val="3333FF"/>
                </a:solidFill>
              </a:rPr>
              <a:t>(Accuracy)</a:t>
            </a:r>
            <a:r>
              <a:rPr lang="en-US" altLang="zh-CN" sz="2000" dirty="0">
                <a:solidFill>
                  <a:srgbClr val="7030A0"/>
                </a:solidFill>
              </a:rPr>
              <a:t>:</a:t>
            </a:r>
            <a:r>
              <a:rPr lang="en-US" altLang="zh-CN" sz="2000" dirty="0"/>
              <a:t> </a:t>
            </a:r>
            <a:r>
              <a:rPr lang="zh-CN" altLang="en-US" sz="2000" dirty="0">
                <a:solidFill>
                  <a:srgbClr val="3333FF"/>
                </a:solidFill>
              </a:rPr>
              <a:t>被测量的测量值与实际值之间的接近度。表示数据测量误差的程度。准确率的重要考虑是</a:t>
            </a:r>
            <a:r>
              <a:rPr lang="zh-CN" altLang="en-US" sz="2000" b="1" dirty="0">
                <a:solidFill>
                  <a:srgbClr val="3333FF"/>
                </a:solidFill>
              </a:rPr>
              <a:t>有效数字</a:t>
            </a:r>
            <a:r>
              <a:rPr lang="en-US" altLang="zh-CN" sz="2000" dirty="0">
                <a:solidFill>
                  <a:srgbClr val="3333FF"/>
                </a:solidFill>
              </a:rPr>
              <a:t>(significant digit)</a:t>
            </a:r>
            <a:r>
              <a:rPr lang="zh-CN" altLang="en-US" sz="2000" dirty="0">
                <a:solidFill>
                  <a:srgbClr val="3333FF"/>
                </a:solidFill>
              </a:rPr>
              <a:t>。</a:t>
            </a:r>
            <a:endParaRPr lang="en-US" altLang="zh-CN" sz="2000" dirty="0">
              <a:solidFill>
                <a:srgbClr val="3333FF"/>
              </a:solidFill>
            </a:endParaRPr>
          </a:p>
          <a:p>
            <a:pPr marL="0" indent="0">
              <a:lnSpc>
                <a:spcPct val="140000"/>
              </a:lnSpc>
              <a:buNone/>
            </a:pPr>
            <a:endParaRPr lang="en-US" altLang="zh-CN"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933056"/>
            <a:ext cx="5955736" cy="2628292"/>
          </a:xfrm>
          <a:prstGeom prst="rect">
            <a:avLst/>
          </a:prstGeom>
        </p:spPr>
      </p:pic>
      <p:sp>
        <p:nvSpPr>
          <p:cNvPr id="6" name="文本框 5"/>
          <p:cNvSpPr txBox="1"/>
          <p:nvPr/>
        </p:nvSpPr>
        <p:spPr>
          <a:xfrm>
            <a:off x="6144963" y="3933056"/>
            <a:ext cx="2664296"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solidFill>
                  <a:srgbClr val="3333FF"/>
                </a:solidFill>
              </a:rPr>
              <a:t>偏倚的例子：</a:t>
            </a:r>
            <a:endParaRPr lang="en-US" altLang="zh-CN" dirty="0">
              <a:solidFill>
                <a:srgbClr val="3333FF"/>
              </a:solidFill>
            </a:endParaRPr>
          </a:p>
          <a:p>
            <a:pPr marL="534988" lvl="1" indent="-268288">
              <a:buFont typeface="Wingdings" panose="05000000000000000000" pitchFamily="2" charset="2"/>
              <a:buChar char="ü"/>
            </a:pPr>
            <a:r>
              <a:rPr lang="zh-CN" altLang="en-US" dirty="0">
                <a:solidFill>
                  <a:srgbClr val="3333FF"/>
                </a:solidFill>
              </a:rPr>
              <a:t>弹簧秤归零不准；</a:t>
            </a:r>
            <a:endParaRPr lang="en-US" altLang="zh-CN" dirty="0">
              <a:solidFill>
                <a:srgbClr val="3333FF"/>
              </a:solidFill>
            </a:endParaRPr>
          </a:p>
          <a:p>
            <a:pPr marL="534988" lvl="1" indent="-268288">
              <a:buFont typeface="Wingdings" panose="05000000000000000000" pitchFamily="2" charset="2"/>
              <a:buChar char="ü"/>
            </a:pPr>
            <a:r>
              <a:rPr lang="zh-CN" altLang="en-US" dirty="0">
                <a:solidFill>
                  <a:srgbClr val="3333FF"/>
                </a:solidFill>
              </a:rPr>
              <a:t>穿鞋量身高；</a:t>
            </a:r>
            <a:endParaRPr lang="en-US" altLang="zh-CN" dirty="0">
              <a:solidFill>
                <a:srgbClr val="3333FF"/>
              </a:solidFill>
            </a:endParaRPr>
          </a:p>
          <a:p>
            <a:pPr marL="266700" lvl="1"/>
            <a:r>
              <a:rPr lang="en-US" altLang="zh-CN" dirty="0">
                <a:solidFill>
                  <a:srgbClr val="3333FF"/>
                </a:solidFill>
              </a:rPr>
              <a:t>…</a:t>
            </a:r>
            <a:endParaRPr lang="zh-CN" altLang="en-US" dirty="0">
              <a:solidFill>
                <a:srgbClr val="3333FF"/>
              </a:solidFill>
            </a:endParaRPr>
          </a:p>
        </p:txBody>
      </p:sp>
      <p:sp>
        <p:nvSpPr>
          <p:cNvPr id="7" name="矩形 6"/>
          <p:cNvSpPr/>
          <p:nvPr/>
        </p:nvSpPr>
        <p:spPr bwMode="auto">
          <a:xfrm>
            <a:off x="980220" y="5985284"/>
            <a:ext cx="7480212" cy="369332"/>
          </a:xfrm>
          <a:prstGeom prst="rect">
            <a:avLst/>
          </a:prstGeom>
          <a:ln>
            <a:headEnd type="none" w="med" len="med"/>
            <a:tailEnd type="none" w="med" len="med"/>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zh-CN" altLang="en-US" dirty="0">
                <a:ln w="0"/>
                <a:solidFill>
                  <a:srgbClr val="3333FF"/>
                </a:solidFill>
                <a:effectLst>
                  <a:outerShdw blurRad="38100" dist="19050" dir="2700000" algn="tl" rotWithShape="0">
                    <a:schemeClr val="dk1">
                      <a:alpha val="40000"/>
                    </a:schemeClr>
                  </a:outerShdw>
                </a:effectLst>
                <a:latin typeface="Arial" pitchFamily="34" charset="0"/>
                <a:ea typeface="SimSun" pitchFamily="2" charset="-122"/>
              </a:rPr>
              <a:t>缺乏对数据和结果准确率的理解，将面临出现严重分析错误的风险</a:t>
            </a:r>
            <a:endParaRPr kumimoji="0" lang="zh-CN" altLang="en-US" sz="1800" i="0" u="none" strike="noStrike" normalizeH="0" baseline="0" dirty="0">
              <a:ln w="0"/>
              <a:solidFill>
                <a:srgbClr val="3333FF"/>
              </a:solidFill>
              <a:effectLst>
                <a:outerShdw blurRad="38100" dist="19050" dir="2700000" algn="tl" rotWithShape="0">
                  <a:schemeClr val="dk1">
                    <a:alpha val="40000"/>
                  </a:schemeClr>
                </a:outerShdw>
              </a:effectLst>
              <a:latin typeface="Arial" pitchFamily="34" charset="0"/>
              <a:ea typeface="SimSun"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89B2E-022E-43FE-91E7-B9ED266D98F8}"/>
              </a:ext>
            </a:extLst>
          </p:cNvPr>
          <p:cNvSpPr>
            <a:spLocks noGrp="1"/>
          </p:cNvSpPr>
          <p:nvPr>
            <p:ph type="title"/>
          </p:nvPr>
        </p:nvSpPr>
        <p:spPr/>
        <p:txBody>
          <a:bodyPr/>
          <a:lstStyle/>
          <a:p>
            <a:r>
              <a:rPr lang="zh-CN" altLang="en-US" sz="3600" dirty="0">
                <a:latin typeface="华文仿宋" panose="02010600040101010101" pitchFamily="2" charset="-122"/>
                <a:ea typeface="华文仿宋" panose="02010600040101010101" pitchFamily="2" charset="-122"/>
              </a:rPr>
              <a:t>最小</a:t>
            </a:r>
            <a:r>
              <a:rPr lang="en-US" altLang="zh-CN" sz="3600" dirty="0">
                <a:latin typeface="华文仿宋" panose="02010600040101010101" pitchFamily="2" charset="-122"/>
                <a:ea typeface="华文仿宋" panose="02010600040101010101" pitchFamily="2" charset="-122"/>
              </a:rPr>
              <a:t>-</a:t>
            </a:r>
            <a:r>
              <a:rPr lang="zh-CN" altLang="en-US" sz="3600" dirty="0">
                <a:latin typeface="华文仿宋" panose="02010600040101010101" pitchFamily="2" charset="-122"/>
                <a:ea typeface="华文仿宋" panose="02010600040101010101" pitchFamily="2" charset="-122"/>
              </a:rPr>
              <a:t>最大规范化</a:t>
            </a:r>
            <a:r>
              <a:rPr lang="en-US" altLang="zh-CN" sz="3600" dirty="0">
                <a:latin typeface="华文仿宋" panose="02010600040101010101" pitchFamily="2" charset="-122"/>
                <a:ea typeface="华文仿宋" panose="02010600040101010101" pitchFamily="2" charset="-122"/>
              </a:rPr>
              <a:t/>
            </a:r>
            <a:br>
              <a:rPr lang="en-US" altLang="zh-CN" sz="3600" dirty="0">
                <a:latin typeface="华文仿宋" panose="02010600040101010101" pitchFamily="2" charset="-122"/>
                <a:ea typeface="华文仿宋" panose="02010600040101010101" pitchFamily="2" charset="-122"/>
              </a:rPr>
            </a:br>
            <a:r>
              <a:rPr lang="en-US" altLang="zh-CN" sz="3600" dirty="0">
                <a:latin typeface="华文仿宋" panose="02010600040101010101" pitchFamily="2" charset="-122"/>
                <a:ea typeface="华文仿宋" panose="02010600040101010101" pitchFamily="2" charset="-122"/>
              </a:rPr>
              <a:t>(Min-Max Normalization)</a:t>
            </a:r>
            <a:endParaRPr lang="zh-CN" altLang="en-US" sz="3600" dirty="0"/>
          </a:p>
        </p:txBody>
      </p:sp>
      <p:sp>
        <p:nvSpPr>
          <p:cNvPr id="8294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88DF3D0-2C42-4CFB-865B-EE3101686200}" type="slidenum">
              <a:rPr lang="en-US" altLang="zh-CN"/>
              <a:pPr/>
              <a:t>60</a:t>
            </a:fld>
            <a:endParaRPr lang="en-US" altLang="zh-CN"/>
          </a:p>
        </p:txBody>
      </p:sp>
      <p:graphicFrame>
        <p:nvGraphicFramePr>
          <p:cNvPr id="324614" name="Object 6"/>
          <p:cNvGraphicFramePr>
            <a:graphicFrameLocks noChangeAspect="1"/>
          </p:cNvGraphicFramePr>
          <p:nvPr>
            <p:extLst>
              <p:ext uri="{D42A27DB-BD31-4B8C-83A1-F6EECF244321}">
                <p14:modId xmlns:p14="http://schemas.microsoft.com/office/powerpoint/2010/main" val="817591924"/>
              </p:ext>
            </p:extLst>
          </p:nvPr>
        </p:nvGraphicFramePr>
        <p:xfrm>
          <a:off x="457433" y="1311860"/>
          <a:ext cx="7182429" cy="871311"/>
        </p:xfrm>
        <a:graphic>
          <a:graphicData uri="http://schemas.openxmlformats.org/presentationml/2006/ole">
            <mc:AlternateContent xmlns:mc="http://schemas.openxmlformats.org/markup-compatibility/2006">
              <mc:Choice xmlns:v="urn:schemas-microsoft-com:vml" Requires="v">
                <p:oleObj spid="_x0000_s83823" name="公式" r:id="rId4" imgW="3556000" imgH="431800" progId="Equation.3">
                  <p:embed/>
                </p:oleObj>
              </mc:Choice>
              <mc:Fallback>
                <p:oleObj name="公式" r:id="rId4" imgW="3556000" imgH="4318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433" y="1311860"/>
                        <a:ext cx="7182429" cy="871311"/>
                      </a:xfrm>
                      <a:prstGeom prst="rect">
                        <a:avLst/>
                      </a:prstGeom>
                      <a:noFill/>
                      <a:ln>
                        <a:noFill/>
                      </a:ln>
                      <a:effectLst/>
                      <a:extLst/>
                    </p:spPr>
                  </p:pic>
                </p:oleObj>
              </mc:Fallback>
            </mc:AlternateContent>
          </a:graphicData>
        </a:graphic>
      </p:graphicFrame>
      <p:pic>
        <p:nvPicPr>
          <p:cNvPr id="82950" name="Picture 8" descr="Min.-max. method of normaliz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19" y="2281313"/>
            <a:ext cx="83566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5A9553B6-C451-4704-BCAF-7AE104C5A962}"/>
              </a:ext>
            </a:extLst>
          </p:cNvPr>
          <p:cNvSpPr/>
          <p:nvPr/>
        </p:nvSpPr>
        <p:spPr>
          <a:xfrm>
            <a:off x="251519" y="5084475"/>
            <a:ext cx="8748973" cy="1200329"/>
          </a:xfrm>
          <a:prstGeom prst="rect">
            <a:avLst/>
          </a:prstGeom>
        </p:spPr>
        <p:txBody>
          <a:bodyPr wrap="square">
            <a:spAutoFit/>
          </a:bodyPr>
          <a:lstStyle/>
          <a:p>
            <a:pPr marL="285750" indent="-285750" algn="just">
              <a:buFont typeface="Wingdings" panose="05000000000000000000" pitchFamily="2" charset="2"/>
              <a:buChar char="Ø"/>
            </a:pPr>
            <a:r>
              <a:rPr lang="zh-CN" altLang="zh-CN" sz="2400" dirty="0">
                <a:solidFill>
                  <a:srgbClr val="3333FF"/>
                </a:solidFill>
                <a:latin typeface="华文仿宋" panose="02010600040101010101" pitchFamily="2" charset="-122"/>
                <a:ea typeface="华文仿宋" panose="02010600040101010101" pitchFamily="2" charset="-122"/>
                <a:cs typeface="Times New Roman" panose="02020603050405020304" pitchFamily="18" charset="0"/>
              </a:rPr>
              <a:t>当多个属性的数值分布区间相差较大时，使用最小</a:t>
            </a:r>
            <a:r>
              <a:rPr lang="en-US" altLang="zh-CN" sz="2400" b="1" dirty="0">
                <a:solidFill>
                  <a:srgbClr val="3333FF"/>
                </a:solidFill>
                <a:latin typeface="华文仿宋" panose="02010600040101010101" pitchFamily="2" charset="-122"/>
                <a:ea typeface="华文仿宋" panose="02010600040101010101" pitchFamily="2" charset="-122"/>
                <a:cs typeface="Times New Roman" panose="02020603050405020304" pitchFamily="18" charset="0"/>
              </a:rPr>
              <a:t>-</a:t>
            </a:r>
            <a:r>
              <a:rPr lang="zh-CN" altLang="zh-CN" sz="2400" dirty="0">
                <a:solidFill>
                  <a:srgbClr val="3333FF"/>
                </a:solidFill>
                <a:latin typeface="华文仿宋" panose="02010600040101010101" pitchFamily="2" charset="-122"/>
                <a:ea typeface="华文仿宋" panose="02010600040101010101" pitchFamily="2" charset="-122"/>
                <a:cs typeface="Times New Roman" panose="02020603050405020304" pitchFamily="18" charset="0"/>
              </a:rPr>
              <a:t>最大规范化，可以让这些属性值变换到同一个区间，这对于属性间的比较以及计算对象之间的距离很重要。</a:t>
            </a:r>
            <a:endParaRPr lang="zh-CN" altLang="en-US" sz="2400" dirty="0">
              <a:solidFill>
                <a:srgbClr val="3333FF"/>
              </a:solidFill>
              <a:latin typeface="华文仿宋" panose="02010600040101010101" pitchFamily="2" charset="-122"/>
              <a:ea typeface="华文仿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24614"/>
                                        </p:tgtEl>
                                        <p:attrNameLst>
                                          <p:attrName>style.visibility</p:attrName>
                                        </p:attrNameLst>
                                      </p:cBhvr>
                                      <p:to>
                                        <p:strVal val="visible"/>
                                      </p:to>
                                    </p:set>
                                    <p:animEffect transition="in" filter="dissolve">
                                      <p:cBhvr>
                                        <p:cTn id="7" dur="500"/>
                                        <p:tgtEl>
                                          <p:spTgt spid="3246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950"/>
                                        </p:tgtEl>
                                        <p:attrNameLst>
                                          <p:attrName>style.visibility</p:attrName>
                                        </p:attrNameLst>
                                      </p:cBhvr>
                                      <p:to>
                                        <p:strVal val="visible"/>
                                      </p:to>
                                    </p:set>
                                    <p:animEffect transition="in" filter="fade">
                                      <p:cBhvr>
                                        <p:cTn id="12" dur="500"/>
                                        <p:tgtEl>
                                          <p:spTgt spid="8295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16E7CE-83E6-4A12-ABA6-761DC2FF3C93}"/>
              </a:ext>
            </a:extLst>
          </p:cNvPr>
          <p:cNvSpPr>
            <a:spLocks noGrp="1"/>
          </p:cNvSpPr>
          <p:nvPr>
            <p:ph type="title"/>
          </p:nvPr>
        </p:nvSpPr>
        <p:spPr/>
        <p:txBody>
          <a:bodyPr/>
          <a:lstStyle/>
          <a:p>
            <a:r>
              <a:rPr lang="zh-CN" altLang="en-US" sz="4000" dirty="0">
                <a:latin typeface="华文仿宋" panose="02010600040101010101" pitchFamily="2" charset="-122"/>
                <a:ea typeface="华文仿宋" panose="02010600040101010101" pitchFamily="2" charset="-122"/>
              </a:rPr>
              <a:t>最小</a:t>
            </a:r>
            <a:r>
              <a:rPr lang="en-US" altLang="zh-CN" sz="4000" dirty="0">
                <a:latin typeface="华文仿宋" panose="02010600040101010101" pitchFamily="2" charset="-122"/>
                <a:ea typeface="华文仿宋" panose="02010600040101010101" pitchFamily="2" charset="-122"/>
              </a:rPr>
              <a:t>-</a:t>
            </a:r>
            <a:r>
              <a:rPr lang="zh-CN" altLang="en-US" sz="4000" dirty="0">
                <a:latin typeface="华文仿宋" panose="02010600040101010101" pitchFamily="2" charset="-122"/>
                <a:ea typeface="华文仿宋" panose="02010600040101010101" pitchFamily="2" charset="-122"/>
              </a:rPr>
              <a:t>最大规范化</a:t>
            </a:r>
            <a:r>
              <a:rPr lang="en-US" altLang="zh-CN" sz="4000" dirty="0">
                <a:latin typeface="华文仿宋" panose="02010600040101010101" pitchFamily="2" charset="-122"/>
                <a:ea typeface="华文仿宋" panose="02010600040101010101" pitchFamily="2" charset="-122"/>
              </a:rPr>
              <a:t/>
            </a:r>
            <a:br>
              <a:rPr lang="en-US" altLang="zh-CN" sz="4000" dirty="0">
                <a:latin typeface="华文仿宋" panose="02010600040101010101" pitchFamily="2" charset="-122"/>
                <a:ea typeface="华文仿宋" panose="02010600040101010101" pitchFamily="2" charset="-122"/>
              </a:rPr>
            </a:br>
            <a:r>
              <a:rPr lang="en-US" altLang="zh-CN" sz="4000" dirty="0">
                <a:latin typeface="华文仿宋" panose="02010600040101010101" pitchFamily="2" charset="-122"/>
                <a:ea typeface="华文仿宋" panose="02010600040101010101" pitchFamily="2" charset="-122"/>
              </a:rPr>
              <a:t>(Min-Max Normalization)</a:t>
            </a:r>
            <a:endParaRPr lang="zh-CN" altLang="en-US" dirty="0"/>
          </a:p>
        </p:txBody>
      </p:sp>
      <p:sp>
        <p:nvSpPr>
          <p:cNvPr id="4" name="灯片编号占位符 3">
            <a:extLst>
              <a:ext uri="{FF2B5EF4-FFF2-40B4-BE49-F238E27FC236}">
                <a16:creationId xmlns:a16="http://schemas.microsoft.com/office/drawing/2014/main" id="{F8D6A4A3-4DFF-412A-87AB-F85AFA3728ED}"/>
              </a:ext>
            </a:extLst>
          </p:cNvPr>
          <p:cNvSpPr>
            <a:spLocks noGrp="1"/>
          </p:cNvSpPr>
          <p:nvPr>
            <p:ph type="sldNum" sz="quarter" idx="12"/>
          </p:nvPr>
        </p:nvSpPr>
        <p:spPr/>
        <p:txBody>
          <a:bodyPr/>
          <a:lstStyle/>
          <a:p>
            <a:pPr>
              <a:defRPr/>
            </a:pPr>
            <a:fld id="{F9C6BFAA-09CF-49E4-8EF3-DE9A69C2DDED}" type="slidenum">
              <a:rPr lang="en-US" altLang="zh-CN" smtClean="0"/>
              <a:pPr>
                <a:defRPr/>
              </a:pPr>
              <a:t>61</a:t>
            </a:fld>
            <a:endParaRPr lang="en-US" altLang="zh-CN"/>
          </a:p>
        </p:txBody>
      </p:sp>
      <p:pic>
        <p:nvPicPr>
          <p:cNvPr id="5" name="图片 4">
            <a:extLst>
              <a:ext uri="{FF2B5EF4-FFF2-40B4-BE49-F238E27FC236}">
                <a16:creationId xmlns:a16="http://schemas.microsoft.com/office/drawing/2014/main" id="{23816316-1534-49A6-B193-21243A7DC6D4}"/>
              </a:ext>
            </a:extLst>
          </p:cNvPr>
          <p:cNvPicPr/>
          <p:nvPr/>
        </p:nvPicPr>
        <p:blipFill>
          <a:blip r:embed="rId3"/>
          <a:stretch>
            <a:fillRect/>
          </a:stretch>
        </p:blipFill>
        <p:spPr>
          <a:xfrm>
            <a:off x="917594" y="1387792"/>
            <a:ext cx="7308812" cy="5347970"/>
          </a:xfrm>
          <a:prstGeom prst="rect">
            <a:avLst/>
          </a:prstGeom>
        </p:spPr>
      </p:pic>
    </p:spTree>
    <p:extLst>
      <p:ext uri="{BB962C8B-B14F-4D97-AF65-F5344CB8AC3E}">
        <p14:creationId xmlns:p14="http://schemas.microsoft.com/office/powerpoint/2010/main" val="382189675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0D39AF-975E-4038-A263-70979E3B4DE8}"/>
              </a:ext>
            </a:extLst>
          </p:cNvPr>
          <p:cNvSpPr>
            <a:spLocks noGrp="1"/>
          </p:cNvSpPr>
          <p:nvPr>
            <p:ph type="title"/>
          </p:nvPr>
        </p:nvSpPr>
        <p:spPr>
          <a:xfrm>
            <a:off x="467544" y="188640"/>
            <a:ext cx="3466728" cy="688938"/>
          </a:xfrm>
        </p:spPr>
        <p:txBody>
          <a:bodyPr/>
          <a:lstStyle/>
          <a:p>
            <a:r>
              <a:rPr lang="en-US" altLang="zh-CN" dirty="0"/>
              <a:t>z –score</a:t>
            </a:r>
            <a:r>
              <a:rPr lang="zh-CN" altLang="en-US" dirty="0"/>
              <a:t>规范化</a:t>
            </a:r>
          </a:p>
        </p:txBody>
      </p:sp>
      <p:sp>
        <p:nvSpPr>
          <p:cNvPr id="8499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944B3B7-2789-4C45-80DB-DD7256A25EB9}" type="slidenum">
              <a:rPr lang="en-US" altLang="zh-CN"/>
              <a:pPr/>
              <a:t>62</a:t>
            </a:fld>
            <a:endParaRPr lang="en-US" altLang="zh-CN"/>
          </a:p>
        </p:txBody>
      </p:sp>
      <p:sp>
        <p:nvSpPr>
          <p:cNvPr id="354309" name="Rectangle 5"/>
          <p:cNvSpPr>
            <a:spLocks noChangeArrowheads="1"/>
          </p:cNvSpPr>
          <p:nvPr/>
        </p:nvSpPr>
        <p:spPr bwMode="auto">
          <a:xfrm>
            <a:off x="107504" y="2333428"/>
            <a:ext cx="8229600" cy="3831876"/>
          </a:xfrm>
          <a:prstGeom prst="rect">
            <a:avLst/>
          </a:prstGeom>
          <a:noFill/>
          <a:ln>
            <a:noFill/>
          </a:ln>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987425" indent="-293688">
              <a:defRPr>
                <a:solidFill>
                  <a:schemeClr val="tx1"/>
                </a:solidFill>
                <a:latin typeface="Arial" panose="020B0604020202020204" pitchFamily="34" charset="0"/>
                <a:ea typeface="宋体" panose="02010600030101010101" pitchFamily="2" charset="-122"/>
              </a:defRPr>
            </a:lvl3pPr>
            <a:lvl4pPr marL="1281113" indent="-2921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algn="just" eaLnBrk="1" hangingPunct="1">
              <a:lnSpc>
                <a:spcPct val="95000"/>
              </a:lnSpc>
              <a:spcBef>
                <a:spcPct val="20000"/>
              </a:spcBef>
              <a:buClr>
                <a:schemeClr val="tx2"/>
              </a:buClr>
              <a:buSzPct val="70000"/>
              <a:buFont typeface="Wingdings" panose="05000000000000000000" pitchFamily="2" charset="2"/>
              <a:buChar char="Ø"/>
              <a:defRPr/>
            </a:pPr>
            <a:r>
              <a:rPr lang="zh-CN" altLang="en-US" sz="2800" dirty="0">
                <a:solidFill>
                  <a:srgbClr val="3333FF"/>
                </a:solidFill>
                <a:latin typeface="华文仿宋" panose="02010600040101010101" pitchFamily="2" charset="-122"/>
                <a:ea typeface="华文仿宋" panose="02010600040101010101" pitchFamily="2" charset="-122"/>
              </a:rPr>
              <a:t>标准分数（</a:t>
            </a:r>
            <a:r>
              <a:rPr lang="en-US" altLang="zh-CN" sz="2800" dirty="0">
                <a:solidFill>
                  <a:srgbClr val="3333FF"/>
                </a:solidFill>
                <a:latin typeface="华文仿宋" panose="02010600040101010101" pitchFamily="2" charset="-122"/>
                <a:ea typeface="华文仿宋" panose="02010600040101010101" pitchFamily="2" charset="-122"/>
              </a:rPr>
              <a:t>Standard Score</a:t>
            </a:r>
            <a:r>
              <a:rPr lang="zh-CN" altLang="en-US" sz="2800" dirty="0">
                <a:solidFill>
                  <a:srgbClr val="3333FF"/>
                </a:solidFill>
                <a:latin typeface="华文仿宋" panose="02010600040101010101" pitchFamily="2" charset="-122"/>
                <a:ea typeface="华文仿宋" panose="02010600040101010101" pitchFamily="2" charset="-122"/>
              </a:rPr>
              <a:t>）也叫</a:t>
            </a:r>
            <a:r>
              <a:rPr lang="en-US" altLang="zh-CN" sz="2800" dirty="0">
                <a:solidFill>
                  <a:srgbClr val="3333FF"/>
                </a:solidFill>
                <a:latin typeface="华文仿宋" panose="02010600040101010101" pitchFamily="2" charset="-122"/>
                <a:ea typeface="华文仿宋" panose="02010600040101010101" pitchFamily="2" charset="-122"/>
              </a:rPr>
              <a:t>z</a:t>
            </a:r>
            <a:r>
              <a:rPr lang="zh-CN" altLang="en-US" sz="2800" dirty="0">
                <a:solidFill>
                  <a:srgbClr val="3333FF"/>
                </a:solidFill>
                <a:latin typeface="华文仿宋" panose="02010600040101010101" pitchFamily="2" charset="-122"/>
                <a:ea typeface="华文仿宋" panose="02010600040101010101" pitchFamily="2" charset="-122"/>
              </a:rPr>
              <a:t>分数</a:t>
            </a:r>
            <a:r>
              <a:rPr lang="en-US" altLang="zh-CN" sz="2800" dirty="0">
                <a:solidFill>
                  <a:srgbClr val="3333FF"/>
                </a:solidFill>
                <a:latin typeface="华文仿宋" panose="02010600040101010101" pitchFamily="2" charset="-122"/>
                <a:ea typeface="华文仿宋" panose="02010600040101010101" pitchFamily="2" charset="-122"/>
              </a:rPr>
              <a:t>(z-score)</a:t>
            </a:r>
          </a:p>
          <a:p>
            <a:pPr marL="457200" indent="-457200" algn="just" eaLnBrk="1" hangingPunct="1">
              <a:lnSpc>
                <a:spcPct val="95000"/>
              </a:lnSpc>
              <a:spcBef>
                <a:spcPct val="20000"/>
              </a:spcBef>
              <a:buClr>
                <a:schemeClr val="tx2"/>
              </a:buClr>
              <a:buSzPct val="70000"/>
              <a:buFont typeface="Wingdings" panose="05000000000000000000" pitchFamily="2" charset="2"/>
              <a:buChar char="Ø"/>
              <a:defRPr/>
            </a:pPr>
            <a:r>
              <a:rPr lang="zh-CN" altLang="en-US" sz="2800" dirty="0">
                <a:solidFill>
                  <a:srgbClr val="3333FF"/>
                </a:solidFill>
                <a:latin typeface="华文仿宋" panose="02010600040101010101" pitchFamily="2" charset="-122"/>
                <a:ea typeface="华文仿宋" panose="02010600040101010101" pitchFamily="2" charset="-122"/>
              </a:rPr>
              <a:t>是以标准差为单位度量原始分数离开其平均数的分数之上多少个标准差，或是在平均数之下多少个标准差。</a:t>
            </a:r>
            <a:endParaRPr lang="en-US" altLang="zh-CN" sz="2800" dirty="0">
              <a:solidFill>
                <a:srgbClr val="3333FF"/>
              </a:solidFill>
              <a:latin typeface="华文仿宋" panose="02010600040101010101" pitchFamily="2" charset="-122"/>
              <a:ea typeface="华文仿宋" panose="02010600040101010101" pitchFamily="2" charset="-122"/>
            </a:endParaRPr>
          </a:p>
          <a:p>
            <a:pPr marL="457200" indent="-457200" algn="just" eaLnBrk="1" hangingPunct="1">
              <a:lnSpc>
                <a:spcPct val="95000"/>
              </a:lnSpc>
              <a:spcBef>
                <a:spcPct val="20000"/>
              </a:spcBef>
              <a:buClr>
                <a:schemeClr val="tx2"/>
              </a:buClr>
              <a:buSzPct val="70000"/>
              <a:buFont typeface="Wingdings" panose="05000000000000000000" pitchFamily="2" charset="2"/>
              <a:buChar char="Ø"/>
              <a:defRPr/>
            </a:pPr>
            <a:r>
              <a:rPr lang="zh-CN" altLang="en-US" sz="2800" dirty="0">
                <a:solidFill>
                  <a:srgbClr val="3333FF"/>
                </a:solidFill>
                <a:latin typeface="华文仿宋" panose="02010600040101010101" pitchFamily="2" charset="-122"/>
                <a:ea typeface="华文仿宋" panose="02010600040101010101" pitchFamily="2" charset="-122"/>
              </a:rPr>
              <a:t>它是一个抽象值，不受原始测量单位的影响，并可接受进一步的统计处理</a:t>
            </a:r>
            <a:r>
              <a:rPr lang="zh-CN" altLang="en-US" sz="2800" dirty="0"/>
              <a:t>。</a:t>
            </a:r>
            <a:endParaRPr lang="en-US" altLang="zh-CN" sz="2800" dirty="0">
              <a:solidFill>
                <a:srgbClr val="3333FF"/>
              </a:solidFill>
              <a:latin typeface="华文仿宋" panose="02010600040101010101" pitchFamily="2" charset="-122"/>
              <a:ea typeface="华文仿宋" panose="02010600040101010101" pitchFamily="2" charset="-122"/>
            </a:endParaRPr>
          </a:p>
          <a:p>
            <a:pPr marL="457200" indent="-457200" algn="just" eaLnBrk="1" hangingPunct="1">
              <a:lnSpc>
                <a:spcPct val="95000"/>
              </a:lnSpc>
              <a:spcBef>
                <a:spcPct val="20000"/>
              </a:spcBef>
              <a:buClr>
                <a:schemeClr val="tx2"/>
              </a:buClr>
              <a:buSzPct val="70000"/>
              <a:buFont typeface="Wingdings" panose="05000000000000000000" pitchFamily="2" charset="2"/>
              <a:buChar char="Ø"/>
              <a:defRPr/>
            </a:pPr>
            <a:r>
              <a:rPr lang="zh-CN" altLang="en-US" sz="3200" dirty="0">
                <a:solidFill>
                  <a:srgbClr val="3333FF"/>
                </a:solidFill>
                <a:latin typeface="华文仿宋" panose="02010600040101010101" pitchFamily="2" charset="-122"/>
                <a:ea typeface="华文仿宋" panose="02010600040101010101" pitchFamily="2" charset="-122"/>
              </a:rPr>
              <a:t>变换后，平均数近似为</a:t>
            </a:r>
            <a:r>
              <a:rPr lang="en-US" altLang="zh-CN" sz="3200" dirty="0">
                <a:solidFill>
                  <a:srgbClr val="3333FF"/>
                </a:solidFill>
                <a:latin typeface="华文仿宋" panose="02010600040101010101" pitchFamily="2" charset="-122"/>
                <a:ea typeface="华文仿宋" panose="02010600040101010101" pitchFamily="2" charset="-122"/>
              </a:rPr>
              <a:t>0</a:t>
            </a:r>
          </a:p>
          <a:p>
            <a:pPr marL="457200" indent="-457200" algn="just" eaLnBrk="1" hangingPunct="1">
              <a:lnSpc>
                <a:spcPct val="95000"/>
              </a:lnSpc>
              <a:spcBef>
                <a:spcPct val="20000"/>
              </a:spcBef>
              <a:buClr>
                <a:schemeClr val="tx2"/>
              </a:buClr>
              <a:buSzPct val="70000"/>
              <a:buFont typeface="Wingdings" panose="05000000000000000000" pitchFamily="2" charset="2"/>
              <a:buChar char="Ø"/>
              <a:defRPr/>
            </a:pPr>
            <a:r>
              <a:rPr lang="zh-CN" altLang="en-US" sz="3200" dirty="0">
                <a:solidFill>
                  <a:srgbClr val="3333FF"/>
                </a:solidFill>
                <a:latin typeface="华文仿宋" panose="02010600040101010101" pitchFamily="2" charset="-122"/>
                <a:ea typeface="华文仿宋" panose="02010600040101010101" pitchFamily="2" charset="-122"/>
              </a:rPr>
              <a:t>标准差近似为</a:t>
            </a:r>
            <a:r>
              <a:rPr lang="en-US" altLang="zh-CN" sz="3200" dirty="0">
                <a:solidFill>
                  <a:srgbClr val="3333FF"/>
                </a:solidFill>
                <a:latin typeface="华文仿宋" panose="02010600040101010101" pitchFamily="2" charset="-122"/>
                <a:ea typeface="华文仿宋" panose="02010600040101010101" pitchFamily="2" charset="-122"/>
              </a:rPr>
              <a:t>1</a:t>
            </a:r>
          </a:p>
        </p:txBody>
      </p:sp>
      <p:graphicFrame>
        <p:nvGraphicFramePr>
          <p:cNvPr id="2" name="对象 1"/>
          <p:cNvGraphicFramePr>
            <a:graphicFrameLocks noChangeAspect="1"/>
          </p:cNvGraphicFramePr>
          <p:nvPr>
            <p:extLst>
              <p:ext uri="{D42A27DB-BD31-4B8C-83A1-F6EECF244321}">
                <p14:modId xmlns:p14="http://schemas.microsoft.com/office/powerpoint/2010/main" val="1266101039"/>
              </p:ext>
            </p:extLst>
          </p:nvPr>
        </p:nvGraphicFramePr>
        <p:xfrm>
          <a:off x="3358208" y="907793"/>
          <a:ext cx="1800200" cy="1211674"/>
        </p:xfrm>
        <a:graphic>
          <a:graphicData uri="http://schemas.openxmlformats.org/presentationml/2006/ole">
            <mc:AlternateContent xmlns:mc="http://schemas.openxmlformats.org/markup-compatibility/2006">
              <mc:Choice xmlns:v="urn:schemas-microsoft-com:vml" Requires="v">
                <p:oleObj spid="_x0000_s85870" name="Equation" r:id="rId4" imgW="660240" imgH="444240" progId="Equation.DSMT4">
                  <p:embed/>
                </p:oleObj>
              </mc:Choice>
              <mc:Fallback>
                <p:oleObj name="Equation" r:id="rId4" imgW="660240" imgH="444240" progId="Equation.DSMT4">
                  <p:embed/>
                  <p:pic>
                    <p:nvPicPr>
                      <p:cNvPr id="0" name=""/>
                      <p:cNvPicPr/>
                      <p:nvPr/>
                    </p:nvPicPr>
                    <p:blipFill>
                      <a:blip r:embed="rId5"/>
                      <a:stretch>
                        <a:fillRect/>
                      </a:stretch>
                    </p:blipFill>
                    <p:spPr>
                      <a:xfrm>
                        <a:off x="3358208" y="907793"/>
                        <a:ext cx="1800200" cy="1211674"/>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54309">
                                            <p:txEl>
                                              <p:pRg st="1" end="1"/>
                                            </p:txEl>
                                          </p:spTgt>
                                        </p:tgtEl>
                                        <p:attrNameLst>
                                          <p:attrName>style.visibility</p:attrName>
                                        </p:attrNameLst>
                                      </p:cBhvr>
                                      <p:to>
                                        <p:strVal val="visible"/>
                                      </p:to>
                                    </p:set>
                                    <p:anim calcmode="lin" valueType="num">
                                      <p:cBhvr additive="base">
                                        <p:cTn id="11" dur="500" fill="hold"/>
                                        <p:tgtEl>
                                          <p:spTgt spid="35430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430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54309">
                                            <p:txEl>
                                              <p:pRg st="0" end="0"/>
                                            </p:txEl>
                                          </p:spTgt>
                                        </p:tgtEl>
                                        <p:attrNameLst>
                                          <p:attrName>style.visibility</p:attrName>
                                        </p:attrNameLst>
                                      </p:cBhvr>
                                      <p:to>
                                        <p:strVal val="visible"/>
                                      </p:to>
                                    </p:set>
                                    <p:anim calcmode="lin" valueType="num">
                                      <p:cBhvr additive="base">
                                        <p:cTn id="17" dur="500" fill="hold"/>
                                        <p:tgtEl>
                                          <p:spTgt spid="35430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543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54309">
                                            <p:txEl>
                                              <p:pRg st="2" end="2"/>
                                            </p:txEl>
                                          </p:spTgt>
                                        </p:tgtEl>
                                        <p:attrNameLst>
                                          <p:attrName>style.visibility</p:attrName>
                                        </p:attrNameLst>
                                      </p:cBhvr>
                                      <p:to>
                                        <p:strVal val="visible"/>
                                      </p:to>
                                    </p:set>
                                    <p:anim calcmode="lin" valueType="num">
                                      <p:cBhvr additive="base">
                                        <p:cTn id="23" dur="500" fill="hold"/>
                                        <p:tgtEl>
                                          <p:spTgt spid="35430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5430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54309">
                                            <p:txEl>
                                              <p:pRg st="3" end="3"/>
                                            </p:txEl>
                                          </p:spTgt>
                                        </p:tgtEl>
                                        <p:attrNameLst>
                                          <p:attrName>style.visibility</p:attrName>
                                        </p:attrNameLst>
                                      </p:cBhvr>
                                      <p:to>
                                        <p:strVal val="visible"/>
                                      </p:to>
                                    </p:set>
                                    <p:anim calcmode="lin" valueType="num">
                                      <p:cBhvr additive="base">
                                        <p:cTn id="29" dur="500" fill="hold"/>
                                        <p:tgtEl>
                                          <p:spTgt spid="354309">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5430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54309">
                                            <p:txEl>
                                              <p:pRg st="4" end="4"/>
                                            </p:txEl>
                                          </p:spTgt>
                                        </p:tgtEl>
                                        <p:attrNameLst>
                                          <p:attrName>style.visibility</p:attrName>
                                        </p:attrNameLst>
                                      </p:cBhvr>
                                      <p:to>
                                        <p:strVal val="visible"/>
                                      </p:to>
                                    </p:set>
                                    <p:anim calcmode="lin" valueType="num">
                                      <p:cBhvr additive="base">
                                        <p:cTn id="35" dur="500" fill="hold"/>
                                        <p:tgtEl>
                                          <p:spTgt spid="35430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5430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4EC3B2-9479-44BA-B1F9-12DE5B7DD969}"/>
              </a:ext>
            </a:extLst>
          </p:cNvPr>
          <p:cNvSpPr>
            <a:spLocks noGrp="1"/>
          </p:cNvSpPr>
          <p:nvPr>
            <p:ph type="title"/>
          </p:nvPr>
        </p:nvSpPr>
        <p:spPr/>
        <p:txBody>
          <a:bodyPr/>
          <a:lstStyle/>
          <a:p>
            <a:r>
              <a:rPr lang="en-US" altLang="zh-CN" dirty="0"/>
              <a:t>z –score</a:t>
            </a:r>
            <a:r>
              <a:rPr lang="zh-CN" altLang="en-US" dirty="0"/>
              <a:t>规范化</a:t>
            </a:r>
          </a:p>
        </p:txBody>
      </p:sp>
      <p:sp>
        <p:nvSpPr>
          <p:cNvPr id="3" name="内容占位符 2">
            <a:extLst>
              <a:ext uri="{FF2B5EF4-FFF2-40B4-BE49-F238E27FC236}">
                <a16:creationId xmlns:a16="http://schemas.microsoft.com/office/drawing/2014/main" id="{61EFA691-39E3-4CA5-A40C-F14CA4405B31}"/>
              </a:ext>
            </a:extLst>
          </p:cNvPr>
          <p:cNvSpPr>
            <a:spLocks noGrp="1"/>
          </p:cNvSpPr>
          <p:nvPr>
            <p:ph idx="1"/>
          </p:nvPr>
        </p:nvSpPr>
        <p:spPr/>
        <p:txBody>
          <a:bodyPr/>
          <a:lstStyle/>
          <a:p>
            <a:pPr algn="just"/>
            <a:r>
              <a:rPr lang="zh-CN" altLang="en-US" dirty="0"/>
              <a:t>对满足不同正态分布的多个属性进行</a:t>
            </a:r>
            <a:r>
              <a:rPr lang="en-US" altLang="zh-CN" i="1" dirty="0">
                <a:latin typeface="Times New Roman" panose="02020603050405020304" pitchFamily="18" charset="0"/>
                <a:cs typeface="Times New Roman" panose="02020603050405020304" pitchFamily="18" charset="0"/>
              </a:rPr>
              <a:t>z-score</a:t>
            </a:r>
            <a:r>
              <a:rPr lang="zh-CN" altLang="en-US" dirty="0"/>
              <a:t>变换，可以将这些正态分布都化成标准正态分布，充分利用标准正态分布的性质，对不同属性的数据进行分析和相互比较。</a:t>
            </a:r>
            <a:endParaRPr lang="en-US" altLang="zh-CN" dirty="0"/>
          </a:p>
          <a:p>
            <a:pPr algn="just"/>
            <a:r>
              <a:rPr lang="zh-CN" altLang="zh-CN" dirty="0"/>
              <a:t>以标准差为度量单位，可计算数据偏离均值超过标准分的概率</a:t>
            </a:r>
            <a:endParaRPr lang="en-US" altLang="zh-CN" dirty="0"/>
          </a:p>
          <a:p>
            <a:pPr algn="just"/>
            <a:r>
              <a:rPr lang="zh-CN" altLang="zh-CN" dirty="0"/>
              <a:t>给定两个长度为</a:t>
            </a:r>
            <a:r>
              <a:rPr lang="en-US" altLang="zh-CN" dirty="0"/>
              <a:t>100</a:t>
            </a:r>
            <a:r>
              <a:rPr lang="zh-CN" altLang="zh-CN" dirty="0"/>
              <a:t>的满足正态分布的序列，</a:t>
            </a:r>
            <a:r>
              <a:rPr lang="zh-CN" altLang="en-US" dirty="0"/>
              <a:t>那么对于不同序列中同为</a:t>
            </a:r>
            <a:r>
              <a:rPr lang="en-US" altLang="zh-CN" dirty="0"/>
              <a:t>60</a:t>
            </a:r>
            <a:r>
              <a:rPr lang="zh-CN" altLang="en-US" dirty="0"/>
              <a:t>的两个数值，它们在各自的集合里处于什么样的水平呢？如何使得两个集合的数具有可比性？</a:t>
            </a:r>
          </a:p>
        </p:txBody>
      </p:sp>
      <p:sp>
        <p:nvSpPr>
          <p:cNvPr id="4" name="灯片编号占位符 3">
            <a:extLst>
              <a:ext uri="{FF2B5EF4-FFF2-40B4-BE49-F238E27FC236}">
                <a16:creationId xmlns:a16="http://schemas.microsoft.com/office/drawing/2014/main" id="{F51B7170-6ABD-494D-82CA-0FDEE960B4F3}"/>
              </a:ext>
            </a:extLst>
          </p:cNvPr>
          <p:cNvSpPr>
            <a:spLocks noGrp="1"/>
          </p:cNvSpPr>
          <p:nvPr>
            <p:ph type="sldNum" sz="quarter" idx="12"/>
          </p:nvPr>
        </p:nvSpPr>
        <p:spPr/>
        <p:txBody>
          <a:bodyPr/>
          <a:lstStyle/>
          <a:p>
            <a:pPr>
              <a:defRPr/>
            </a:pPr>
            <a:fld id="{F9C6BFAA-09CF-49E4-8EF3-DE9A69C2DDED}" type="slidenum">
              <a:rPr lang="en-US" altLang="zh-CN" smtClean="0"/>
              <a:pPr>
                <a:defRPr/>
              </a:pPr>
              <a:t>63</a:t>
            </a:fld>
            <a:endParaRPr lang="en-US" altLang="zh-CN"/>
          </a:p>
        </p:txBody>
      </p:sp>
    </p:spTree>
    <p:extLst>
      <p:ext uri="{BB962C8B-B14F-4D97-AF65-F5344CB8AC3E}">
        <p14:creationId xmlns:p14="http://schemas.microsoft.com/office/powerpoint/2010/main" val="16679937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4FF01-D2C8-4CE8-9D2E-B948CC1D4648}"/>
              </a:ext>
            </a:extLst>
          </p:cNvPr>
          <p:cNvSpPr>
            <a:spLocks noGrp="1"/>
          </p:cNvSpPr>
          <p:nvPr>
            <p:ph type="title"/>
          </p:nvPr>
        </p:nvSpPr>
        <p:spPr>
          <a:xfrm>
            <a:off x="107504" y="42826"/>
            <a:ext cx="3430724" cy="690563"/>
          </a:xfrm>
        </p:spPr>
        <p:txBody>
          <a:bodyPr/>
          <a:lstStyle/>
          <a:p>
            <a:r>
              <a:rPr lang="en-US" altLang="zh-CN" dirty="0"/>
              <a:t>z –score</a:t>
            </a:r>
            <a:r>
              <a:rPr lang="zh-CN" altLang="en-US" dirty="0"/>
              <a:t>规范化</a:t>
            </a:r>
          </a:p>
        </p:txBody>
      </p:sp>
      <p:sp>
        <p:nvSpPr>
          <p:cNvPr id="4" name="灯片编号占位符 3">
            <a:extLst>
              <a:ext uri="{FF2B5EF4-FFF2-40B4-BE49-F238E27FC236}">
                <a16:creationId xmlns:a16="http://schemas.microsoft.com/office/drawing/2014/main" id="{1F0B8DD5-D20F-49D2-8912-BD6E7AE67E2C}"/>
              </a:ext>
            </a:extLst>
          </p:cNvPr>
          <p:cNvSpPr>
            <a:spLocks noGrp="1"/>
          </p:cNvSpPr>
          <p:nvPr>
            <p:ph type="sldNum" sz="quarter" idx="12"/>
          </p:nvPr>
        </p:nvSpPr>
        <p:spPr/>
        <p:txBody>
          <a:bodyPr/>
          <a:lstStyle/>
          <a:p>
            <a:pPr>
              <a:defRPr/>
            </a:pPr>
            <a:fld id="{F9C6BFAA-09CF-49E4-8EF3-DE9A69C2DDED}" type="slidenum">
              <a:rPr lang="en-US" altLang="zh-CN" smtClean="0"/>
              <a:pPr>
                <a:defRPr/>
              </a:pPr>
              <a:t>64</a:t>
            </a:fld>
            <a:endParaRPr lang="en-US" altLang="zh-CN"/>
          </a:p>
        </p:txBody>
      </p:sp>
      <p:pic>
        <p:nvPicPr>
          <p:cNvPr id="5" name="图片 4">
            <a:extLst>
              <a:ext uri="{FF2B5EF4-FFF2-40B4-BE49-F238E27FC236}">
                <a16:creationId xmlns:a16="http://schemas.microsoft.com/office/drawing/2014/main" id="{E2DCF5A6-1EFA-4795-85AE-751971ECB90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31640" y="729450"/>
            <a:ext cx="6156684" cy="4823785"/>
          </a:xfrm>
          <a:prstGeom prst="rect">
            <a:avLst/>
          </a:prstGeom>
        </p:spPr>
      </p:pic>
      <p:graphicFrame>
        <p:nvGraphicFramePr>
          <p:cNvPr id="7" name="对象 6">
            <a:extLst>
              <a:ext uri="{FF2B5EF4-FFF2-40B4-BE49-F238E27FC236}">
                <a16:creationId xmlns:a16="http://schemas.microsoft.com/office/drawing/2014/main" id="{10CDA9C3-4E46-477A-85A4-1F13301F11C9}"/>
              </a:ext>
            </a:extLst>
          </p:cNvPr>
          <p:cNvGraphicFramePr>
            <a:graphicFrameLocks noChangeAspect="1"/>
          </p:cNvGraphicFramePr>
          <p:nvPr>
            <p:extLst>
              <p:ext uri="{D42A27DB-BD31-4B8C-83A1-F6EECF244321}">
                <p14:modId xmlns:p14="http://schemas.microsoft.com/office/powerpoint/2010/main" val="748455863"/>
              </p:ext>
            </p:extLst>
          </p:nvPr>
        </p:nvGraphicFramePr>
        <p:xfrm>
          <a:off x="251519" y="5715383"/>
          <a:ext cx="4140461" cy="606149"/>
        </p:xfrm>
        <a:graphic>
          <a:graphicData uri="http://schemas.openxmlformats.org/presentationml/2006/ole">
            <mc:AlternateContent xmlns:mc="http://schemas.openxmlformats.org/markup-compatibility/2006">
              <mc:Choice xmlns:v="urn:schemas-microsoft-com:vml" Requires="v">
                <p:oleObj spid="_x0000_s101492" name="Equation" r:id="rId5" imgW="1396394" imgH="203112" progId="Equation.DSMT4">
                  <p:embed/>
                </p:oleObj>
              </mc:Choice>
              <mc:Fallback>
                <p:oleObj name="Equation" r:id="rId5" imgW="1396394" imgH="203112"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19" y="5715383"/>
                        <a:ext cx="4140461" cy="606149"/>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B0A465D7-C62C-4590-A8CA-C9166FD21C4D}"/>
              </a:ext>
            </a:extLst>
          </p:cNvPr>
          <p:cNvGraphicFramePr>
            <a:graphicFrameLocks noChangeAspect="1"/>
          </p:cNvGraphicFramePr>
          <p:nvPr>
            <p:extLst>
              <p:ext uri="{D42A27DB-BD31-4B8C-83A1-F6EECF244321}">
                <p14:modId xmlns:p14="http://schemas.microsoft.com/office/powerpoint/2010/main" val="4289209868"/>
              </p:ext>
            </p:extLst>
          </p:nvPr>
        </p:nvGraphicFramePr>
        <p:xfrm>
          <a:off x="4572000" y="5641993"/>
          <a:ext cx="4093838" cy="606149"/>
        </p:xfrm>
        <a:graphic>
          <a:graphicData uri="http://schemas.openxmlformats.org/presentationml/2006/ole">
            <mc:AlternateContent xmlns:mc="http://schemas.openxmlformats.org/markup-compatibility/2006">
              <mc:Choice xmlns:v="urn:schemas-microsoft-com:vml" Requires="v">
                <p:oleObj spid="_x0000_s101493" name="Equation" r:id="rId7" imgW="1396394" imgH="203112" progId="Equation.DSMT4">
                  <p:embed/>
                </p:oleObj>
              </mc:Choice>
              <mc:Fallback>
                <p:oleObj name="Equation" r:id="rId7" imgW="1396394" imgH="203112"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5641993"/>
                        <a:ext cx="4093838" cy="606149"/>
                      </a:xfrm>
                      <a:prstGeom prst="rect">
                        <a:avLst/>
                      </a:prstGeom>
                      <a:noFill/>
                    </p:spPr>
                  </p:pic>
                </p:oleObj>
              </mc:Fallback>
            </mc:AlternateContent>
          </a:graphicData>
        </a:graphic>
      </p:graphicFrame>
    </p:spTree>
    <p:extLst>
      <p:ext uri="{BB962C8B-B14F-4D97-AF65-F5344CB8AC3E}">
        <p14:creationId xmlns:p14="http://schemas.microsoft.com/office/powerpoint/2010/main" val="3472090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8" y="1144588"/>
            <a:ext cx="509587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793647-2211-42CE-882B-20575AE306A9}" type="slidenum">
              <a:rPr lang="en-US" altLang="zh-CN"/>
              <a:pPr/>
              <a:t>65</a:t>
            </a:fld>
            <a:endParaRPr lang="en-US" altLang="zh-CN"/>
          </a:p>
        </p:txBody>
      </p:sp>
      <p:sp>
        <p:nvSpPr>
          <p:cNvPr id="87044" name="Rectangle 4"/>
          <p:cNvSpPr>
            <a:spLocks noChangeArrowheads="1"/>
          </p:cNvSpPr>
          <p:nvPr/>
        </p:nvSpPr>
        <p:spPr bwMode="auto">
          <a:xfrm>
            <a:off x="215516" y="587006"/>
            <a:ext cx="770572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900" dirty="0">
                <a:solidFill>
                  <a:srgbClr val="3333FF"/>
                </a:solidFill>
                <a:latin typeface="方正姚体" panose="02010601030101010101" pitchFamily="2" charset="-122"/>
                <a:ea typeface="方正姚体" panose="02010601030101010101" pitchFamily="2" charset="-122"/>
              </a:rPr>
              <a:t>数据标准化</a:t>
            </a:r>
            <a:r>
              <a:rPr lang="en-US" altLang="zh-CN" sz="3900" b="1" dirty="0">
                <a:solidFill>
                  <a:srgbClr val="3333FF"/>
                </a:solidFill>
                <a:latin typeface="方正姚体" panose="02010601030101010101" pitchFamily="2" charset="-122"/>
                <a:ea typeface="方正姚体" panose="02010601030101010101" pitchFamily="2" charset="-122"/>
              </a:rPr>
              <a:t>: </a:t>
            </a:r>
            <a:r>
              <a:rPr lang="en-US" altLang="zh-CN" sz="3200" dirty="0">
                <a:solidFill>
                  <a:srgbClr val="3333FF"/>
                </a:solidFill>
                <a:latin typeface="方正姚体" panose="02010601030101010101" pitchFamily="2" charset="-122"/>
                <a:ea typeface="方正姚体" panose="02010601030101010101" pitchFamily="2" charset="-122"/>
                <a:cs typeface="Vijaya" panose="020B0604020202020204" pitchFamily="34" charset="0"/>
              </a:rPr>
              <a:t>z</a:t>
            </a:r>
            <a:r>
              <a:rPr lang="en-US" altLang="zh-CN" sz="3200" dirty="0">
                <a:solidFill>
                  <a:srgbClr val="3333FF"/>
                </a:solidFill>
                <a:latin typeface="方正姚体" panose="02010601030101010101" pitchFamily="2" charset="-122"/>
                <a:ea typeface="方正姚体" panose="02010601030101010101" pitchFamily="2" charset="-122"/>
              </a:rPr>
              <a:t> -score</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6984" y="3213695"/>
            <a:ext cx="43815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23EDA9-C9C0-47D6-B061-3F4567A99354}" type="slidenum">
              <a:rPr lang="en-US" altLang="zh-CN"/>
              <a:pPr/>
              <a:t>66</a:t>
            </a:fld>
            <a:endParaRPr lang="en-US" altLang="zh-CN"/>
          </a:p>
        </p:txBody>
      </p:sp>
      <p:sp>
        <p:nvSpPr>
          <p:cNvPr id="88067" name="Rectangle 4"/>
          <p:cNvSpPr>
            <a:spLocks noChangeArrowheads="1"/>
          </p:cNvSpPr>
          <p:nvPr/>
        </p:nvSpPr>
        <p:spPr bwMode="auto">
          <a:xfrm>
            <a:off x="311150" y="28337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900" dirty="0">
                <a:solidFill>
                  <a:srgbClr val="3333FF"/>
                </a:solidFill>
                <a:latin typeface="方正姚体" panose="02010601030101010101" pitchFamily="2" charset="-122"/>
                <a:ea typeface="方正姚体" panose="02010601030101010101" pitchFamily="2" charset="-122"/>
              </a:rPr>
              <a:t>数据标准化</a:t>
            </a:r>
          </a:p>
        </p:txBody>
      </p:sp>
      <mc:AlternateContent xmlns:mc="http://schemas.openxmlformats.org/markup-compatibility/2006" xmlns:a14="http://schemas.microsoft.com/office/drawing/2010/main">
        <mc:Choice Requires="a14">
          <p:sp>
            <p:nvSpPr>
              <p:cNvPr id="355333" name="Rectangle 5"/>
              <p:cNvSpPr>
                <a:spLocks noChangeArrowheads="1"/>
              </p:cNvSpPr>
              <p:nvPr/>
            </p:nvSpPr>
            <p:spPr bwMode="auto">
              <a:xfrm>
                <a:off x="503238" y="1592263"/>
                <a:ext cx="8229600" cy="2232025"/>
              </a:xfrm>
              <a:prstGeom prst="rect">
                <a:avLst/>
              </a:prstGeom>
              <a:noFill/>
              <a:ln>
                <a:noFill/>
              </a:ln>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692150" indent="-347663">
                  <a:defRPr>
                    <a:solidFill>
                      <a:schemeClr val="tx1"/>
                    </a:solidFill>
                    <a:latin typeface="Arial" panose="020B0604020202020204" pitchFamily="34" charset="0"/>
                    <a:ea typeface="宋体" panose="02010600030101010101" pitchFamily="2" charset="-122"/>
                  </a:defRPr>
                </a:lvl2pPr>
                <a:lvl3pPr marL="987425" indent="-293688">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lnSpc>
                    <a:spcPct val="95000"/>
                  </a:lnSpc>
                  <a:spcBef>
                    <a:spcPct val="20000"/>
                  </a:spcBef>
                  <a:buClr>
                    <a:schemeClr val="tx2"/>
                  </a:buClr>
                  <a:buSzPct val="70000"/>
                  <a:buFont typeface="Wingdings" panose="05000000000000000000" pitchFamily="2" charset="2"/>
                  <a:buChar char="Ø"/>
                  <a:defRPr/>
                </a:pPr>
                <a:r>
                  <a:rPr lang="zh-CN" altLang="en-US" sz="2600" dirty="0">
                    <a:solidFill>
                      <a:srgbClr val="3333FF"/>
                    </a:solidFill>
                    <a:latin typeface="华文仿宋" panose="02010600040101010101" pitchFamily="2" charset="-122"/>
                    <a:ea typeface="华文仿宋" panose="02010600040101010101" pitchFamily="2" charset="-122"/>
                  </a:rPr>
                  <a:t>小数定标标准化：</a:t>
                </a:r>
                <a:endParaRPr lang="en-US" altLang="zh-CN" sz="2600" dirty="0">
                  <a:solidFill>
                    <a:srgbClr val="3333FF"/>
                  </a:solidFill>
                  <a:latin typeface="华文仿宋" panose="02010600040101010101" pitchFamily="2" charset="-122"/>
                  <a:ea typeface="华文仿宋" panose="02010600040101010101" pitchFamily="2" charset="-122"/>
                </a:endParaRPr>
              </a:p>
              <a:p>
                <a:pPr marL="457200" indent="-457200" eaLnBrk="1" hangingPunct="1">
                  <a:lnSpc>
                    <a:spcPct val="95000"/>
                  </a:lnSpc>
                  <a:spcBef>
                    <a:spcPct val="20000"/>
                  </a:spcBef>
                  <a:buClr>
                    <a:schemeClr val="tx2"/>
                  </a:buClr>
                  <a:buSzPct val="100000"/>
                  <a:buFont typeface="Wingdings" panose="05000000000000000000" pitchFamily="2" charset="2"/>
                  <a:buChar char="Ø"/>
                  <a:defRPr/>
                </a:pPr>
                <a14:m>
                  <m:oMath xmlns:m="http://schemas.openxmlformats.org/officeDocument/2006/math">
                    <m:sSup>
                      <m:sSupPr>
                        <m:ctrlPr>
                          <a:rPr lang="en-US" altLang="zh-CN" sz="2100" b="0" i="1" smtClean="0">
                            <a:solidFill>
                              <a:srgbClr val="3333FF"/>
                            </a:solidFill>
                            <a:latin typeface="Cambria Math" panose="02040503050406030204" pitchFamily="18" charset="0"/>
                            <a:ea typeface="华文仿宋" panose="02010600040101010101" pitchFamily="2" charset="-122"/>
                          </a:rPr>
                        </m:ctrlPr>
                      </m:sSupPr>
                      <m:e>
                        <m:r>
                          <a:rPr lang="en-US" altLang="zh-CN" sz="2100" b="0" i="1" smtClean="0">
                            <a:solidFill>
                              <a:srgbClr val="3333FF"/>
                            </a:solidFill>
                            <a:latin typeface="Cambria Math" panose="02040503050406030204" pitchFamily="18" charset="0"/>
                            <a:ea typeface="华文仿宋" panose="02010600040101010101" pitchFamily="2" charset="-122"/>
                          </a:rPr>
                          <m:t>𝑣</m:t>
                        </m:r>
                      </m:e>
                      <m:sup>
                        <m:r>
                          <a:rPr lang="en-US" altLang="zh-CN" sz="2100" b="0" i="1" smtClean="0">
                            <a:solidFill>
                              <a:srgbClr val="3333FF"/>
                            </a:solidFill>
                            <a:latin typeface="Cambria Math" panose="02040503050406030204" pitchFamily="18" charset="0"/>
                            <a:ea typeface="华文仿宋" panose="02010600040101010101" pitchFamily="2" charset="-122"/>
                          </a:rPr>
                          <m:t>′</m:t>
                        </m:r>
                      </m:sup>
                    </m:sSup>
                    <m:r>
                      <a:rPr lang="en-US" altLang="zh-CN" sz="2100" b="0" i="1" smtClean="0">
                        <a:solidFill>
                          <a:srgbClr val="3333FF"/>
                        </a:solidFill>
                        <a:latin typeface="Cambria Math" panose="02040503050406030204" pitchFamily="18" charset="0"/>
                        <a:ea typeface="华文仿宋" panose="02010600040101010101" pitchFamily="2" charset="-122"/>
                      </a:rPr>
                      <m:t>=</m:t>
                    </m:r>
                    <m:f>
                      <m:fPr>
                        <m:ctrlPr>
                          <a:rPr lang="en-US" altLang="zh-CN" sz="2100" b="0" i="1" smtClean="0">
                            <a:solidFill>
                              <a:srgbClr val="3333FF"/>
                            </a:solidFill>
                            <a:latin typeface="Cambria Math" panose="02040503050406030204" pitchFamily="18" charset="0"/>
                            <a:ea typeface="华文仿宋" panose="02010600040101010101" pitchFamily="2" charset="-122"/>
                          </a:rPr>
                        </m:ctrlPr>
                      </m:fPr>
                      <m:num>
                        <m:r>
                          <a:rPr lang="en-US" altLang="zh-CN" sz="2100" b="0" i="1" smtClean="0">
                            <a:solidFill>
                              <a:srgbClr val="3333FF"/>
                            </a:solidFill>
                            <a:latin typeface="Cambria Math" panose="02040503050406030204" pitchFamily="18" charset="0"/>
                            <a:ea typeface="华文仿宋" panose="02010600040101010101" pitchFamily="2" charset="-122"/>
                          </a:rPr>
                          <m:t>𝑣</m:t>
                        </m:r>
                      </m:num>
                      <m:den>
                        <m:sSup>
                          <m:sSupPr>
                            <m:ctrlPr>
                              <a:rPr lang="en-US" altLang="zh-CN" sz="2100" b="0" i="1" smtClean="0">
                                <a:solidFill>
                                  <a:srgbClr val="3333FF"/>
                                </a:solidFill>
                                <a:latin typeface="Cambria Math" panose="02040503050406030204" pitchFamily="18" charset="0"/>
                                <a:ea typeface="华文仿宋" panose="02010600040101010101" pitchFamily="2" charset="-122"/>
                              </a:rPr>
                            </m:ctrlPr>
                          </m:sSupPr>
                          <m:e>
                            <m:r>
                              <a:rPr lang="en-US" altLang="zh-CN" sz="2100" b="0" i="1" smtClean="0">
                                <a:solidFill>
                                  <a:srgbClr val="3333FF"/>
                                </a:solidFill>
                                <a:latin typeface="Cambria Math" panose="02040503050406030204" pitchFamily="18" charset="0"/>
                                <a:ea typeface="华文仿宋" panose="02010600040101010101" pitchFamily="2" charset="-122"/>
                              </a:rPr>
                              <m:t>10</m:t>
                            </m:r>
                          </m:e>
                          <m:sup>
                            <m:r>
                              <a:rPr lang="en-US" altLang="zh-CN" sz="2100" b="0" i="1" smtClean="0">
                                <a:solidFill>
                                  <a:srgbClr val="3333FF"/>
                                </a:solidFill>
                                <a:latin typeface="Cambria Math" panose="02040503050406030204" pitchFamily="18" charset="0"/>
                                <a:ea typeface="华文仿宋" panose="02010600040101010101" pitchFamily="2" charset="-122"/>
                              </a:rPr>
                              <m:t>𝑗</m:t>
                            </m:r>
                          </m:sup>
                        </m:sSup>
                      </m:den>
                    </m:f>
                  </m:oMath>
                </a14:m>
                <a:endParaRPr lang="en-US" altLang="zh-CN" sz="2100" dirty="0">
                  <a:solidFill>
                    <a:srgbClr val="3333FF"/>
                  </a:solidFill>
                  <a:latin typeface="华文仿宋" panose="02010600040101010101" pitchFamily="2" charset="-122"/>
                  <a:ea typeface="华文仿宋" panose="02010600040101010101" pitchFamily="2" charset="-122"/>
                </a:endParaRPr>
              </a:p>
              <a:p>
                <a:pPr marL="806450" lvl="1" indent="-457200" eaLnBrk="1" hangingPunct="1">
                  <a:lnSpc>
                    <a:spcPct val="95000"/>
                  </a:lnSpc>
                  <a:spcBef>
                    <a:spcPct val="20000"/>
                  </a:spcBef>
                  <a:buClr>
                    <a:schemeClr val="tx2"/>
                  </a:buClr>
                  <a:buSzPct val="100000"/>
                  <a:buFont typeface="Wingdings" panose="05000000000000000000" pitchFamily="2" charset="2"/>
                  <a:buChar char="n"/>
                  <a:defRPr/>
                </a:pPr>
                <a:r>
                  <a:rPr lang="en-US" altLang="zh-CN" sz="2100" dirty="0">
                    <a:solidFill>
                      <a:srgbClr val="3333FF"/>
                    </a:solidFill>
                    <a:latin typeface="华文仿宋" panose="02010600040101010101" pitchFamily="2" charset="-122"/>
                    <a:ea typeface="华文仿宋" panose="02010600040101010101" pitchFamily="2" charset="-122"/>
                  </a:rPr>
                  <a:t>j</a:t>
                </a:r>
                <a:r>
                  <a:rPr lang="zh-CN" altLang="en-US" sz="2100" dirty="0">
                    <a:solidFill>
                      <a:srgbClr val="3333FF"/>
                    </a:solidFill>
                    <a:latin typeface="华文仿宋" panose="02010600040101010101" pitchFamily="2" charset="-122"/>
                    <a:ea typeface="华文仿宋" panose="02010600040101010101" pitchFamily="2" charset="-122"/>
                  </a:rPr>
                  <a:t>是使</a:t>
                </a:r>
                <a14:m>
                  <m:oMath xmlns:m="http://schemas.openxmlformats.org/officeDocument/2006/math">
                    <m:r>
                      <a:rPr lang="en-US" altLang="zh-CN" sz="2100" b="0" i="1" smtClean="0">
                        <a:solidFill>
                          <a:srgbClr val="3333FF"/>
                        </a:solidFill>
                        <a:latin typeface="Cambria Math" panose="02040503050406030204" pitchFamily="18" charset="0"/>
                        <a:ea typeface="华文仿宋" panose="02010600040101010101" pitchFamily="2" charset="-122"/>
                      </a:rPr>
                      <m:t>𝑀𝑎𝑥</m:t>
                    </m:r>
                    <m:d>
                      <m:dPr>
                        <m:ctrlPr>
                          <a:rPr lang="en-US" altLang="zh-CN" sz="2100" b="0" i="1" smtClean="0">
                            <a:solidFill>
                              <a:srgbClr val="3333FF"/>
                            </a:solidFill>
                            <a:latin typeface="Cambria Math" panose="02040503050406030204" pitchFamily="18" charset="0"/>
                            <a:ea typeface="华文仿宋" panose="02010600040101010101" pitchFamily="2" charset="-122"/>
                          </a:rPr>
                        </m:ctrlPr>
                      </m:dPr>
                      <m:e>
                        <m:d>
                          <m:dPr>
                            <m:begChr m:val="|"/>
                            <m:endChr m:val="|"/>
                            <m:ctrlPr>
                              <a:rPr lang="en-US" altLang="zh-CN" sz="2100" b="0" i="1" smtClean="0">
                                <a:solidFill>
                                  <a:srgbClr val="3333FF"/>
                                </a:solidFill>
                                <a:latin typeface="Cambria Math" panose="02040503050406030204" pitchFamily="18" charset="0"/>
                                <a:ea typeface="华文仿宋" panose="02010600040101010101" pitchFamily="2" charset="-122"/>
                              </a:rPr>
                            </m:ctrlPr>
                          </m:dPr>
                          <m:e>
                            <m:sSup>
                              <m:sSupPr>
                                <m:ctrlPr>
                                  <a:rPr lang="en-US" altLang="zh-CN" sz="2100" b="0" i="1" smtClean="0">
                                    <a:solidFill>
                                      <a:srgbClr val="3333FF"/>
                                    </a:solidFill>
                                    <a:latin typeface="Cambria Math" panose="02040503050406030204" pitchFamily="18" charset="0"/>
                                    <a:ea typeface="华文仿宋" panose="02010600040101010101" pitchFamily="2" charset="-122"/>
                                  </a:rPr>
                                </m:ctrlPr>
                              </m:sSupPr>
                              <m:e>
                                <m:r>
                                  <a:rPr lang="en-US" altLang="zh-CN" sz="2100" b="0" i="1" smtClean="0">
                                    <a:solidFill>
                                      <a:srgbClr val="3333FF"/>
                                    </a:solidFill>
                                    <a:latin typeface="Cambria Math" panose="02040503050406030204" pitchFamily="18" charset="0"/>
                                    <a:ea typeface="华文仿宋" panose="02010600040101010101" pitchFamily="2" charset="-122"/>
                                  </a:rPr>
                                  <m:t>𝑣</m:t>
                                </m:r>
                              </m:e>
                              <m:sup>
                                <m:r>
                                  <a:rPr lang="en-US" altLang="zh-CN" sz="2100" b="0" i="1" smtClean="0">
                                    <a:solidFill>
                                      <a:srgbClr val="3333FF"/>
                                    </a:solidFill>
                                    <a:latin typeface="Cambria Math" panose="02040503050406030204" pitchFamily="18" charset="0"/>
                                    <a:ea typeface="华文仿宋" panose="02010600040101010101" pitchFamily="2" charset="-122"/>
                                  </a:rPr>
                                  <m:t>′</m:t>
                                </m:r>
                              </m:sup>
                            </m:sSup>
                          </m:e>
                        </m:d>
                        <m:r>
                          <a:rPr lang="en-US" altLang="zh-CN" sz="2100" b="0" i="1" smtClean="0">
                            <a:solidFill>
                              <a:srgbClr val="3333FF"/>
                            </a:solidFill>
                            <a:latin typeface="Cambria Math" panose="02040503050406030204" pitchFamily="18" charset="0"/>
                            <a:ea typeface="华文仿宋" panose="02010600040101010101" pitchFamily="2" charset="-122"/>
                          </a:rPr>
                          <m:t>&lt;1</m:t>
                        </m:r>
                      </m:e>
                    </m:d>
                    <m:r>
                      <a:rPr lang="zh-CN" altLang="en-US" sz="2100" b="0" i="1" smtClean="0">
                        <a:solidFill>
                          <a:srgbClr val="3333FF"/>
                        </a:solidFill>
                        <a:latin typeface="Cambria Math" panose="02040503050406030204" pitchFamily="18" charset="0"/>
                        <a:ea typeface="华文仿宋" panose="02010600040101010101" pitchFamily="2" charset="-122"/>
                      </a:rPr>
                      <m:t>的</m:t>
                    </m:r>
                    <m:r>
                      <a:rPr lang="zh-CN" altLang="en-US" sz="2100" i="1">
                        <a:solidFill>
                          <a:srgbClr val="3333FF"/>
                        </a:solidFill>
                        <a:latin typeface="Cambria Math" panose="02040503050406030204" pitchFamily="18" charset="0"/>
                        <a:ea typeface="华文仿宋" panose="02010600040101010101" pitchFamily="2" charset="-122"/>
                      </a:rPr>
                      <m:t>最小整数</m:t>
                    </m:r>
                  </m:oMath>
                </a14:m>
                <a:endParaRPr lang="zh-CN" altLang="en-US" sz="2100" dirty="0">
                  <a:solidFill>
                    <a:srgbClr val="3333FF"/>
                  </a:solidFill>
                  <a:latin typeface="华文仿宋" panose="02010600040101010101" pitchFamily="2" charset="-122"/>
                  <a:ea typeface="华文仿宋" panose="02010600040101010101" pitchFamily="2" charset="-122"/>
                </a:endParaRPr>
              </a:p>
            </p:txBody>
          </p:sp>
        </mc:Choice>
        <mc:Fallback xmlns="">
          <p:sp>
            <p:nvSpPr>
              <p:cNvPr id="355333" name="Rectangle 5"/>
              <p:cNvSpPr>
                <a:spLocks noRot="1" noChangeAspect="1" noMove="1" noResize="1" noEditPoints="1" noAdjustHandles="1" noChangeArrowheads="1" noChangeShapeType="1" noTextEdit="1"/>
              </p:cNvSpPr>
              <p:nvPr/>
            </p:nvSpPr>
            <p:spPr bwMode="auto">
              <a:xfrm>
                <a:off x="503238" y="1592263"/>
                <a:ext cx="8229600" cy="2232025"/>
              </a:xfrm>
              <a:prstGeom prst="rect">
                <a:avLst/>
              </a:prstGeom>
              <a:blipFill rotWithShape="0">
                <a:blip r:embed="rId3"/>
                <a:stretch>
                  <a:fillRect l="-741" t="-3279"/>
                </a:stretch>
              </a:blipFill>
              <a:ln>
                <a:noFill/>
              </a:ln>
              <a:extLst/>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3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533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53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FA3022-E10B-406F-A10F-92118774A4BB}"/>
              </a:ext>
            </a:extLst>
          </p:cNvPr>
          <p:cNvSpPr>
            <a:spLocks noGrp="1"/>
          </p:cNvSpPr>
          <p:nvPr>
            <p:ph type="title"/>
          </p:nvPr>
        </p:nvSpPr>
        <p:spPr>
          <a:xfrm>
            <a:off x="472560" y="179310"/>
            <a:ext cx="7543800" cy="648450"/>
          </a:xfrm>
        </p:spPr>
        <p:txBody>
          <a:bodyPr/>
          <a:lstStyle/>
          <a:p>
            <a:r>
              <a:rPr lang="zh-CN" altLang="en-US" dirty="0"/>
              <a:t>独热编码（</a:t>
            </a:r>
            <a:r>
              <a:rPr lang="en-US" altLang="zh-CN" dirty="0"/>
              <a:t>One Hot Encoding</a:t>
            </a:r>
            <a:r>
              <a:rPr lang="zh-CN" altLang="en-US" dirty="0"/>
              <a:t>）</a:t>
            </a:r>
          </a:p>
        </p:txBody>
      </p:sp>
      <p:sp>
        <p:nvSpPr>
          <p:cNvPr id="4" name="内容占位符 3">
            <a:extLst>
              <a:ext uri="{FF2B5EF4-FFF2-40B4-BE49-F238E27FC236}">
                <a16:creationId xmlns:a16="http://schemas.microsoft.com/office/drawing/2014/main" id="{A944F5CA-9B86-420F-B172-6D51457AD0A7}"/>
              </a:ext>
            </a:extLst>
          </p:cNvPr>
          <p:cNvSpPr>
            <a:spLocks noGrp="1"/>
          </p:cNvSpPr>
          <p:nvPr>
            <p:ph idx="1"/>
          </p:nvPr>
        </p:nvSpPr>
        <p:spPr>
          <a:xfrm>
            <a:off x="107504" y="908721"/>
            <a:ext cx="8594656" cy="1368152"/>
          </a:xfrm>
        </p:spPr>
        <p:txBody>
          <a:bodyPr/>
          <a:lstStyle/>
          <a:p>
            <a:r>
              <a:rPr lang="zh-CN" altLang="zh-CN" dirty="0"/>
              <a:t>又称一位有效编码，对标称属性（分类属性）进行编码。</a:t>
            </a:r>
            <a:endParaRPr lang="en-US" altLang="zh-CN" dirty="0"/>
          </a:p>
          <a:p>
            <a:r>
              <a:rPr lang="zh-CN" altLang="zh-CN" dirty="0"/>
              <a:t>例，产品的颜色有</a:t>
            </a:r>
            <a:r>
              <a:rPr lang="en-US" altLang="zh-CN" dirty="0"/>
              <a:t>{</a:t>
            </a:r>
            <a:r>
              <a:rPr lang="zh-CN" altLang="zh-CN" dirty="0"/>
              <a:t>黑、白、蓝、黄</a:t>
            </a:r>
            <a:r>
              <a:rPr lang="en-US" altLang="zh-CN" dirty="0"/>
              <a:t>}</a:t>
            </a:r>
            <a:r>
              <a:rPr lang="zh-CN" altLang="zh-CN" dirty="0"/>
              <a:t>四种取值，分别用</a:t>
            </a:r>
            <a:r>
              <a:rPr lang="en-US" altLang="zh-CN" dirty="0"/>
              <a:t>1</a:t>
            </a:r>
            <a:r>
              <a:rPr lang="zh-CN" altLang="zh-CN" dirty="0"/>
              <a:t>、</a:t>
            </a:r>
            <a:r>
              <a:rPr lang="en-US" altLang="zh-CN" dirty="0"/>
              <a:t>2</a:t>
            </a:r>
            <a:r>
              <a:rPr lang="zh-CN" altLang="zh-CN" dirty="0"/>
              <a:t>、</a:t>
            </a:r>
            <a:r>
              <a:rPr lang="en-US" altLang="zh-CN" dirty="0"/>
              <a:t>3</a:t>
            </a:r>
            <a:r>
              <a:rPr lang="zh-CN" altLang="zh-CN" dirty="0"/>
              <a:t>、</a:t>
            </a:r>
            <a:r>
              <a:rPr lang="en-US" altLang="zh-CN" dirty="0"/>
              <a:t>4</a:t>
            </a:r>
            <a:r>
              <a:rPr lang="zh-CN" altLang="zh-CN" dirty="0"/>
              <a:t>来编码，假设有</a:t>
            </a:r>
            <a:r>
              <a:rPr lang="en-US" altLang="zh-CN" dirty="0"/>
              <a:t>5</a:t>
            </a:r>
            <a:r>
              <a:rPr lang="zh-CN" altLang="zh-CN" dirty="0"/>
              <a:t>个产品如下所示：</a:t>
            </a:r>
            <a:endParaRPr lang="en-US" altLang="zh-CN" dirty="0"/>
          </a:p>
          <a:p>
            <a:pPr marL="0" indent="0">
              <a:buNone/>
            </a:pPr>
            <a:endParaRPr lang="zh-CN" altLang="en-US" dirty="0"/>
          </a:p>
        </p:txBody>
      </p:sp>
      <p:sp>
        <p:nvSpPr>
          <p:cNvPr id="2" name="灯片编号占位符 1">
            <a:extLst>
              <a:ext uri="{FF2B5EF4-FFF2-40B4-BE49-F238E27FC236}">
                <a16:creationId xmlns:a16="http://schemas.microsoft.com/office/drawing/2014/main" id="{FE7FA4C5-4D15-48D7-AD2F-5E587E7FB0A8}"/>
              </a:ext>
            </a:extLst>
          </p:cNvPr>
          <p:cNvSpPr>
            <a:spLocks noGrp="1"/>
          </p:cNvSpPr>
          <p:nvPr>
            <p:ph type="sldNum" sz="quarter" idx="12"/>
          </p:nvPr>
        </p:nvSpPr>
        <p:spPr/>
        <p:txBody>
          <a:bodyPr/>
          <a:lstStyle/>
          <a:p>
            <a:pPr>
              <a:defRPr/>
            </a:pPr>
            <a:fld id="{9D1F3FAA-0BFA-41FE-8BF5-7CA0D3480F62}" type="slidenum">
              <a:rPr lang="en-US" altLang="zh-CN" smtClean="0"/>
              <a:pPr>
                <a:defRPr/>
              </a:pPr>
              <a:t>67</a:t>
            </a:fld>
            <a:endParaRPr lang="en-US" altLang="zh-CN"/>
          </a:p>
        </p:txBody>
      </p:sp>
      <p:graphicFrame>
        <p:nvGraphicFramePr>
          <p:cNvPr id="5" name="表格 4">
            <a:extLst>
              <a:ext uri="{FF2B5EF4-FFF2-40B4-BE49-F238E27FC236}">
                <a16:creationId xmlns:a16="http://schemas.microsoft.com/office/drawing/2014/main" id="{29BABBF4-1AC0-4389-B998-6B2D67DE4020}"/>
              </a:ext>
            </a:extLst>
          </p:cNvPr>
          <p:cNvGraphicFramePr>
            <a:graphicFrameLocks noGrp="1"/>
          </p:cNvGraphicFramePr>
          <p:nvPr>
            <p:extLst>
              <p:ext uri="{D42A27DB-BD31-4B8C-83A1-F6EECF244321}">
                <p14:modId xmlns:p14="http://schemas.microsoft.com/office/powerpoint/2010/main" val="334882502"/>
              </p:ext>
            </p:extLst>
          </p:nvPr>
        </p:nvGraphicFramePr>
        <p:xfrm>
          <a:off x="2123728" y="2284941"/>
          <a:ext cx="3960440" cy="2694774"/>
        </p:xfrm>
        <a:graphic>
          <a:graphicData uri="http://schemas.openxmlformats.org/drawingml/2006/table">
            <a:tbl>
              <a:tblPr firstRow="1" firstCol="1" bandRow="1">
                <a:tableStyleId>{93296810-A885-4BE3-A3E7-6D5BEEA58F35}</a:tableStyleId>
              </a:tblPr>
              <a:tblGrid>
                <a:gridCol w="828092">
                  <a:extLst>
                    <a:ext uri="{9D8B030D-6E8A-4147-A177-3AD203B41FA5}">
                      <a16:colId xmlns:a16="http://schemas.microsoft.com/office/drawing/2014/main" val="3397652544"/>
                    </a:ext>
                  </a:extLst>
                </a:gridCol>
                <a:gridCol w="3132348">
                  <a:extLst>
                    <a:ext uri="{9D8B030D-6E8A-4147-A177-3AD203B41FA5}">
                      <a16:colId xmlns:a16="http://schemas.microsoft.com/office/drawing/2014/main" val="1104220620"/>
                    </a:ext>
                  </a:extLst>
                </a:gridCol>
              </a:tblGrid>
              <a:tr h="449129">
                <a:tc>
                  <a:txBody>
                    <a:bodyPr/>
                    <a:lstStyle/>
                    <a:p>
                      <a:pPr indent="127000" algn="ctr">
                        <a:spcAft>
                          <a:spcPts val="0"/>
                        </a:spcAft>
                      </a:pPr>
                      <a:r>
                        <a:rPr lang="en-US" sz="2000" kern="100">
                          <a:effectLst/>
                          <a:latin typeface="Times New Roman" panose="02020603050405020304" pitchFamily="18" charset="0"/>
                          <a:cs typeface="Times New Roman" panose="02020603050405020304" pitchFamily="18" charset="0"/>
                        </a:rPr>
                        <a:t>ID</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2000" kern="100">
                          <a:effectLst/>
                          <a:latin typeface="Times New Roman" panose="02020603050405020304" pitchFamily="18" charset="0"/>
                          <a:cs typeface="Times New Roman" panose="02020603050405020304" pitchFamily="18" charset="0"/>
                        </a:rPr>
                        <a:t>颜色</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5653705"/>
                  </a:ext>
                </a:extLst>
              </a:tr>
              <a:tr h="449129">
                <a:tc>
                  <a:txBody>
                    <a:bodyPr/>
                    <a:lstStyle/>
                    <a:p>
                      <a:pPr indent="127000" algn="ctr">
                        <a:spcAft>
                          <a:spcPts val="0"/>
                        </a:spcAft>
                      </a:pPr>
                      <a:r>
                        <a:rPr lang="en-US" sz="2000" kern="100">
                          <a:effectLst/>
                          <a:latin typeface="Times New Roman" panose="02020603050405020304" pitchFamily="18" charset="0"/>
                          <a:cs typeface="Times New Roman" panose="02020603050405020304" pitchFamily="18" charset="0"/>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latin typeface="Times New Roman" panose="02020603050405020304" pitchFamily="18" charset="0"/>
                          <a:cs typeface="Times New Roman" panose="02020603050405020304" pitchFamily="18" charset="0"/>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9592943"/>
                  </a:ext>
                </a:extLst>
              </a:tr>
              <a:tr h="449129">
                <a:tc>
                  <a:txBody>
                    <a:bodyPr/>
                    <a:lstStyle/>
                    <a:p>
                      <a:pPr indent="127000" algn="ctr">
                        <a:spcAft>
                          <a:spcPts val="0"/>
                        </a:spcAft>
                      </a:pPr>
                      <a:r>
                        <a:rPr lang="en-US" sz="2000" kern="100">
                          <a:effectLst/>
                          <a:latin typeface="Times New Roman" panose="02020603050405020304" pitchFamily="18" charset="0"/>
                          <a:cs typeface="Times New Roman" panose="02020603050405020304" pitchFamily="18" charset="0"/>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latin typeface="Times New Roman" panose="02020603050405020304" pitchFamily="18" charset="0"/>
                          <a:cs typeface="Times New Roman" panose="02020603050405020304" pitchFamily="18" charset="0"/>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28013054"/>
                  </a:ext>
                </a:extLst>
              </a:tr>
              <a:tr h="449129">
                <a:tc>
                  <a:txBody>
                    <a:bodyPr/>
                    <a:lstStyle/>
                    <a:p>
                      <a:pPr indent="127000" algn="ctr">
                        <a:spcAft>
                          <a:spcPts val="0"/>
                        </a:spcAft>
                      </a:pPr>
                      <a:r>
                        <a:rPr lang="en-US" sz="2000" kern="100">
                          <a:effectLst/>
                          <a:latin typeface="Times New Roman" panose="02020603050405020304" pitchFamily="18" charset="0"/>
                          <a:cs typeface="Times New Roman" panose="02020603050405020304" pitchFamily="18" charset="0"/>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latin typeface="Times New Roman" panose="02020603050405020304" pitchFamily="18" charset="0"/>
                          <a:cs typeface="Times New Roman" panose="02020603050405020304" pitchFamily="18" charset="0"/>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268749"/>
                  </a:ext>
                </a:extLst>
              </a:tr>
              <a:tr h="449129">
                <a:tc>
                  <a:txBody>
                    <a:bodyPr/>
                    <a:lstStyle/>
                    <a:p>
                      <a:pPr indent="127000" algn="ctr">
                        <a:spcAft>
                          <a:spcPts val="0"/>
                        </a:spcAft>
                      </a:pPr>
                      <a:r>
                        <a:rPr lang="en-US" sz="2000" kern="100">
                          <a:effectLst/>
                          <a:latin typeface="Times New Roman" panose="02020603050405020304" pitchFamily="18" charset="0"/>
                          <a:cs typeface="Times New Roman" panose="02020603050405020304" pitchFamily="18" charset="0"/>
                        </a:rPr>
                        <a:t>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latin typeface="Times New Roman" panose="02020603050405020304" pitchFamily="18" charset="0"/>
                          <a:cs typeface="Times New Roman" panose="02020603050405020304" pitchFamily="18" charset="0"/>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39107259"/>
                  </a:ext>
                </a:extLst>
              </a:tr>
              <a:tr h="449129">
                <a:tc>
                  <a:txBody>
                    <a:bodyPr/>
                    <a:lstStyle/>
                    <a:p>
                      <a:pPr indent="127000" algn="ctr">
                        <a:spcAft>
                          <a:spcPts val="0"/>
                        </a:spcAft>
                      </a:pPr>
                      <a:r>
                        <a:rPr lang="en-US" sz="2000" kern="100">
                          <a:effectLst/>
                          <a:latin typeface="Times New Roman" panose="02020603050405020304" pitchFamily="18" charset="0"/>
                          <a:cs typeface="Times New Roman" panose="02020603050405020304" pitchFamily="18" charset="0"/>
                        </a:rPr>
                        <a:t>5</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dirty="0">
                          <a:effectLst/>
                          <a:latin typeface="Times New Roman" panose="02020603050405020304" pitchFamily="18" charset="0"/>
                          <a:cs typeface="Times New Roman" panose="02020603050405020304" pitchFamily="18" charset="0"/>
                        </a:rPr>
                        <a:t>4</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4028489"/>
                  </a:ext>
                </a:extLst>
              </a:tr>
            </a:tbl>
          </a:graphicData>
        </a:graphic>
      </p:graphicFrame>
      <p:sp>
        <p:nvSpPr>
          <p:cNvPr id="6" name="内容占位符 3">
            <a:extLst>
              <a:ext uri="{FF2B5EF4-FFF2-40B4-BE49-F238E27FC236}">
                <a16:creationId xmlns:a16="http://schemas.microsoft.com/office/drawing/2014/main" id="{B6573A6C-361C-40B8-817C-88C200E46665}"/>
              </a:ext>
            </a:extLst>
          </p:cNvPr>
          <p:cNvSpPr txBox="1">
            <a:spLocks/>
          </p:cNvSpPr>
          <p:nvPr/>
        </p:nvSpPr>
        <p:spPr bwMode="auto">
          <a:xfrm>
            <a:off x="107504" y="5108848"/>
            <a:ext cx="8594656" cy="156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Ø"/>
              <a:defRPr sz="2400">
                <a:solidFill>
                  <a:srgbClr val="3333FF"/>
                </a:solidFill>
                <a:latin typeface="华文仿宋" panose="02010600040101010101" pitchFamily="2" charset="-122"/>
                <a:ea typeface="华文仿宋" panose="0201060004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ü"/>
              <a:defRPr sz="2200">
                <a:solidFill>
                  <a:srgbClr val="3333FF"/>
                </a:solidFill>
                <a:latin typeface="华文仿宋" panose="02010600040101010101" pitchFamily="2" charset="-122"/>
                <a:ea typeface="华文仿宋" panose="0201060004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r>
              <a:rPr lang="zh-CN" altLang="en-US" kern="0" dirty="0"/>
              <a:t>问题：</a:t>
            </a:r>
            <a:r>
              <a:rPr lang="zh-CN" altLang="zh-CN" dirty="0"/>
              <a:t>各个不同颜色值之间没有顺序关系，但从上述编码来看，颜色黑和黄之间的差异为</a:t>
            </a:r>
            <a:r>
              <a:rPr lang="en-US" altLang="zh-CN" dirty="0"/>
              <a:t>3</a:t>
            </a:r>
            <a:r>
              <a:rPr lang="zh-CN" altLang="zh-CN" dirty="0"/>
              <a:t>，而蓝和黄差异为</a:t>
            </a:r>
            <a:r>
              <a:rPr lang="en-US" altLang="zh-CN" dirty="0"/>
              <a:t>1</a:t>
            </a:r>
            <a:r>
              <a:rPr lang="zh-CN" altLang="zh-CN" dirty="0"/>
              <a:t>，似乎黄色和蓝色更相似一些。因此，按照这种简单的编码方式计算对象之间的差异时，就会得到错误的结果。</a:t>
            </a:r>
            <a:endParaRPr lang="en-US" altLang="zh-CN" kern="0" dirty="0"/>
          </a:p>
          <a:p>
            <a:pPr marL="0" indent="0">
              <a:buFont typeface="Wingdings" panose="05000000000000000000" pitchFamily="2" charset="2"/>
              <a:buNone/>
            </a:pPr>
            <a:endParaRPr lang="zh-CN" altLang="en-US" kern="0" dirty="0"/>
          </a:p>
        </p:txBody>
      </p:sp>
    </p:spTree>
    <p:extLst>
      <p:ext uri="{BB962C8B-B14F-4D97-AF65-F5344CB8AC3E}">
        <p14:creationId xmlns:p14="http://schemas.microsoft.com/office/powerpoint/2010/main" val="3682988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CDFCA-0066-4B67-97AE-65A47033048C}"/>
              </a:ext>
            </a:extLst>
          </p:cNvPr>
          <p:cNvSpPr>
            <a:spLocks noGrp="1"/>
          </p:cNvSpPr>
          <p:nvPr>
            <p:ph type="title"/>
          </p:nvPr>
        </p:nvSpPr>
        <p:spPr>
          <a:xfrm>
            <a:off x="457200" y="157042"/>
            <a:ext cx="7543800" cy="616930"/>
          </a:xfrm>
        </p:spPr>
        <p:txBody>
          <a:bodyPr/>
          <a:lstStyle/>
          <a:p>
            <a:r>
              <a:rPr lang="zh-CN" altLang="en-US" dirty="0"/>
              <a:t>独热编码（</a:t>
            </a:r>
            <a:r>
              <a:rPr lang="en-US" altLang="zh-CN" dirty="0"/>
              <a:t>One Hot Encoding</a:t>
            </a:r>
            <a:r>
              <a:rPr lang="zh-CN" altLang="en-US" dirty="0"/>
              <a:t>）</a:t>
            </a:r>
          </a:p>
        </p:txBody>
      </p:sp>
      <p:sp>
        <p:nvSpPr>
          <p:cNvPr id="3" name="内容占位符 2">
            <a:extLst>
              <a:ext uri="{FF2B5EF4-FFF2-40B4-BE49-F238E27FC236}">
                <a16:creationId xmlns:a16="http://schemas.microsoft.com/office/drawing/2014/main" id="{5135D763-8C19-48D4-B6C7-BF18F04F850F}"/>
              </a:ext>
            </a:extLst>
          </p:cNvPr>
          <p:cNvSpPr>
            <a:spLocks noGrp="1"/>
          </p:cNvSpPr>
          <p:nvPr>
            <p:ph idx="1"/>
          </p:nvPr>
        </p:nvSpPr>
        <p:spPr>
          <a:xfrm>
            <a:off x="114300" y="872716"/>
            <a:ext cx="8229600" cy="2033773"/>
          </a:xfrm>
        </p:spPr>
        <p:txBody>
          <a:bodyPr/>
          <a:lstStyle/>
          <a:p>
            <a:r>
              <a:rPr lang="zh-CN" altLang="zh-CN" dirty="0"/>
              <a:t>独热编码将每个标称属性进行扩充，</a:t>
            </a:r>
            <a:endParaRPr lang="en-US" altLang="zh-CN" dirty="0"/>
          </a:p>
          <a:p>
            <a:r>
              <a:rPr lang="zh-CN" altLang="zh-CN" dirty="0"/>
              <a:t>在上面的例子中，可以将一个颜色标称属性扩充为</a:t>
            </a:r>
            <a:r>
              <a:rPr lang="en-US" altLang="zh-CN" dirty="0"/>
              <a:t>4</a:t>
            </a:r>
            <a:r>
              <a:rPr lang="zh-CN" altLang="zh-CN" dirty="0"/>
              <a:t>个二元属性，分别对应黑、白、蓝、黄四种取值。对于每一个产品，它在这四个属性上只能有一个取</a:t>
            </a:r>
            <a:r>
              <a:rPr lang="en-US" altLang="zh-CN" dirty="0"/>
              <a:t>1</a:t>
            </a:r>
            <a:r>
              <a:rPr lang="zh-CN" altLang="zh-CN" dirty="0"/>
              <a:t>，其余三个都为</a:t>
            </a:r>
            <a:r>
              <a:rPr lang="en-US" altLang="zh-CN" dirty="0"/>
              <a:t>0</a:t>
            </a:r>
            <a:r>
              <a:rPr lang="zh-CN" altLang="zh-CN" dirty="0"/>
              <a:t>，所以称为独热编码</a:t>
            </a:r>
            <a:endParaRPr lang="zh-CN" altLang="en-US" dirty="0"/>
          </a:p>
        </p:txBody>
      </p:sp>
      <p:sp>
        <p:nvSpPr>
          <p:cNvPr id="4" name="灯片编号占位符 3">
            <a:extLst>
              <a:ext uri="{FF2B5EF4-FFF2-40B4-BE49-F238E27FC236}">
                <a16:creationId xmlns:a16="http://schemas.microsoft.com/office/drawing/2014/main" id="{1F7D3FF5-A96D-4D92-A772-0EACA782F2FD}"/>
              </a:ext>
            </a:extLst>
          </p:cNvPr>
          <p:cNvSpPr>
            <a:spLocks noGrp="1"/>
          </p:cNvSpPr>
          <p:nvPr>
            <p:ph type="sldNum" sz="quarter" idx="12"/>
          </p:nvPr>
        </p:nvSpPr>
        <p:spPr/>
        <p:txBody>
          <a:bodyPr/>
          <a:lstStyle/>
          <a:p>
            <a:pPr>
              <a:defRPr/>
            </a:pPr>
            <a:fld id="{F9C6BFAA-09CF-49E4-8EF3-DE9A69C2DDED}" type="slidenum">
              <a:rPr lang="en-US" altLang="zh-CN" smtClean="0"/>
              <a:pPr>
                <a:defRPr/>
              </a:pPr>
              <a:t>68</a:t>
            </a:fld>
            <a:endParaRPr lang="en-US" altLang="zh-CN"/>
          </a:p>
        </p:txBody>
      </p:sp>
      <p:graphicFrame>
        <p:nvGraphicFramePr>
          <p:cNvPr id="5" name="表格 4">
            <a:extLst>
              <a:ext uri="{FF2B5EF4-FFF2-40B4-BE49-F238E27FC236}">
                <a16:creationId xmlns:a16="http://schemas.microsoft.com/office/drawing/2014/main" id="{33AA597B-9D01-406F-A62C-CD2CB8A7AEAA}"/>
              </a:ext>
            </a:extLst>
          </p:cNvPr>
          <p:cNvGraphicFramePr>
            <a:graphicFrameLocks noGrp="1"/>
          </p:cNvGraphicFramePr>
          <p:nvPr>
            <p:extLst>
              <p:ext uri="{D42A27DB-BD31-4B8C-83A1-F6EECF244321}">
                <p14:modId xmlns:p14="http://schemas.microsoft.com/office/powerpoint/2010/main" val="2327467105"/>
              </p:ext>
            </p:extLst>
          </p:nvPr>
        </p:nvGraphicFramePr>
        <p:xfrm>
          <a:off x="2267744" y="2906488"/>
          <a:ext cx="5076563" cy="2322708"/>
        </p:xfrm>
        <a:graphic>
          <a:graphicData uri="http://schemas.openxmlformats.org/drawingml/2006/table">
            <a:tbl>
              <a:tblPr firstRow="1" firstCol="1" bandRow="1">
                <a:tableStyleId>{93296810-A885-4BE3-A3E7-6D5BEEA58F35}</a:tableStyleId>
              </a:tblPr>
              <a:tblGrid>
                <a:gridCol w="972108">
                  <a:extLst>
                    <a:ext uri="{9D8B030D-6E8A-4147-A177-3AD203B41FA5}">
                      <a16:colId xmlns:a16="http://schemas.microsoft.com/office/drawing/2014/main" val="3996962120"/>
                    </a:ext>
                  </a:extLst>
                </a:gridCol>
                <a:gridCol w="1309494">
                  <a:extLst>
                    <a:ext uri="{9D8B030D-6E8A-4147-A177-3AD203B41FA5}">
                      <a16:colId xmlns:a16="http://schemas.microsoft.com/office/drawing/2014/main" val="158682164"/>
                    </a:ext>
                  </a:extLst>
                </a:gridCol>
                <a:gridCol w="855601">
                  <a:extLst>
                    <a:ext uri="{9D8B030D-6E8A-4147-A177-3AD203B41FA5}">
                      <a16:colId xmlns:a16="http://schemas.microsoft.com/office/drawing/2014/main" val="1416393916"/>
                    </a:ext>
                  </a:extLst>
                </a:gridCol>
                <a:gridCol w="879295">
                  <a:extLst>
                    <a:ext uri="{9D8B030D-6E8A-4147-A177-3AD203B41FA5}">
                      <a16:colId xmlns:a16="http://schemas.microsoft.com/office/drawing/2014/main" val="47995259"/>
                    </a:ext>
                  </a:extLst>
                </a:gridCol>
                <a:gridCol w="1060065">
                  <a:extLst>
                    <a:ext uri="{9D8B030D-6E8A-4147-A177-3AD203B41FA5}">
                      <a16:colId xmlns:a16="http://schemas.microsoft.com/office/drawing/2014/main" val="3819511978"/>
                    </a:ext>
                  </a:extLst>
                </a:gridCol>
              </a:tblGrid>
              <a:tr h="387118">
                <a:tc>
                  <a:txBody>
                    <a:bodyPr/>
                    <a:lstStyle/>
                    <a:p>
                      <a:pPr indent="127000" algn="ctr">
                        <a:spcAft>
                          <a:spcPts val="0"/>
                        </a:spcAft>
                      </a:pPr>
                      <a:r>
                        <a:rPr lang="en-US" sz="1600" kern="100">
                          <a:effectLst/>
                        </a:rPr>
                        <a:t>ID</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600" kern="100">
                          <a:effectLst/>
                        </a:rPr>
                        <a:t>黑色</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600" kern="100" dirty="0">
                          <a:effectLst/>
                        </a:rPr>
                        <a:t>白色</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600" kern="100">
                          <a:effectLst/>
                        </a:rPr>
                        <a:t>蓝色</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600" kern="100">
                          <a:effectLst/>
                        </a:rPr>
                        <a:t>黄色</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9656133"/>
                  </a:ext>
                </a:extLst>
              </a:tr>
              <a:tr h="387118">
                <a:tc>
                  <a:txBody>
                    <a:bodyPr/>
                    <a:lstStyle/>
                    <a:p>
                      <a:pPr indent="127000"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95843618"/>
                  </a:ext>
                </a:extLst>
              </a:tr>
              <a:tr h="387118">
                <a:tc>
                  <a:txBody>
                    <a:bodyPr/>
                    <a:lstStyle/>
                    <a:p>
                      <a:pPr indent="127000" algn="ctr">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54227638"/>
                  </a:ext>
                </a:extLst>
              </a:tr>
              <a:tr h="387118">
                <a:tc>
                  <a:txBody>
                    <a:bodyPr/>
                    <a:lstStyle/>
                    <a:p>
                      <a:pPr indent="127000" algn="ctr">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85240910"/>
                  </a:ext>
                </a:extLst>
              </a:tr>
              <a:tr h="387118">
                <a:tc>
                  <a:txBody>
                    <a:bodyPr/>
                    <a:lstStyle/>
                    <a:p>
                      <a:pPr indent="127000" algn="ctr">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67877281"/>
                  </a:ext>
                </a:extLst>
              </a:tr>
              <a:tr h="387118">
                <a:tc>
                  <a:txBody>
                    <a:bodyPr/>
                    <a:lstStyle/>
                    <a:p>
                      <a:pPr indent="127000" algn="ctr">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600" kern="100" dirty="0">
                          <a:effectLst/>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44067689"/>
                  </a:ext>
                </a:extLst>
              </a:tr>
            </a:tbl>
          </a:graphicData>
        </a:graphic>
      </p:graphicFrame>
      <p:sp>
        <p:nvSpPr>
          <p:cNvPr id="6" name="内容占位符 2">
            <a:extLst>
              <a:ext uri="{FF2B5EF4-FFF2-40B4-BE49-F238E27FC236}">
                <a16:creationId xmlns:a16="http://schemas.microsoft.com/office/drawing/2014/main" id="{4C1D9375-E809-47E3-B0CF-0DB4A2E084D2}"/>
              </a:ext>
            </a:extLst>
          </p:cNvPr>
          <p:cNvSpPr txBox="1">
            <a:spLocks/>
          </p:cNvSpPr>
          <p:nvPr/>
        </p:nvSpPr>
        <p:spPr bwMode="auto">
          <a:xfrm>
            <a:off x="122749" y="5373216"/>
            <a:ext cx="675350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Ø"/>
              <a:defRPr sz="2400">
                <a:solidFill>
                  <a:srgbClr val="3333FF"/>
                </a:solidFill>
                <a:latin typeface="华文仿宋" panose="02010600040101010101" pitchFamily="2" charset="-122"/>
                <a:ea typeface="华文仿宋" panose="0201060004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ü"/>
              <a:defRPr sz="2200">
                <a:solidFill>
                  <a:srgbClr val="3333FF"/>
                </a:solidFill>
                <a:latin typeface="华文仿宋" panose="02010600040101010101" pitchFamily="2" charset="-122"/>
                <a:ea typeface="华文仿宋" panose="0201060004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r>
              <a:rPr lang="zh-CN" altLang="zh-CN" dirty="0"/>
              <a:t>任意两个不同颜色的产品之间的欧氏距离都是</a:t>
            </a:r>
            <a:endParaRPr lang="zh-CN" altLang="en-US" kern="0" dirty="0"/>
          </a:p>
        </p:txBody>
      </p:sp>
      <p:graphicFrame>
        <p:nvGraphicFramePr>
          <p:cNvPr id="8" name="对象 7">
            <a:extLst>
              <a:ext uri="{FF2B5EF4-FFF2-40B4-BE49-F238E27FC236}">
                <a16:creationId xmlns:a16="http://schemas.microsoft.com/office/drawing/2014/main" id="{8255E646-97B4-4076-9D50-77E875B87C19}"/>
              </a:ext>
            </a:extLst>
          </p:cNvPr>
          <p:cNvGraphicFramePr>
            <a:graphicFrameLocks noChangeAspect="1"/>
          </p:cNvGraphicFramePr>
          <p:nvPr>
            <p:extLst>
              <p:ext uri="{D42A27DB-BD31-4B8C-83A1-F6EECF244321}">
                <p14:modId xmlns:p14="http://schemas.microsoft.com/office/powerpoint/2010/main" val="4034672556"/>
              </p:ext>
            </p:extLst>
          </p:nvPr>
        </p:nvGraphicFramePr>
        <p:xfrm>
          <a:off x="1673225" y="5834063"/>
          <a:ext cx="5946775" cy="679450"/>
        </p:xfrm>
        <a:graphic>
          <a:graphicData uri="http://schemas.openxmlformats.org/presentationml/2006/ole">
            <mc:AlternateContent xmlns:mc="http://schemas.openxmlformats.org/markup-compatibility/2006">
              <mc:Choice xmlns:v="urn:schemas-microsoft-com:vml" Requires="v">
                <p:oleObj spid="_x0000_s103467" name="Equation" r:id="rId3" imgW="2578100" imgH="279400" progId="Equation.DSMT4">
                  <p:embed/>
                </p:oleObj>
              </mc:Choice>
              <mc:Fallback>
                <p:oleObj name="Equation" r:id="rId3" imgW="2578100" imgH="2794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225" y="5834063"/>
                        <a:ext cx="5946775" cy="679450"/>
                      </a:xfrm>
                      <a:prstGeom prst="rect">
                        <a:avLst/>
                      </a:prstGeom>
                      <a:noFill/>
                    </p:spPr>
                  </p:pic>
                </p:oleObj>
              </mc:Fallback>
            </mc:AlternateContent>
          </a:graphicData>
        </a:graphic>
      </p:graphicFrame>
    </p:spTree>
    <p:extLst>
      <p:ext uri="{BB962C8B-B14F-4D97-AF65-F5344CB8AC3E}">
        <p14:creationId xmlns:p14="http://schemas.microsoft.com/office/powerpoint/2010/main" val="923205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B2156-EF2C-4CD8-8D28-E3E403CBD042}"/>
              </a:ext>
            </a:extLst>
          </p:cNvPr>
          <p:cNvSpPr>
            <a:spLocks noGrp="1"/>
          </p:cNvSpPr>
          <p:nvPr>
            <p:ph type="title"/>
          </p:nvPr>
        </p:nvSpPr>
        <p:spPr>
          <a:xfrm>
            <a:off x="462426" y="116632"/>
            <a:ext cx="3898776" cy="796950"/>
          </a:xfrm>
        </p:spPr>
        <p:txBody>
          <a:bodyPr/>
          <a:lstStyle/>
          <a:p>
            <a:r>
              <a:rPr lang="zh-CN" altLang="zh-CN" dirty="0"/>
              <a:t>独热编码实例</a:t>
            </a:r>
            <a:endParaRPr lang="zh-CN" altLang="en-US" dirty="0"/>
          </a:p>
        </p:txBody>
      </p:sp>
      <p:sp>
        <p:nvSpPr>
          <p:cNvPr id="3" name="内容占位符 2">
            <a:extLst>
              <a:ext uri="{FF2B5EF4-FFF2-40B4-BE49-F238E27FC236}">
                <a16:creationId xmlns:a16="http://schemas.microsoft.com/office/drawing/2014/main" id="{CA2DF19C-7742-41C8-BCE2-B45CD5635E55}"/>
              </a:ext>
            </a:extLst>
          </p:cNvPr>
          <p:cNvSpPr>
            <a:spLocks noGrp="1"/>
          </p:cNvSpPr>
          <p:nvPr>
            <p:ph idx="1"/>
          </p:nvPr>
        </p:nvSpPr>
        <p:spPr>
          <a:xfrm>
            <a:off x="457200" y="4000563"/>
            <a:ext cx="8229600" cy="868597"/>
          </a:xfrm>
        </p:spPr>
        <p:txBody>
          <a:bodyPr/>
          <a:lstStyle/>
          <a:p>
            <a:r>
              <a:rPr lang="zh-CN" altLang="en-US" dirty="0"/>
              <a:t>三个标称属性分别有</a:t>
            </a:r>
            <a:r>
              <a:rPr lang="en-US" altLang="zh-CN" dirty="0"/>
              <a:t>3</a:t>
            </a:r>
            <a:r>
              <a:rPr lang="zh-CN" altLang="en-US" dirty="0"/>
              <a:t>、</a:t>
            </a:r>
            <a:r>
              <a:rPr lang="en-US" altLang="zh-CN" dirty="0"/>
              <a:t>3</a:t>
            </a:r>
            <a:r>
              <a:rPr lang="zh-CN" altLang="en-US" dirty="0"/>
              <a:t>、</a:t>
            </a:r>
            <a:r>
              <a:rPr lang="en-US" altLang="zh-CN" dirty="0"/>
              <a:t>4</a:t>
            </a:r>
            <a:r>
              <a:rPr lang="zh-CN" altLang="en-US" dirty="0"/>
              <a:t>个属性值，那么独热编码扩充为</a:t>
            </a:r>
            <a:r>
              <a:rPr lang="en-US" altLang="zh-CN" dirty="0"/>
              <a:t>3+3+4=10</a:t>
            </a:r>
            <a:r>
              <a:rPr lang="zh-CN" altLang="en-US" dirty="0"/>
              <a:t>个二元属性</a:t>
            </a:r>
          </a:p>
        </p:txBody>
      </p:sp>
      <p:sp>
        <p:nvSpPr>
          <p:cNvPr id="4" name="灯片编号占位符 3">
            <a:extLst>
              <a:ext uri="{FF2B5EF4-FFF2-40B4-BE49-F238E27FC236}">
                <a16:creationId xmlns:a16="http://schemas.microsoft.com/office/drawing/2014/main" id="{76F50CEB-C311-4AE9-9BAF-D6C796E8185D}"/>
              </a:ext>
            </a:extLst>
          </p:cNvPr>
          <p:cNvSpPr>
            <a:spLocks noGrp="1"/>
          </p:cNvSpPr>
          <p:nvPr>
            <p:ph type="sldNum" sz="quarter" idx="12"/>
          </p:nvPr>
        </p:nvSpPr>
        <p:spPr/>
        <p:txBody>
          <a:bodyPr/>
          <a:lstStyle/>
          <a:p>
            <a:pPr>
              <a:defRPr/>
            </a:pPr>
            <a:fld id="{F9C6BFAA-09CF-49E4-8EF3-DE9A69C2DDED}" type="slidenum">
              <a:rPr lang="en-US" altLang="zh-CN" smtClean="0"/>
              <a:pPr>
                <a:defRPr/>
              </a:pPr>
              <a:t>69</a:t>
            </a:fld>
            <a:endParaRPr lang="en-US" altLang="zh-CN"/>
          </a:p>
        </p:txBody>
      </p:sp>
      <p:graphicFrame>
        <p:nvGraphicFramePr>
          <p:cNvPr id="7" name="表格 6">
            <a:extLst>
              <a:ext uri="{FF2B5EF4-FFF2-40B4-BE49-F238E27FC236}">
                <a16:creationId xmlns:a16="http://schemas.microsoft.com/office/drawing/2014/main" id="{6EAE0A76-CDDC-4F32-B167-9B7279098691}"/>
              </a:ext>
            </a:extLst>
          </p:cNvPr>
          <p:cNvGraphicFramePr>
            <a:graphicFrameLocks noGrp="1"/>
          </p:cNvGraphicFramePr>
          <p:nvPr>
            <p:extLst>
              <p:ext uri="{D42A27DB-BD31-4B8C-83A1-F6EECF244321}">
                <p14:modId xmlns:p14="http://schemas.microsoft.com/office/powerpoint/2010/main" val="3295997361"/>
              </p:ext>
            </p:extLst>
          </p:nvPr>
        </p:nvGraphicFramePr>
        <p:xfrm>
          <a:off x="1303475" y="1088740"/>
          <a:ext cx="6115453" cy="2736306"/>
        </p:xfrm>
        <a:graphic>
          <a:graphicData uri="http://schemas.openxmlformats.org/drawingml/2006/table">
            <a:tbl>
              <a:tblPr firstRow="1" firstCol="1" bandRow="1">
                <a:tableStyleId>{93296810-A885-4BE3-A3E7-6D5BEEA58F35}</a:tableStyleId>
              </a:tblPr>
              <a:tblGrid>
                <a:gridCol w="801799">
                  <a:extLst>
                    <a:ext uri="{9D8B030D-6E8A-4147-A177-3AD203B41FA5}">
                      <a16:colId xmlns:a16="http://schemas.microsoft.com/office/drawing/2014/main" val="2854835502"/>
                    </a:ext>
                  </a:extLst>
                </a:gridCol>
                <a:gridCol w="1771218">
                  <a:extLst>
                    <a:ext uri="{9D8B030D-6E8A-4147-A177-3AD203B41FA5}">
                      <a16:colId xmlns:a16="http://schemas.microsoft.com/office/drawing/2014/main" val="932481661"/>
                    </a:ext>
                  </a:extLst>
                </a:gridCol>
                <a:gridCol w="1771218">
                  <a:extLst>
                    <a:ext uri="{9D8B030D-6E8A-4147-A177-3AD203B41FA5}">
                      <a16:colId xmlns:a16="http://schemas.microsoft.com/office/drawing/2014/main" val="574225759"/>
                    </a:ext>
                  </a:extLst>
                </a:gridCol>
                <a:gridCol w="1771218">
                  <a:extLst>
                    <a:ext uri="{9D8B030D-6E8A-4147-A177-3AD203B41FA5}">
                      <a16:colId xmlns:a16="http://schemas.microsoft.com/office/drawing/2014/main" val="3598690835"/>
                    </a:ext>
                  </a:extLst>
                </a:gridCol>
              </a:tblGrid>
              <a:tr h="456051">
                <a:tc>
                  <a:txBody>
                    <a:bodyPr/>
                    <a:lstStyle/>
                    <a:p>
                      <a:pPr indent="127000" algn="ctr">
                        <a:spcAft>
                          <a:spcPts val="0"/>
                        </a:spcAft>
                      </a:pPr>
                      <a:r>
                        <a:rPr lang="en-US" sz="1800" kern="100">
                          <a:effectLst/>
                        </a:rPr>
                        <a:t>ID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800" kern="100">
                          <a:effectLst/>
                        </a:rPr>
                        <a:t>材质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800" kern="100" dirty="0">
                          <a:effectLst/>
                        </a:rPr>
                        <a:t>加工工艺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800" kern="100">
                          <a:effectLst/>
                        </a:rPr>
                        <a:t>颜色</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75353185"/>
                  </a:ext>
                </a:extLst>
              </a:tr>
              <a:tr h="456051">
                <a:tc>
                  <a:txBody>
                    <a:bodyPr/>
                    <a:lstStyle/>
                    <a:p>
                      <a:pPr indent="127000" algn="ctr">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40925734"/>
                  </a:ext>
                </a:extLst>
              </a:tr>
              <a:tr h="456051">
                <a:tc>
                  <a:txBody>
                    <a:bodyPr/>
                    <a:lstStyle/>
                    <a:p>
                      <a:pPr indent="127000" algn="ctr">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210506"/>
                  </a:ext>
                </a:extLst>
              </a:tr>
              <a:tr h="456051">
                <a:tc>
                  <a:txBody>
                    <a:bodyPr/>
                    <a:lstStyle/>
                    <a:p>
                      <a:pPr indent="127000" algn="ctr">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27325758"/>
                  </a:ext>
                </a:extLst>
              </a:tr>
              <a:tr h="456051">
                <a:tc>
                  <a:txBody>
                    <a:bodyPr/>
                    <a:lstStyle/>
                    <a:p>
                      <a:pPr indent="127000" algn="ctr">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22973962"/>
                  </a:ext>
                </a:extLst>
              </a:tr>
              <a:tr h="456051">
                <a:tc>
                  <a:txBody>
                    <a:bodyPr/>
                    <a:lstStyle/>
                    <a:p>
                      <a:pPr indent="127000" algn="ctr">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1800" kern="100" dirty="0">
                          <a:effectLst/>
                        </a:rPr>
                        <a:t>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5397404"/>
                  </a:ext>
                </a:extLst>
              </a:tr>
            </a:tbl>
          </a:graphicData>
        </a:graphic>
      </p:graphicFrame>
      <p:graphicFrame>
        <p:nvGraphicFramePr>
          <p:cNvPr id="8" name="表格 7">
            <a:extLst>
              <a:ext uri="{FF2B5EF4-FFF2-40B4-BE49-F238E27FC236}">
                <a16:creationId xmlns:a16="http://schemas.microsoft.com/office/drawing/2014/main" id="{65683C50-3612-46EC-8785-B20CB4278885}"/>
              </a:ext>
            </a:extLst>
          </p:cNvPr>
          <p:cNvGraphicFramePr>
            <a:graphicFrameLocks noGrp="1"/>
          </p:cNvGraphicFramePr>
          <p:nvPr>
            <p:extLst>
              <p:ext uri="{D42A27DB-BD31-4B8C-83A1-F6EECF244321}">
                <p14:modId xmlns:p14="http://schemas.microsoft.com/office/powerpoint/2010/main" val="3431670161"/>
              </p:ext>
            </p:extLst>
          </p:nvPr>
        </p:nvGraphicFramePr>
        <p:xfrm>
          <a:off x="117848" y="1098680"/>
          <a:ext cx="8568952" cy="5048908"/>
        </p:xfrm>
        <a:graphic>
          <a:graphicData uri="http://schemas.openxmlformats.org/drawingml/2006/table">
            <a:tbl>
              <a:tblPr firstRow="1" firstCol="1" bandRow="1">
                <a:tableStyleId>{93296810-A885-4BE3-A3E7-6D5BEEA58F35}</a:tableStyleId>
              </a:tblPr>
              <a:tblGrid>
                <a:gridCol w="568735">
                  <a:extLst>
                    <a:ext uri="{9D8B030D-6E8A-4147-A177-3AD203B41FA5}">
                      <a16:colId xmlns:a16="http://schemas.microsoft.com/office/drawing/2014/main" val="2131081488"/>
                    </a:ext>
                  </a:extLst>
                </a:gridCol>
                <a:gridCol w="763413">
                  <a:extLst>
                    <a:ext uri="{9D8B030D-6E8A-4147-A177-3AD203B41FA5}">
                      <a16:colId xmlns:a16="http://schemas.microsoft.com/office/drawing/2014/main" val="678304775"/>
                    </a:ext>
                  </a:extLst>
                </a:gridCol>
                <a:gridCol w="756084">
                  <a:extLst>
                    <a:ext uri="{9D8B030D-6E8A-4147-A177-3AD203B41FA5}">
                      <a16:colId xmlns:a16="http://schemas.microsoft.com/office/drawing/2014/main" val="1366711165"/>
                    </a:ext>
                  </a:extLst>
                </a:gridCol>
                <a:gridCol w="720080">
                  <a:extLst>
                    <a:ext uri="{9D8B030D-6E8A-4147-A177-3AD203B41FA5}">
                      <a16:colId xmlns:a16="http://schemas.microsoft.com/office/drawing/2014/main" val="500102209"/>
                    </a:ext>
                  </a:extLst>
                </a:gridCol>
                <a:gridCol w="936104">
                  <a:extLst>
                    <a:ext uri="{9D8B030D-6E8A-4147-A177-3AD203B41FA5}">
                      <a16:colId xmlns:a16="http://schemas.microsoft.com/office/drawing/2014/main" val="4220283812"/>
                    </a:ext>
                  </a:extLst>
                </a:gridCol>
                <a:gridCol w="756084">
                  <a:extLst>
                    <a:ext uri="{9D8B030D-6E8A-4147-A177-3AD203B41FA5}">
                      <a16:colId xmlns:a16="http://schemas.microsoft.com/office/drawing/2014/main" val="2593171930"/>
                    </a:ext>
                  </a:extLst>
                </a:gridCol>
                <a:gridCol w="972108">
                  <a:extLst>
                    <a:ext uri="{9D8B030D-6E8A-4147-A177-3AD203B41FA5}">
                      <a16:colId xmlns:a16="http://schemas.microsoft.com/office/drawing/2014/main" val="1622975347"/>
                    </a:ext>
                  </a:extLst>
                </a:gridCol>
                <a:gridCol w="756084">
                  <a:extLst>
                    <a:ext uri="{9D8B030D-6E8A-4147-A177-3AD203B41FA5}">
                      <a16:colId xmlns:a16="http://schemas.microsoft.com/office/drawing/2014/main" val="2704690909"/>
                    </a:ext>
                  </a:extLst>
                </a:gridCol>
                <a:gridCol w="756084">
                  <a:extLst>
                    <a:ext uri="{9D8B030D-6E8A-4147-A177-3AD203B41FA5}">
                      <a16:colId xmlns:a16="http://schemas.microsoft.com/office/drawing/2014/main" val="1511895017"/>
                    </a:ext>
                  </a:extLst>
                </a:gridCol>
                <a:gridCol w="720080">
                  <a:extLst>
                    <a:ext uri="{9D8B030D-6E8A-4147-A177-3AD203B41FA5}">
                      <a16:colId xmlns:a16="http://schemas.microsoft.com/office/drawing/2014/main" val="1862103943"/>
                    </a:ext>
                  </a:extLst>
                </a:gridCol>
                <a:gridCol w="864096">
                  <a:extLst>
                    <a:ext uri="{9D8B030D-6E8A-4147-A177-3AD203B41FA5}">
                      <a16:colId xmlns:a16="http://schemas.microsoft.com/office/drawing/2014/main" val="2790340278"/>
                    </a:ext>
                  </a:extLst>
                </a:gridCol>
              </a:tblGrid>
              <a:tr h="1428893">
                <a:tc>
                  <a:txBody>
                    <a:bodyPr/>
                    <a:lstStyle/>
                    <a:p>
                      <a:pPr indent="127000" algn="ctr">
                        <a:spcAft>
                          <a:spcPts val="0"/>
                        </a:spcAft>
                      </a:pPr>
                      <a:r>
                        <a:rPr lang="en-US" sz="1400" kern="100" dirty="0">
                          <a:effectLst/>
                        </a:rPr>
                        <a:t>ID</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400" kern="100" dirty="0">
                          <a:effectLst/>
                        </a:rPr>
                        <a:t>材质</a:t>
                      </a:r>
                      <a:r>
                        <a:rPr lang="en-US" sz="1400" kern="100" dirty="0">
                          <a:effectLst/>
                        </a:rPr>
                        <a:t>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400" kern="100" dirty="0">
                          <a:effectLst/>
                        </a:rPr>
                        <a:t>材质</a:t>
                      </a:r>
                      <a:r>
                        <a:rPr lang="en-US" sz="1400" kern="100" dirty="0">
                          <a:effectLst/>
                        </a:rPr>
                        <a:t>2</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400" kern="100" dirty="0">
                          <a:effectLst/>
                        </a:rPr>
                        <a:t>材质</a:t>
                      </a:r>
                      <a:r>
                        <a:rPr lang="en-US" sz="1400" kern="100" dirty="0">
                          <a:effectLst/>
                        </a:rPr>
                        <a:t>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400" kern="100" dirty="0">
                          <a:effectLst/>
                        </a:rPr>
                        <a:t>工艺</a:t>
                      </a:r>
                      <a:r>
                        <a:rPr lang="en-US" sz="1400" kern="100" dirty="0">
                          <a:effectLst/>
                        </a:rPr>
                        <a:t>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400" kern="100" dirty="0">
                          <a:effectLst/>
                        </a:rPr>
                        <a:t>工艺</a:t>
                      </a:r>
                      <a:r>
                        <a:rPr lang="en-US" sz="1400" kern="100" dirty="0">
                          <a:effectLst/>
                        </a:rPr>
                        <a:t>2</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400" kern="100" dirty="0">
                          <a:effectLst/>
                        </a:rPr>
                        <a:t>工艺</a:t>
                      </a:r>
                      <a:r>
                        <a:rPr lang="en-US" sz="1400" kern="100" dirty="0">
                          <a:effectLst/>
                        </a:rPr>
                        <a:t>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400" kern="100" dirty="0">
                          <a:effectLst/>
                        </a:rPr>
                        <a:t>颜色</a:t>
                      </a:r>
                      <a:r>
                        <a:rPr lang="en-US" sz="1400" kern="100" dirty="0">
                          <a:effectLst/>
                        </a:rPr>
                        <a:t>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400" kern="100" dirty="0">
                          <a:effectLst/>
                        </a:rPr>
                        <a:t>颜色</a:t>
                      </a:r>
                      <a:r>
                        <a:rPr lang="en-US" sz="1400" kern="100" dirty="0">
                          <a:effectLst/>
                        </a:rPr>
                        <a:t>2</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400" kern="100" dirty="0">
                          <a:effectLst/>
                        </a:rPr>
                        <a:t>颜色</a:t>
                      </a:r>
                      <a:r>
                        <a:rPr lang="en-US" sz="1400" kern="100" dirty="0">
                          <a:effectLst/>
                        </a:rPr>
                        <a:t>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zh-CN" sz="1400" kern="100" dirty="0">
                          <a:effectLst/>
                        </a:rPr>
                        <a:t>颜色</a:t>
                      </a:r>
                      <a:r>
                        <a:rPr lang="en-US" sz="1400" kern="100" dirty="0">
                          <a:effectLst/>
                        </a:rPr>
                        <a:t>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88468918"/>
                  </a:ext>
                </a:extLst>
              </a:tr>
              <a:tr h="724003">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68273633"/>
                  </a:ext>
                </a:extLst>
              </a:tr>
              <a:tr h="724003">
                <a:tc>
                  <a:txBody>
                    <a:bodyPr/>
                    <a:lstStyle/>
                    <a:p>
                      <a:pPr indent="127000" algn="ctr">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2149272"/>
                  </a:ext>
                </a:extLst>
              </a:tr>
              <a:tr h="724003">
                <a:tc>
                  <a:txBody>
                    <a:bodyPr/>
                    <a:lstStyle/>
                    <a:p>
                      <a:pPr indent="127000" algn="ctr">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13148451"/>
                  </a:ext>
                </a:extLst>
              </a:tr>
              <a:tr h="724003">
                <a:tc>
                  <a:txBody>
                    <a:bodyPr/>
                    <a:lstStyle/>
                    <a:p>
                      <a:pPr indent="127000" algn="ctr">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23071402"/>
                  </a:ext>
                </a:extLst>
              </a:tr>
              <a:tr h="724003">
                <a:tc>
                  <a:txBody>
                    <a:bodyPr/>
                    <a:lstStyle/>
                    <a:p>
                      <a:pPr indent="127000" algn="ctr">
                        <a:spcAft>
                          <a:spcPts val="0"/>
                        </a:spcAft>
                      </a:pPr>
                      <a:r>
                        <a:rPr lang="en-US" sz="20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spcAft>
                          <a:spcPts val="0"/>
                        </a:spcAft>
                      </a:pPr>
                      <a:r>
                        <a:rPr lang="en-US" sz="2000" kern="100" dirty="0">
                          <a:effectLst/>
                        </a:rPr>
                        <a:t>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90237360"/>
                  </a:ext>
                </a:extLst>
              </a:tr>
            </a:tbl>
          </a:graphicData>
        </a:graphic>
      </p:graphicFrame>
    </p:spTree>
    <p:extLst>
      <p:ext uri="{BB962C8B-B14F-4D97-AF65-F5344CB8AC3E}">
        <p14:creationId xmlns:p14="http://schemas.microsoft.com/office/powerpoint/2010/main" val="1533670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3333FF"/>
                </a:solidFill>
              </a:rPr>
              <a:t>评价数据质量的指标</a:t>
            </a:r>
            <a:r>
              <a:rPr lang="en-US" altLang="zh-CN" dirty="0">
                <a:solidFill>
                  <a:srgbClr val="3333FF"/>
                </a:solidFill>
              </a:rPr>
              <a:t>-2</a:t>
            </a:r>
            <a:endParaRPr lang="zh-CN" altLang="en-US" dirty="0"/>
          </a:p>
        </p:txBody>
      </p:sp>
      <p:sp>
        <p:nvSpPr>
          <p:cNvPr id="3" name="内容占位符 2"/>
          <p:cNvSpPr>
            <a:spLocks noGrp="1"/>
          </p:cNvSpPr>
          <p:nvPr>
            <p:ph idx="1"/>
          </p:nvPr>
        </p:nvSpPr>
        <p:spPr>
          <a:xfrm>
            <a:off x="457200" y="1484784"/>
            <a:ext cx="8327268" cy="5220816"/>
          </a:xfrm>
        </p:spPr>
        <p:txBody>
          <a:bodyPr/>
          <a:lstStyle/>
          <a:p>
            <a:pPr>
              <a:lnSpc>
                <a:spcPct val="140000"/>
              </a:lnSpc>
              <a:buFont typeface="Wingdings" panose="05000000000000000000" pitchFamily="2" charset="2"/>
              <a:buChar char="Ø"/>
            </a:pPr>
            <a:r>
              <a:rPr lang="zh-CN" altLang="en-US" sz="2400" b="1" dirty="0">
                <a:solidFill>
                  <a:srgbClr val="3333FF"/>
                </a:solidFill>
              </a:rPr>
              <a:t>完整性</a:t>
            </a:r>
            <a:r>
              <a:rPr lang="en-US" altLang="zh-CN" sz="2400" b="1" dirty="0">
                <a:solidFill>
                  <a:srgbClr val="3333FF"/>
                </a:solidFill>
              </a:rPr>
              <a:t>(Completeness):</a:t>
            </a:r>
            <a:r>
              <a:rPr lang="zh-CN" altLang="en-US" sz="2400" dirty="0">
                <a:solidFill>
                  <a:srgbClr val="3333FF"/>
                </a:solidFill>
              </a:rPr>
              <a:t>记录的缺失</a:t>
            </a:r>
            <a:r>
              <a:rPr lang="en-US" altLang="zh-CN" sz="2400" dirty="0">
                <a:solidFill>
                  <a:srgbClr val="3333FF"/>
                </a:solidFill>
              </a:rPr>
              <a:t>,</a:t>
            </a:r>
            <a:r>
              <a:rPr lang="zh-CN" altLang="en-US" sz="2400" dirty="0">
                <a:solidFill>
                  <a:srgbClr val="3333FF"/>
                </a:solidFill>
              </a:rPr>
              <a:t>一个对象遗漏一个或多个属性值</a:t>
            </a:r>
            <a:r>
              <a:rPr lang="en-US" altLang="zh-CN" sz="2400" dirty="0">
                <a:solidFill>
                  <a:srgbClr val="3333FF"/>
                </a:solidFill>
              </a:rPr>
              <a:t>,</a:t>
            </a:r>
            <a:r>
              <a:rPr lang="zh-CN" altLang="en-US" sz="2400" dirty="0">
                <a:solidFill>
                  <a:srgbClr val="3333FF"/>
                </a:solidFill>
              </a:rPr>
              <a:t>实体完整性（</a:t>
            </a:r>
            <a:r>
              <a:rPr lang="en-US" altLang="zh-CN" sz="2400" dirty="0">
                <a:solidFill>
                  <a:srgbClr val="3333FF"/>
                </a:solidFill>
              </a:rPr>
              <a:t>Entity Integrity</a:t>
            </a:r>
            <a:r>
              <a:rPr lang="zh-CN" altLang="en-US" sz="2400" dirty="0">
                <a:solidFill>
                  <a:srgbClr val="3333FF"/>
                </a:solidFill>
              </a:rPr>
              <a:t>）</a:t>
            </a:r>
            <a:r>
              <a:rPr lang="en-US" altLang="zh-CN" sz="2400" dirty="0">
                <a:solidFill>
                  <a:srgbClr val="3333FF"/>
                </a:solidFill>
              </a:rPr>
              <a:t>,</a:t>
            </a:r>
            <a:r>
              <a:rPr lang="zh-CN" altLang="sv-SE" sz="2400" dirty="0">
                <a:solidFill>
                  <a:srgbClr val="3333FF"/>
                </a:solidFill>
              </a:rPr>
              <a:t>域完整性（</a:t>
            </a:r>
            <a:r>
              <a:rPr lang="sv-SE" altLang="zh-CN" sz="2400" dirty="0">
                <a:solidFill>
                  <a:srgbClr val="3333FF"/>
                </a:solidFill>
              </a:rPr>
              <a:t>Domain Integrity</a:t>
            </a:r>
            <a:r>
              <a:rPr lang="zh-CN" altLang="sv-SE" sz="2400" dirty="0">
                <a:solidFill>
                  <a:srgbClr val="3333FF"/>
                </a:solidFill>
              </a:rPr>
              <a:t>）</a:t>
            </a:r>
            <a:r>
              <a:rPr lang="en-US" altLang="zh-CN" sz="2400" dirty="0">
                <a:solidFill>
                  <a:srgbClr val="3333FF"/>
                </a:solidFill>
              </a:rPr>
              <a:t>,</a:t>
            </a:r>
            <a:r>
              <a:rPr lang="zh-CN" altLang="en-US" sz="2400" dirty="0">
                <a:solidFill>
                  <a:srgbClr val="3333FF"/>
                </a:solidFill>
              </a:rPr>
              <a:t>参照完整性（</a:t>
            </a:r>
            <a:r>
              <a:rPr lang="en-US" altLang="zh-CN" sz="2400" dirty="0">
                <a:solidFill>
                  <a:srgbClr val="3333FF"/>
                </a:solidFill>
              </a:rPr>
              <a:t>Referential Integrity</a:t>
            </a:r>
            <a:r>
              <a:rPr lang="zh-CN" altLang="en-US" sz="2400" dirty="0">
                <a:solidFill>
                  <a:srgbClr val="3333FF"/>
                </a:solidFill>
              </a:rPr>
              <a:t>）</a:t>
            </a:r>
            <a:r>
              <a:rPr lang="en-US" altLang="zh-CN" sz="2400" dirty="0">
                <a:solidFill>
                  <a:srgbClr val="3333FF"/>
                </a:solidFill>
              </a:rPr>
              <a:t>…</a:t>
            </a:r>
          </a:p>
          <a:p>
            <a:pPr>
              <a:lnSpc>
                <a:spcPct val="140000"/>
              </a:lnSpc>
              <a:buFont typeface="Wingdings" panose="05000000000000000000" pitchFamily="2" charset="2"/>
              <a:buChar char="Ø"/>
            </a:pPr>
            <a:r>
              <a:rPr lang="zh-CN" altLang="en-US" sz="2400" b="1" dirty="0">
                <a:solidFill>
                  <a:srgbClr val="3333FF"/>
                </a:solidFill>
              </a:rPr>
              <a:t>一致性</a:t>
            </a:r>
            <a:r>
              <a:rPr lang="en-US" altLang="zh-CN" sz="2400" b="1" dirty="0">
                <a:solidFill>
                  <a:srgbClr val="3333FF"/>
                </a:solidFill>
              </a:rPr>
              <a:t>(Consistency):</a:t>
            </a:r>
            <a:r>
              <a:rPr lang="zh-CN" altLang="en-US" sz="2400" dirty="0">
                <a:solidFill>
                  <a:srgbClr val="3333FF"/>
                </a:solidFill>
              </a:rPr>
              <a:t>多个数据间更新的同步</a:t>
            </a:r>
            <a:r>
              <a:rPr lang="en-US" altLang="zh-CN" sz="2400" dirty="0">
                <a:solidFill>
                  <a:srgbClr val="3333FF"/>
                </a:solidFill>
              </a:rPr>
              <a:t>,</a:t>
            </a:r>
            <a:r>
              <a:rPr lang="zh-CN" altLang="en-US" sz="2400" dirty="0">
                <a:solidFill>
                  <a:srgbClr val="3333FF"/>
                </a:solidFill>
              </a:rPr>
              <a:t>包括数据记录的规范和数据逻辑的一致性</a:t>
            </a:r>
            <a:r>
              <a:rPr lang="en-US" altLang="zh-CN" sz="2400" dirty="0">
                <a:solidFill>
                  <a:srgbClr val="3333FF"/>
                </a:solidFill>
              </a:rPr>
              <a:t>,</a:t>
            </a:r>
            <a:r>
              <a:rPr lang="zh-CN" altLang="en-US" sz="2400" dirty="0">
                <a:solidFill>
                  <a:srgbClr val="3333FF"/>
                </a:solidFill>
              </a:rPr>
              <a:t> </a:t>
            </a:r>
            <a:r>
              <a:rPr lang="en-US" altLang="zh-CN" sz="2400" dirty="0">
                <a:solidFill>
                  <a:srgbClr val="3333FF"/>
                </a:solidFill>
              </a:rPr>
              <a:t>…</a:t>
            </a:r>
          </a:p>
          <a:p>
            <a:pPr>
              <a:lnSpc>
                <a:spcPct val="140000"/>
              </a:lnSpc>
              <a:buFont typeface="Wingdings" panose="05000000000000000000" pitchFamily="2" charset="2"/>
              <a:buChar char="Ø"/>
            </a:pPr>
            <a:r>
              <a:rPr lang="zh-CN" altLang="en-US" sz="2400" b="1" dirty="0">
                <a:solidFill>
                  <a:srgbClr val="3333FF"/>
                </a:solidFill>
              </a:rPr>
              <a:t>时效性</a:t>
            </a:r>
            <a:r>
              <a:rPr lang="en-US" altLang="zh-CN" sz="2400" b="1" dirty="0">
                <a:solidFill>
                  <a:srgbClr val="3333FF"/>
                </a:solidFill>
              </a:rPr>
              <a:t>(Timeliness)</a:t>
            </a:r>
            <a:r>
              <a:rPr lang="en-US" altLang="zh-CN" sz="2400" dirty="0">
                <a:solidFill>
                  <a:srgbClr val="7030A0"/>
                </a:solidFill>
              </a:rPr>
              <a:t>:</a:t>
            </a:r>
            <a:r>
              <a:rPr lang="en-US" altLang="zh-CN" sz="2400" dirty="0"/>
              <a:t> </a:t>
            </a:r>
            <a:r>
              <a:rPr lang="zh-CN" altLang="en-US" sz="2400" dirty="0">
                <a:solidFill>
                  <a:srgbClr val="3333FF"/>
                </a:solidFill>
              </a:rPr>
              <a:t>是否及时更新</a:t>
            </a:r>
            <a:endParaRPr lang="en-US" altLang="zh-CN" sz="2400" dirty="0">
              <a:solidFill>
                <a:srgbClr val="3333FF"/>
              </a:solidFill>
            </a:endParaRPr>
          </a:p>
          <a:p>
            <a:pPr>
              <a:lnSpc>
                <a:spcPct val="140000"/>
              </a:lnSpc>
              <a:buFont typeface="Wingdings" panose="05000000000000000000" pitchFamily="2" charset="2"/>
              <a:buChar char="Ø"/>
            </a:pPr>
            <a:r>
              <a:rPr lang="zh-CN" altLang="en-US" sz="2400" b="1" dirty="0">
                <a:solidFill>
                  <a:srgbClr val="3333FF"/>
                </a:solidFill>
              </a:rPr>
              <a:t>可信性</a:t>
            </a:r>
            <a:r>
              <a:rPr lang="en-US" altLang="zh-CN" sz="2400" dirty="0">
                <a:solidFill>
                  <a:srgbClr val="3333FF"/>
                </a:solidFill>
              </a:rPr>
              <a:t>(</a:t>
            </a:r>
            <a:r>
              <a:rPr lang="en-US" altLang="zh-CN" sz="2400" b="1" dirty="0">
                <a:solidFill>
                  <a:srgbClr val="3333FF"/>
                </a:solidFill>
              </a:rPr>
              <a:t>Believability</a:t>
            </a:r>
            <a:r>
              <a:rPr lang="en-US" altLang="zh-CN" b="1" dirty="0"/>
              <a:t>)</a:t>
            </a:r>
            <a:endParaRPr lang="en-US" altLang="zh-CN" sz="2400" b="1" dirty="0">
              <a:solidFill>
                <a:srgbClr val="3333FF"/>
              </a:solidFill>
            </a:endParaRPr>
          </a:p>
          <a:p>
            <a:pPr>
              <a:lnSpc>
                <a:spcPct val="140000"/>
              </a:lnSpc>
              <a:buFont typeface="Wingdings" panose="05000000000000000000" pitchFamily="2" charset="2"/>
              <a:buChar char="Ø"/>
            </a:pPr>
            <a:r>
              <a:rPr lang="zh-CN" altLang="en-US" sz="2400" b="1" dirty="0">
                <a:solidFill>
                  <a:srgbClr val="3333FF"/>
                </a:solidFill>
              </a:rPr>
              <a:t>解释性</a:t>
            </a:r>
            <a:r>
              <a:rPr lang="en-US" altLang="zh-CN" sz="2400" b="1" dirty="0">
                <a:solidFill>
                  <a:srgbClr val="3333FF"/>
                </a:solidFill>
              </a:rPr>
              <a:t>(Interpretability)</a:t>
            </a:r>
            <a:endParaRPr lang="en-US" altLang="zh-CN" sz="2400" dirty="0">
              <a:solidFill>
                <a:srgbClr val="3333FF"/>
              </a:solidFill>
            </a:endParaRPr>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7</a:t>
            </a:fld>
            <a:endParaRPr lang="en-US" altLang="zh-CN"/>
          </a:p>
        </p:txBody>
      </p:sp>
    </p:spTree>
    <p:extLst>
      <p:ext uri="{BB962C8B-B14F-4D97-AF65-F5344CB8AC3E}">
        <p14:creationId xmlns:p14="http://schemas.microsoft.com/office/powerpoint/2010/main" val="30608715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9572" y="1844824"/>
            <a:ext cx="7543800" cy="1295400"/>
          </a:xfrm>
        </p:spPr>
        <p:txBody>
          <a:bodyPr/>
          <a:lstStyle/>
          <a:p>
            <a:r>
              <a:rPr lang="zh-CN" altLang="en-US" sz="4800" b="0" dirty="0">
                <a:solidFill>
                  <a:srgbClr val="3333FF"/>
                </a:solidFill>
                <a:latin typeface="方正姚体" panose="02010601030101010101" pitchFamily="2" charset="-122"/>
                <a:ea typeface="方正姚体" panose="02010601030101010101" pitchFamily="2" charset="-122"/>
              </a:rPr>
              <a:t>数据归约</a:t>
            </a:r>
            <a:r>
              <a:rPr lang="en-US" altLang="zh-CN" sz="4800" b="0" dirty="0">
                <a:solidFill>
                  <a:srgbClr val="3333FF"/>
                </a:solidFill>
                <a:latin typeface="方正姚体" panose="02010601030101010101" pitchFamily="2" charset="-122"/>
                <a:ea typeface="方正姚体" panose="02010601030101010101" pitchFamily="2" charset="-122"/>
              </a:rPr>
              <a:t>(Data Reduction)</a:t>
            </a:r>
            <a:endParaRPr lang="zh-CN" altLang="en-US" sz="4800" b="0" dirty="0">
              <a:solidFill>
                <a:srgbClr val="3333FF"/>
              </a:solidFill>
              <a:latin typeface="方正姚体" panose="02010601030101010101" pitchFamily="2" charset="-122"/>
              <a:ea typeface="方正姚体" panose="02010601030101010101" pitchFamily="2" charset="-122"/>
            </a:endParaRPr>
          </a:p>
        </p:txBody>
      </p:sp>
      <p:sp>
        <p:nvSpPr>
          <p:cNvPr id="9011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791686-1039-4E30-994B-97B621806BB6}" type="slidenum">
              <a:rPr lang="en-US" altLang="zh-CN"/>
              <a:pPr/>
              <a:t>70</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0EF5F4B-A01C-4140-9A9D-93C1630DDED8}" type="slidenum">
              <a:rPr lang="en-US" altLang="zh-CN"/>
              <a:pPr/>
              <a:t>71</a:t>
            </a:fld>
            <a:endParaRPr lang="en-US" altLang="zh-CN"/>
          </a:p>
        </p:txBody>
      </p:sp>
      <p:sp>
        <p:nvSpPr>
          <p:cNvPr id="92163" name="Rectangle 4"/>
          <p:cNvSpPr>
            <a:spLocks noGrp="1" noChangeArrowheads="1"/>
          </p:cNvSpPr>
          <p:nvPr>
            <p:ph type="title"/>
          </p:nvPr>
        </p:nvSpPr>
        <p:spPr>
          <a:noFill/>
        </p:spPr>
        <p:txBody>
          <a:bodyPr anchor="ctr"/>
          <a:lstStyle/>
          <a:p>
            <a:pPr eaLnBrk="1" hangingPunct="1"/>
            <a:r>
              <a:rPr lang="zh-CN" altLang="en-US" sz="4000" dirty="0"/>
              <a:t>数据归约</a:t>
            </a:r>
            <a:endParaRPr lang="zh-CN" altLang="en-US" dirty="0"/>
          </a:p>
        </p:txBody>
      </p:sp>
      <p:sp>
        <p:nvSpPr>
          <p:cNvPr id="92164" name="Rectangle 5"/>
          <p:cNvSpPr>
            <a:spLocks noGrp="1" noChangeArrowheads="1"/>
          </p:cNvSpPr>
          <p:nvPr>
            <p:ph type="body" idx="1"/>
          </p:nvPr>
        </p:nvSpPr>
        <p:spPr>
          <a:xfrm>
            <a:off x="431540" y="1417639"/>
            <a:ext cx="8229600" cy="5107706"/>
          </a:xfrm>
          <a:noFill/>
        </p:spPr>
        <p:txBody>
          <a:bodyPr/>
          <a:lstStyle/>
          <a:p>
            <a:pPr eaLnBrk="1" hangingPunct="1"/>
            <a:r>
              <a:rPr lang="zh-CN" altLang="en-US" dirty="0"/>
              <a:t>数据归约是指在尽可能保持数据原貌的前提下，最大限度地精简数据量（完成该任务的必要前提是理解挖掘任务和熟悉数据本身内容）</a:t>
            </a:r>
          </a:p>
          <a:p>
            <a:pPr eaLnBrk="1" hangingPunct="1"/>
            <a:r>
              <a:rPr lang="zh-CN" altLang="en-US" dirty="0"/>
              <a:t>数据归约主要有两个途径：属性选择和数据采样，分别针对原始数据集中的属性和记录</a:t>
            </a:r>
          </a:p>
          <a:p>
            <a:pPr eaLnBrk="1" hangingPunct="1"/>
            <a:r>
              <a:rPr lang="zh-CN" altLang="en-US" dirty="0"/>
              <a:t>假定在公司的数据仓库选择了数据，用于分析。这样数据集将非常大。在海量数据上进行复杂的数据分析扣挖掘将需要很长时间，使得这种分析不现实或不可行</a:t>
            </a:r>
          </a:p>
          <a:p>
            <a:pPr eaLnBrk="1" hangingPunct="1"/>
            <a:r>
              <a:rPr lang="zh-CN" altLang="en-US" dirty="0"/>
              <a:t>数据归约技术可以用来得到数据集的归约表示，它虽然小，但仍大致保持原数据的完整性。这样，在归约后的数据集上挖掘将更有效，并产生相同</a:t>
            </a:r>
            <a:r>
              <a:rPr lang="en-US" altLang="zh-CN" dirty="0"/>
              <a:t>(</a:t>
            </a:r>
            <a:r>
              <a:rPr lang="zh-CN" altLang="en-US" dirty="0"/>
              <a:t>或几乎相同</a:t>
            </a:r>
            <a:r>
              <a:rPr lang="en-US" altLang="zh-CN" dirty="0"/>
              <a:t>)</a:t>
            </a:r>
            <a:r>
              <a:rPr lang="zh-CN" altLang="en-US" dirty="0"/>
              <a:t>的分析结果</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8E799B-C0A4-4DA6-99B9-754E64B60432}" type="slidenum">
              <a:rPr lang="en-US" altLang="zh-CN"/>
              <a:pPr/>
              <a:t>72</a:t>
            </a:fld>
            <a:endParaRPr lang="en-US" altLang="zh-CN"/>
          </a:p>
        </p:txBody>
      </p:sp>
      <p:sp>
        <p:nvSpPr>
          <p:cNvPr id="94211" name="Rectangle 2"/>
          <p:cNvSpPr>
            <a:spLocks noGrp="1" noChangeArrowheads="1"/>
          </p:cNvSpPr>
          <p:nvPr>
            <p:ph type="title"/>
          </p:nvPr>
        </p:nvSpPr>
        <p:spPr>
          <a:xfrm>
            <a:off x="350346" y="692696"/>
            <a:ext cx="7543800" cy="581025"/>
          </a:xfrm>
        </p:spPr>
        <p:txBody>
          <a:bodyPr/>
          <a:lstStyle/>
          <a:p>
            <a:pPr eaLnBrk="1" hangingPunct="1"/>
            <a:r>
              <a:rPr lang="zh-CN" altLang="en-US" sz="4000" b="0" dirty="0">
                <a:solidFill>
                  <a:srgbClr val="3333FF"/>
                </a:solidFill>
                <a:latin typeface="方正姚体" panose="02010601030101010101" pitchFamily="2" charset="-122"/>
                <a:ea typeface="方正姚体" panose="02010601030101010101" pitchFamily="2" charset="-122"/>
              </a:rPr>
              <a:t>数据归约常用方法</a:t>
            </a:r>
            <a:endParaRPr lang="zh-CN" altLang="en-US" dirty="0"/>
          </a:p>
        </p:txBody>
      </p:sp>
      <p:sp>
        <p:nvSpPr>
          <p:cNvPr id="53252" name="Rectangle 3"/>
          <p:cNvSpPr>
            <a:spLocks noGrp="1" noChangeArrowheads="1"/>
          </p:cNvSpPr>
          <p:nvPr>
            <p:ph type="body" sz="half" idx="1"/>
          </p:nvPr>
        </p:nvSpPr>
        <p:spPr>
          <a:xfrm>
            <a:off x="344363" y="1484784"/>
            <a:ext cx="8620125" cy="4068452"/>
          </a:xfrm>
        </p:spPr>
        <p:txBody>
          <a:bodyPr/>
          <a:lstStyle/>
          <a:p>
            <a:pPr eaLnBrk="1" hangingPunct="1">
              <a:buFont typeface="Wingdings" panose="05000000000000000000" pitchFamily="2" charset="2"/>
              <a:buChar char="Ø"/>
            </a:pPr>
            <a:r>
              <a:rPr lang="zh-CN" altLang="en-US" b="1" dirty="0">
                <a:solidFill>
                  <a:srgbClr val="3333FF"/>
                </a:solidFill>
                <a:latin typeface="华文仿宋" panose="02010600040101010101" pitchFamily="2" charset="-122"/>
                <a:ea typeface="华文仿宋" panose="02010600040101010101" pitchFamily="2" charset="-122"/>
              </a:rPr>
              <a:t>数据立方体聚集</a:t>
            </a:r>
          </a:p>
          <a:p>
            <a:pPr eaLnBrk="1" hangingPunct="1">
              <a:buFont typeface="Wingdings" panose="05000000000000000000" pitchFamily="2" charset="2"/>
              <a:buChar char="Ø"/>
            </a:pPr>
            <a:r>
              <a:rPr lang="zh-CN" altLang="en-US" b="1" dirty="0">
                <a:solidFill>
                  <a:srgbClr val="3333FF"/>
                </a:solidFill>
                <a:latin typeface="华文仿宋" panose="02010600040101010101" pitchFamily="2" charset="-122"/>
                <a:ea typeface="华文仿宋" panose="02010600040101010101" pitchFamily="2" charset="-122"/>
              </a:rPr>
              <a:t>维归约</a:t>
            </a:r>
            <a:r>
              <a:rPr lang="en-US" altLang="zh-CN" b="1" dirty="0">
                <a:solidFill>
                  <a:srgbClr val="3333FF"/>
                </a:solidFill>
                <a:latin typeface="华文仿宋" panose="02010600040101010101" pitchFamily="2" charset="-122"/>
                <a:ea typeface="华文仿宋" panose="02010600040101010101" pitchFamily="2" charset="-122"/>
              </a:rPr>
              <a:t>-</a:t>
            </a:r>
            <a:r>
              <a:rPr lang="zh-CN" altLang="en-US" b="1" dirty="0">
                <a:solidFill>
                  <a:srgbClr val="3333FF"/>
                </a:solidFill>
                <a:latin typeface="华文仿宋" panose="02010600040101010101" pitchFamily="2" charset="-122"/>
                <a:ea typeface="华文仿宋" panose="02010600040101010101" pitchFamily="2" charset="-122"/>
              </a:rPr>
              <a:t>移除不重要的属性</a:t>
            </a:r>
            <a:endParaRPr lang="en-US" altLang="zh-CN" b="1" dirty="0">
              <a:solidFill>
                <a:srgbClr val="3333FF"/>
              </a:solidFill>
              <a:latin typeface="华文仿宋" panose="02010600040101010101" pitchFamily="2" charset="-122"/>
              <a:ea typeface="华文仿宋" panose="02010600040101010101" pitchFamily="2" charset="-122"/>
            </a:endParaRPr>
          </a:p>
          <a:p>
            <a:pPr eaLnBrk="1" hangingPunct="1">
              <a:buFont typeface="Wingdings" panose="05000000000000000000" pitchFamily="2" charset="2"/>
              <a:buChar char="Ø"/>
            </a:pPr>
            <a:r>
              <a:rPr lang="zh-CN" altLang="en-US" b="1" dirty="0">
                <a:solidFill>
                  <a:srgbClr val="3333FF"/>
                </a:solidFill>
                <a:latin typeface="华文仿宋" panose="02010600040101010101" pitchFamily="2" charset="-122"/>
                <a:ea typeface="华文仿宋" panose="02010600040101010101" pitchFamily="2" charset="-122"/>
              </a:rPr>
              <a:t>数据压缩</a:t>
            </a:r>
            <a:endParaRPr lang="en-US" altLang="zh-CN" b="1" dirty="0">
              <a:solidFill>
                <a:srgbClr val="3333FF"/>
              </a:solidFill>
              <a:latin typeface="华文仿宋" panose="02010600040101010101" pitchFamily="2" charset="-122"/>
              <a:ea typeface="华文仿宋" panose="02010600040101010101" pitchFamily="2" charset="-122"/>
            </a:endParaRPr>
          </a:p>
          <a:p>
            <a:pPr eaLnBrk="1" hangingPunct="1">
              <a:buFont typeface="Wingdings" panose="05000000000000000000" pitchFamily="2" charset="2"/>
              <a:buChar char="Ø"/>
            </a:pPr>
            <a:r>
              <a:rPr lang="zh-CN" altLang="en-US" b="1" dirty="0">
                <a:solidFill>
                  <a:srgbClr val="3333FF"/>
                </a:solidFill>
                <a:latin typeface="华文仿宋" panose="02010600040101010101" pitchFamily="2" charset="-122"/>
                <a:ea typeface="华文仿宋" panose="02010600040101010101" pitchFamily="2" charset="-122"/>
              </a:rPr>
              <a:t>数值归约</a:t>
            </a:r>
            <a:endParaRPr lang="en-US" altLang="zh-CN" b="1" dirty="0">
              <a:solidFill>
                <a:srgbClr val="3333FF"/>
              </a:solidFill>
              <a:latin typeface="华文仿宋" panose="02010600040101010101" pitchFamily="2" charset="-122"/>
              <a:ea typeface="华文仿宋" panose="02010600040101010101" pitchFamily="2" charset="-122"/>
            </a:endParaRPr>
          </a:p>
          <a:p>
            <a:pPr lvl="1" eaLnBrk="1" hangingPunct="1">
              <a:buFont typeface="Wingdings" panose="05000000000000000000" pitchFamily="2" charset="2"/>
              <a:buChar char="ü"/>
            </a:pPr>
            <a:r>
              <a:rPr lang="zh-CN" altLang="en-US" sz="3000" b="1" dirty="0">
                <a:solidFill>
                  <a:srgbClr val="3333FF"/>
                </a:solidFill>
                <a:latin typeface="华文仿宋" panose="02010600040101010101" pitchFamily="2" charset="-122"/>
                <a:ea typeface="华文仿宋" panose="02010600040101010101" pitchFamily="2" charset="-122"/>
                <a:cs typeface="+mn-cs"/>
              </a:rPr>
              <a:t>有参数模型（回归）</a:t>
            </a:r>
            <a:endParaRPr lang="en-US" altLang="zh-CN" sz="3000" b="1" dirty="0">
              <a:solidFill>
                <a:srgbClr val="3333FF"/>
              </a:solidFill>
              <a:latin typeface="华文仿宋" panose="02010600040101010101" pitchFamily="2" charset="-122"/>
              <a:ea typeface="华文仿宋" panose="02010600040101010101" pitchFamily="2" charset="-122"/>
              <a:cs typeface="+mn-cs"/>
            </a:endParaRPr>
          </a:p>
          <a:p>
            <a:pPr lvl="1" eaLnBrk="1" hangingPunct="1">
              <a:buFont typeface="Wingdings" panose="05000000000000000000" pitchFamily="2" charset="2"/>
              <a:buChar char="ü"/>
            </a:pPr>
            <a:r>
              <a:rPr lang="zh-CN" altLang="en-US" sz="3000" b="1" dirty="0">
                <a:solidFill>
                  <a:srgbClr val="3333FF"/>
                </a:solidFill>
                <a:latin typeface="华文仿宋" panose="02010600040101010101" pitchFamily="2" charset="-122"/>
                <a:ea typeface="华文仿宋" panose="02010600040101010101" pitchFamily="2" charset="-122"/>
                <a:cs typeface="+mn-cs"/>
              </a:rPr>
              <a:t>非参数模型</a:t>
            </a:r>
            <a:r>
              <a:rPr lang="en-US" altLang="zh-CN" sz="3000" b="1" dirty="0">
                <a:solidFill>
                  <a:srgbClr val="3333FF"/>
                </a:solidFill>
                <a:latin typeface="华文仿宋" panose="02010600040101010101" pitchFamily="2" charset="-122"/>
                <a:ea typeface="华文仿宋" panose="02010600040101010101" pitchFamily="2" charset="-122"/>
                <a:cs typeface="+mn-cs"/>
              </a:rPr>
              <a:t> (</a:t>
            </a:r>
            <a:r>
              <a:rPr lang="zh-CN" altLang="en-US" sz="3000" b="1" dirty="0">
                <a:solidFill>
                  <a:srgbClr val="3333FF"/>
                </a:solidFill>
                <a:latin typeface="华文仿宋" panose="02010600040101010101" pitchFamily="2" charset="-122"/>
                <a:ea typeface="华文仿宋" panose="02010600040101010101" pitchFamily="2" charset="-122"/>
                <a:cs typeface="+mn-cs"/>
              </a:rPr>
              <a:t>聚类、采样、直方图</a:t>
            </a:r>
            <a:r>
              <a:rPr lang="en-US" altLang="zh-CN" sz="3000" b="1" dirty="0">
                <a:solidFill>
                  <a:srgbClr val="3333FF"/>
                </a:solidFill>
                <a:latin typeface="华文仿宋" panose="02010600040101010101" pitchFamily="2" charset="-122"/>
                <a:ea typeface="华文仿宋" panose="02010600040101010101" pitchFamily="2" charset="-122"/>
                <a:cs typeface="+mn-cs"/>
              </a:rPr>
              <a:t>)</a:t>
            </a:r>
          </a:p>
          <a:p>
            <a:pPr eaLnBrk="1" hangingPunct="1">
              <a:buFont typeface="Wingdings" panose="05000000000000000000" pitchFamily="2" charset="2"/>
              <a:buChar char="Ø"/>
            </a:pPr>
            <a:r>
              <a:rPr lang="zh-CN" altLang="en-US" b="1" dirty="0">
                <a:solidFill>
                  <a:srgbClr val="3333FF"/>
                </a:solidFill>
                <a:latin typeface="华文仿宋" panose="02010600040101010101" pitchFamily="2" charset="-122"/>
                <a:ea typeface="华文仿宋" panose="02010600040101010101" pitchFamily="2" charset="-122"/>
              </a:rPr>
              <a:t>离散化和概念分层产生</a:t>
            </a:r>
            <a:endParaRPr lang="en-US" altLang="zh-CN" b="1" dirty="0">
              <a:solidFill>
                <a:srgbClr val="3333FF"/>
              </a:solidFill>
              <a:latin typeface="华文仿宋" panose="02010600040101010101" pitchFamily="2" charset="-122"/>
              <a:ea typeface="华文仿宋" panose="02010600040101010101" pitchFamily="2" charset="-122"/>
            </a:endParaRPr>
          </a:p>
          <a:p>
            <a:pPr eaLnBrk="1" hangingPunct="1">
              <a:buFont typeface="Wingdings" panose="05000000000000000000" pitchFamily="2" charset="2"/>
              <a:buChar char="Ø"/>
            </a:pPr>
            <a:endParaRPr lang="en-US" altLang="zh-CN" dirty="0">
              <a:latin typeface="华文仿宋" panose="02010600040101010101" pitchFamily="2" charset="-122"/>
              <a:ea typeface="华文仿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5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5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2">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2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a:noFill/>
        </p:spPr>
        <p:txBody>
          <a:bodyPr lIns="90488" tIns="44450" rIns="90488" bIns="44450" anchor="ctr"/>
          <a:lstStyle/>
          <a:p>
            <a:pPr eaLnBrk="1" hangingPunct="1"/>
            <a:r>
              <a:rPr lang="zh-CN" altLang="en-US" sz="4000" dirty="0"/>
              <a:t>数据立方体聚集</a:t>
            </a:r>
            <a:endParaRPr lang="en-US" altLang="zh-CN" sz="4000" dirty="0"/>
          </a:p>
        </p:txBody>
      </p:sp>
      <p:sp>
        <p:nvSpPr>
          <p:cNvPr id="96258"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C73AAB-EBD5-4381-8702-1C703E161731}" type="slidenum">
              <a:rPr lang="en-US" altLang="zh-CN"/>
              <a:pPr/>
              <a:t>73</a:t>
            </a:fld>
            <a:endParaRPr lang="en-US" altLang="zh-CN"/>
          </a:p>
        </p:txBody>
      </p:sp>
      <p:sp>
        <p:nvSpPr>
          <p:cNvPr id="96260" name="AutoShape 4"/>
          <p:cNvSpPr>
            <a:spLocks noChangeArrowheads="1"/>
          </p:cNvSpPr>
          <p:nvPr/>
        </p:nvSpPr>
        <p:spPr bwMode="auto">
          <a:xfrm>
            <a:off x="5745163" y="1719263"/>
            <a:ext cx="2403475" cy="657225"/>
          </a:xfrm>
          <a:prstGeom prst="wedgeRoundRectCallout">
            <a:avLst>
              <a:gd name="adj1" fmla="val -41671"/>
              <a:gd name="adj2" fmla="val 66667"/>
              <a:gd name="adj3" fmla="val 16667"/>
            </a:avLst>
          </a:prstGeom>
          <a:solidFill>
            <a:srgbClr val="CCFFCC"/>
          </a:solidFill>
          <a:ln w="12700">
            <a:solidFill>
              <a:schemeClr val="tx1"/>
            </a:solidFill>
            <a:miter lim="800000"/>
            <a:headEnd/>
            <a:tailEnd/>
          </a:ln>
        </p:spPr>
        <p:txBody>
          <a:bodyPr wrap="none" lIns="90488" tIns="44450" rIns="90488" bIns="4445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rPr>
              <a:t>Total annual sales</a:t>
            </a:r>
          </a:p>
          <a:p>
            <a:pPr algn="ctr"/>
            <a:r>
              <a:rPr lang="en-US" altLang="zh-CN" sz="2000" b="1" dirty="0">
                <a:latin typeface="Times New Roman" panose="02020603050405020304" pitchFamily="18" charset="0"/>
              </a:rPr>
              <a:t>of  TV in U.S.A.</a:t>
            </a:r>
            <a:endParaRPr lang="en-US" altLang="zh-CN" sz="2400" b="1" dirty="0">
              <a:latin typeface="Times New Roman" panose="02020603050405020304" pitchFamily="18" charset="0"/>
            </a:endParaRPr>
          </a:p>
        </p:txBody>
      </p:sp>
      <p:grpSp>
        <p:nvGrpSpPr>
          <p:cNvPr id="96261" name="Group 5"/>
          <p:cNvGrpSpPr>
            <a:grpSpLocks/>
          </p:cNvGrpSpPr>
          <p:nvPr/>
        </p:nvGrpSpPr>
        <p:grpSpPr bwMode="auto">
          <a:xfrm>
            <a:off x="128588" y="1833563"/>
            <a:ext cx="7127875" cy="4760912"/>
            <a:chOff x="444" y="1008"/>
            <a:chExt cx="4490" cy="2999"/>
          </a:xfrm>
        </p:grpSpPr>
        <p:sp>
          <p:nvSpPr>
            <p:cNvPr id="96262" name="Rectangle 6"/>
            <p:cNvSpPr>
              <a:spLocks noChangeArrowheads="1"/>
            </p:cNvSpPr>
            <p:nvPr/>
          </p:nvSpPr>
          <p:spPr bwMode="auto">
            <a:xfrm>
              <a:off x="2412" y="1008"/>
              <a:ext cx="49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latin typeface="Times New Roman" panose="02020603050405020304" pitchFamily="18" charset="0"/>
                </a:rPr>
                <a:t>Date</a:t>
              </a:r>
            </a:p>
          </p:txBody>
        </p:sp>
        <p:sp>
          <p:nvSpPr>
            <p:cNvPr id="96263" name="Rectangle 7"/>
            <p:cNvSpPr>
              <a:spLocks noChangeArrowheads="1"/>
            </p:cNvSpPr>
            <p:nvPr/>
          </p:nvSpPr>
          <p:spPr bwMode="auto">
            <a:xfrm rot="-2984941">
              <a:off x="276" y="1342"/>
              <a:ext cx="775"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latin typeface="Times New Roman" panose="02020603050405020304" pitchFamily="18" charset="0"/>
                </a:rPr>
                <a:t>Product</a:t>
              </a:r>
            </a:p>
          </p:txBody>
        </p:sp>
        <p:sp>
          <p:nvSpPr>
            <p:cNvPr id="96264" name="Rectangle 8"/>
            <p:cNvSpPr>
              <a:spLocks noChangeArrowheads="1"/>
            </p:cNvSpPr>
            <p:nvPr/>
          </p:nvSpPr>
          <p:spPr bwMode="auto">
            <a:xfrm rot="-5400000">
              <a:off x="4378" y="2088"/>
              <a:ext cx="80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latin typeface="Times New Roman" panose="02020603050405020304" pitchFamily="18" charset="0"/>
                </a:rPr>
                <a:t>Country</a:t>
              </a:r>
            </a:p>
          </p:txBody>
        </p:sp>
        <p:grpSp>
          <p:nvGrpSpPr>
            <p:cNvPr id="96265" name="Group 9"/>
            <p:cNvGrpSpPr>
              <a:grpSpLocks/>
            </p:cNvGrpSpPr>
            <p:nvPr/>
          </p:nvGrpSpPr>
          <p:grpSpPr bwMode="auto">
            <a:xfrm>
              <a:off x="3604" y="3717"/>
              <a:ext cx="1330" cy="290"/>
              <a:chOff x="3508" y="3022"/>
              <a:chExt cx="1330" cy="290"/>
            </a:xfrm>
          </p:grpSpPr>
          <p:sp>
            <p:nvSpPr>
              <p:cNvPr id="96325" name="WordArt 10"/>
              <p:cNvSpPr>
                <a:spLocks noChangeArrowheads="1" noChangeShapeType="1" noTextEdit="1"/>
              </p:cNvSpPr>
              <p:nvPr/>
            </p:nvSpPr>
            <p:spPr bwMode="auto">
              <a:xfrm>
                <a:off x="3854" y="3022"/>
                <a:ext cx="984" cy="29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600" kern="10">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Impact" panose="020B0806030902050204" pitchFamily="34" charset="0"/>
                  </a:rPr>
                  <a:t>All, All, All</a:t>
                </a:r>
                <a:endParaRPr lang="zh-CN" altLang="en-US" sz="3600" kern="10">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Impact" panose="020B0806030902050204" pitchFamily="34" charset="0"/>
                </a:endParaRPr>
              </a:p>
            </p:txBody>
          </p:sp>
          <p:sp>
            <p:nvSpPr>
              <p:cNvPr id="96326" name="AutoShape 11"/>
              <p:cNvSpPr>
                <a:spLocks noChangeArrowheads="1"/>
              </p:cNvSpPr>
              <p:nvPr/>
            </p:nvSpPr>
            <p:spPr bwMode="auto">
              <a:xfrm flipH="1">
                <a:off x="3508" y="3060"/>
                <a:ext cx="209" cy="187"/>
              </a:xfrm>
              <a:prstGeom prst="rightArrow">
                <a:avLst>
                  <a:gd name="adj1" fmla="val 50000"/>
                  <a:gd name="adj2" fmla="val 55888"/>
                </a:avLst>
              </a:prstGeom>
              <a:solidFill>
                <a:schemeClr val="tx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grpSp>
        <p:sp>
          <p:nvSpPr>
            <p:cNvPr id="96266" name="AutoShape 12"/>
            <p:cNvSpPr>
              <a:spLocks noChangeArrowheads="1"/>
            </p:cNvSpPr>
            <p:nvPr/>
          </p:nvSpPr>
          <p:spPr bwMode="auto">
            <a:xfrm>
              <a:off x="3473" y="2787"/>
              <a:ext cx="640" cy="563"/>
            </a:xfrm>
            <a:prstGeom prst="cube">
              <a:avLst>
                <a:gd name="adj" fmla="val 24995"/>
              </a:avLst>
            </a:prstGeom>
            <a:solidFill>
              <a:srgbClr val="33996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67" name="AutoShape 13"/>
            <p:cNvSpPr>
              <a:spLocks noChangeArrowheads="1"/>
            </p:cNvSpPr>
            <p:nvPr/>
          </p:nvSpPr>
          <p:spPr bwMode="auto">
            <a:xfrm>
              <a:off x="3473" y="2328"/>
              <a:ext cx="640" cy="564"/>
            </a:xfrm>
            <a:prstGeom prst="cube">
              <a:avLst>
                <a:gd name="adj" fmla="val 24995"/>
              </a:avLst>
            </a:prstGeom>
            <a:solidFill>
              <a:srgbClr val="CCFFCC"/>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68" name="AutoShape 14"/>
            <p:cNvSpPr>
              <a:spLocks noChangeArrowheads="1"/>
            </p:cNvSpPr>
            <p:nvPr/>
          </p:nvSpPr>
          <p:spPr bwMode="auto">
            <a:xfrm>
              <a:off x="3473" y="1870"/>
              <a:ext cx="640" cy="563"/>
            </a:xfrm>
            <a:prstGeom prst="cube">
              <a:avLst>
                <a:gd name="adj" fmla="val 24995"/>
              </a:avLst>
            </a:prstGeom>
            <a:solidFill>
              <a:srgbClr val="CCFFCC"/>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69" name="AutoShape 15"/>
            <p:cNvSpPr>
              <a:spLocks noChangeArrowheads="1"/>
            </p:cNvSpPr>
            <p:nvPr/>
          </p:nvSpPr>
          <p:spPr bwMode="auto">
            <a:xfrm>
              <a:off x="3296" y="2958"/>
              <a:ext cx="640" cy="564"/>
            </a:xfrm>
            <a:prstGeom prst="cube">
              <a:avLst>
                <a:gd name="adj" fmla="val 24995"/>
              </a:avLst>
            </a:prstGeom>
            <a:solidFill>
              <a:srgbClr val="33996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70" name="AutoShape 16"/>
            <p:cNvSpPr>
              <a:spLocks noChangeArrowheads="1"/>
            </p:cNvSpPr>
            <p:nvPr/>
          </p:nvSpPr>
          <p:spPr bwMode="auto">
            <a:xfrm>
              <a:off x="3296" y="2500"/>
              <a:ext cx="640" cy="563"/>
            </a:xfrm>
            <a:prstGeom prst="cube">
              <a:avLst>
                <a:gd name="adj" fmla="val 24995"/>
              </a:avLst>
            </a:prstGeom>
            <a:solidFill>
              <a:srgbClr val="CCFFCC"/>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71" name="AutoShape 17"/>
            <p:cNvSpPr>
              <a:spLocks noChangeArrowheads="1"/>
            </p:cNvSpPr>
            <p:nvPr/>
          </p:nvSpPr>
          <p:spPr bwMode="auto">
            <a:xfrm>
              <a:off x="3296" y="2043"/>
              <a:ext cx="640" cy="562"/>
            </a:xfrm>
            <a:prstGeom prst="cube">
              <a:avLst>
                <a:gd name="adj" fmla="val 24995"/>
              </a:avLst>
            </a:prstGeom>
            <a:solidFill>
              <a:srgbClr val="CCFFCC"/>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72" name="AutoShape 18"/>
            <p:cNvSpPr>
              <a:spLocks noChangeArrowheads="1"/>
            </p:cNvSpPr>
            <p:nvPr/>
          </p:nvSpPr>
          <p:spPr bwMode="auto">
            <a:xfrm>
              <a:off x="3118" y="3130"/>
              <a:ext cx="641" cy="563"/>
            </a:xfrm>
            <a:prstGeom prst="cube">
              <a:avLst>
                <a:gd name="adj" fmla="val 24995"/>
              </a:avLst>
            </a:prstGeom>
            <a:solidFill>
              <a:srgbClr val="33996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73" name="AutoShape 19"/>
            <p:cNvSpPr>
              <a:spLocks noChangeArrowheads="1"/>
            </p:cNvSpPr>
            <p:nvPr/>
          </p:nvSpPr>
          <p:spPr bwMode="auto">
            <a:xfrm>
              <a:off x="3118" y="2673"/>
              <a:ext cx="641" cy="562"/>
            </a:xfrm>
            <a:prstGeom prst="cube">
              <a:avLst>
                <a:gd name="adj" fmla="val 24995"/>
              </a:avLst>
            </a:prstGeom>
            <a:solidFill>
              <a:srgbClr val="CCFFCC"/>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74" name="AutoShape 20"/>
            <p:cNvSpPr>
              <a:spLocks noChangeArrowheads="1"/>
            </p:cNvSpPr>
            <p:nvPr/>
          </p:nvSpPr>
          <p:spPr bwMode="auto">
            <a:xfrm>
              <a:off x="3118" y="2214"/>
              <a:ext cx="641" cy="564"/>
            </a:xfrm>
            <a:prstGeom prst="cube">
              <a:avLst>
                <a:gd name="adj" fmla="val 24995"/>
              </a:avLst>
            </a:prstGeom>
            <a:solidFill>
              <a:srgbClr val="CCFFCC"/>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75" name="Rectangle 21"/>
            <p:cNvSpPr>
              <a:spLocks noChangeArrowheads="1"/>
            </p:cNvSpPr>
            <p:nvPr/>
          </p:nvSpPr>
          <p:spPr bwMode="auto">
            <a:xfrm>
              <a:off x="444" y="1866"/>
              <a:ext cx="4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t>sum</a:t>
              </a:r>
              <a:endParaRPr lang="en-US" altLang="zh-CN" sz="1600" i="1"/>
            </a:p>
          </p:txBody>
        </p:sp>
        <p:sp>
          <p:nvSpPr>
            <p:cNvPr id="96276" name="Rectangle 22"/>
            <p:cNvSpPr>
              <a:spLocks noChangeArrowheads="1"/>
            </p:cNvSpPr>
            <p:nvPr/>
          </p:nvSpPr>
          <p:spPr bwMode="auto">
            <a:xfrm>
              <a:off x="3616" y="1206"/>
              <a:ext cx="4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t>sum</a:t>
              </a:r>
              <a:endParaRPr lang="en-US" altLang="zh-CN" sz="1600" i="1"/>
            </a:p>
          </p:txBody>
        </p:sp>
        <p:sp>
          <p:nvSpPr>
            <p:cNvPr id="96277" name="AutoShape 23"/>
            <p:cNvSpPr>
              <a:spLocks noChangeArrowheads="1"/>
            </p:cNvSpPr>
            <p:nvPr/>
          </p:nvSpPr>
          <p:spPr bwMode="auto">
            <a:xfrm>
              <a:off x="1346"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78" name="AutoShape 24"/>
            <p:cNvSpPr>
              <a:spLocks noChangeArrowheads="1"/>
            </p:cNvSpPr>
            <p:nvPr/>
          </p:nvSpPr>
          <p:spPr bwMode="auto">
            <a:xfrm>
              <a:off x="1170" y="1599"/>
              <a:ext cx="639" cy="564"/>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79" name="AutoShape 25"/>
            <p:cNvSpPr>
              <a:spLocks noChangeArrowheads="1"/>
            </p:cNvSpPr>
            <p:nvPr/>
          </p:nvSpPr>
          <p:spPr bwMode="auto">
            <a:xfrm>
              <a:off x="992" y="1771"/>
              <a:ext cx="640" cy="563"/>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80" name="AutoShape 26"/>
            <p:cNvSpPr>
              <a:spLocks noChangeArrowheads="1"/>
            </p:cNvSpPr>
            <p:nvPr/>
          </p:nvSpPr>
          <p:spPr bwMode="auto">
            <a:xfrm>
              <a:off x="1879" y="1428"/>
              <a:ext cx="639" cy="563"/>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81" name="AutoShape 27"/>
            <p:cNvSpPr>
              <a:spLocks noChangeArrowheads="1"/>
            </p:cNvSpPr>
            <p:nvPr/>
          </p:nvSpPr>
          <p:spPr bwMode="auto">
            <a:xfrm>
              <a:off x="1701" y="1599"/>
              <a:ext cx="641" cy="564"/>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82" name="AutoShape 28"/>
            <p:cNvSpPr>
              <a:spLocks noChangeArrowheads="1"/>
            </p:cNvSpPr>
            <p:nvPr/>
          </p:nvSpPr>
          <p:spPr bwMode="auto">
            <a:xfrm>
              <a:off x="1524" y="1771"/>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83" name="AutoShape 29"/>
            <p:cNvSpPr>
              <a:spLocks noChangeArrowheads="1"/>
            </p:cNvSpPr>
            <p:nvPr/>
          </p:nvSpPr>
          <p:spPr bwMode="auto">
            <a:xfrm>
              <a:off x="2410"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84" name="AutoShape 30"/>
            <p:cNvSpPr>
              <a:spLocks noChangeArrowheads="1"/>
            </p:cNvSpPr>
            <p:nvPr/>
          </p:nvSpPr>
          <p:spPr bwMode="auto">
            <a:xfrm>
              <a:off x="2233" y="1599"/>
              <a:ext cx="641" cy="564"/>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85" name="AutoShape 31"/>
            <p:cNvSpPr>
              <a:spLocks noChangeArrowheads="1"/>
            </p:cNvSpPr>
            <p:nvPr/>
          </p:nvSpPr>
          <p:spPr bwMode="auto">
            <a:xfrm>
              <a:off x="2055" y="1771"/>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86" name="AutoShape 32"/>
            <p:cNvSpPr>
              <a:spLocks noChangeArrowheads="1"/>
            </p:cNvSpPr>
            <p:nvPr/>
          </p:nvSpPr>
          <p:spPr bwMode="auto">
            <a:xfrm>
              <a:off x="2942"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87" name="AutoShape 33"/>
            <p:cNvSpPr>
              <a:spLocks noChangeArrowheads="1"/>
            </p:cNvSpPr>
            <p:nvPr/>
          </p:nvSpPr>
          <p:spPr bwMode="auto">
            <a:xfrm>
              <a:off x="2766" y="1599"/>
              <a:ext cx="639" cy="564"/>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88" name="AutoShape 34"/>
            <p:cNvSpPr>
              <a:spLocks noChangeArrowheads="1"/>
            </p:cNvSpPr>
            <p:nvPr/>
          </p:nvSpPr>
          <p:spPr bwMode="auto">
            <a:xfrm>
              <a:off x="2588" y="1771"/>
              <a:ext cx="639" cy="563"/>
            </a:xfrm>
            <a:prstGeom prst="cube">
              <a:avLst>
                <a:gd name="adj" fmla="val 24995"/>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89" name="AutoShape 35"/>
            <p:cNvSpPr>
              <a:spLocks noChangeArrowheads="1"/>
            </p:cNvSpPr>
            <p:nvPr/>
          </p:nvSpPr>
          <p:spPr bwMode="auto">
            <a:xfrm>
              <a:off x="3475" y="1428"/>
              <a:ext cx="639" cy="563"/>
            </a:xfrm>
            <a:prstGeom prst="cube">
              <a:avLst>
                <a:gd name="adj" fmla="val 24995"/>
              </a:avLst>
            </a:prstGeom>
            <a:solidFill>
              <a:srgbClr val="CCFFCC"/>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90" name="AutoShape 36"/>
            <p:cNvSpPr>
              <a:spLocks noChangeArrowheads="1"/>
            </p:cNvSpPr>
            <p:nvPr/>
          </p:nvSpPr>
          <p:spPr bwMode="auto">
            <a:xfrm>
              <a:off x="3297" y="1599"/>
              <a:ext cx="639" cy="564"/>
            </a:xfrm>
            <a:prstGeom prst="cube">
              <a:avLst>
                <a:gd name="adj" fmla="val 24995"/>
              </a:avLst>
            </a:prstGeom>
            <a:solidFill>
              <a:srgbClr val="CCFFCC"/>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291" name="AutoShape 37"/>
            <p:cNvSpPr>
              <a:spLocks noChangeArrowheads="1"/>
            </p:cNvSpPr>
            <p:nvPr/>
          </p:nvSpPr>
          <p:spPr bwMode="auto">
            <a:xfrm>
              <a:off x="3119" y="1771"/>
              <a:ext cx="641" cy="563"/>
            </a:xfrm>
            <a:prstGeom prst="cube">
              <a:avLst>
                <a:gd name="adj" fmla="val 24995"/>
              </a:avLst>
            </a:prstGeom>
            <a:solidFill>
              <a:srgbClr val="CCFFCC"/>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grpSp>
          <p:nvGrpSpPr>
            <p:cNvPr id="96292" name="Group 38"/>
            <p:cNvGrpSpPr>
              <a:grpSpLocks/>
            </p:cNvGrpSpPr>
            <p:nvPr/>
          </p:nvGrpSpPr>
          <p:grpSpPr bwMode="auto">
            <a:xfrm>
              <a:off x="823" y="1926"/>
              <a:ext cx="2768" cy="1937"/>
              <a:chOff x="1388" y="1937"/>
              <a:chExt cx="2026" cy="1310"/>
            </a:xfrm>
          </p:grpSpPr>
          <p:sp>
            <p:nvSpPr>
              <p:cNvPr id="96305" name="AutoShape 39"/>
              <p:cNvSpPr>
                <a:spLocks noChangeArrowheads="1"/>
              </p:cNvSpPr>
              <p:nvPr/>
            </p:nvSpPr>
            <p:spPr bwMode="auto">
              <a:xfrm>
                <a:off x="1388"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06" name="AutoShape 40"/>
              <p:cNvSpPr>
                <a:spLocks noChangeArrowheads="1"/>
              </p:cNvSpPr>
              <p:nvPr/>
            </p:nvSpPr>
            <p:spPr bwMode="auto">
              <a:xfrm>
                <a:off x="1778" y="2867"/>
                <a:ext cx="468" cy="380"/>
              </a:xfrm>
              <a:prstGeom prst="cube">
                <a:avLst>
                  <a:gd name="adj" fmla="val 24995"/>
                </a:avLst>
              </a:prstGeom>
              <a:solidFill>
                <a:srgbClr val="FF996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07" name="AutoShape 41"/>
              <p:cNvSpPr>
                <a:spLocks noChangeArrowheads="1"/>
              </p:cNvSpPr>
              <p:nvPr/>
            </p:nvSpPr>
            <p:spPr bwMode="auto">
              <a:xfrm>
                <a:off x="1388"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08" name="AutoShape 42"/>
              <p:cNvSpPr>
                <a:spLocks noChangeArrowheads="1"/>
              </p:cNvSpPr>
              <p:nvPr/>
            </p:nvSpPr>
            <p:spPr bwMode="auto">
              <a:xfrm>
                <a:off x="1389" y="2258"/>
                <a:ext cx="469" cy="380"/>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09" name="AutoShape 43"/>
              <p:cNvSpPr>
                <a:spLocks noChangeArrowheads="1"/>
              </p:cNvSpPr>
              <p:nvPr/>
            </p:nvSpPr>
            <p:spPr bwMode="auto">
              <a:xfrm>
                <a:off x="1778" y="2557"/>
                <a:ext cx="468" cy="381"/>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10" name="AutoShape 44"/>
              <p:cNvSpPr>
                <a:spLocks noChangeArrowheads="1"/>
              </p:cNvSpPr>
              <p:nvPr/>
            </p:nvSpPr>
            <p:spPr bwMode="auto">
              <a:xfrm>
                <a:off x="1778" y="2247"/>
                <a:ext cx="468" cy="381"/>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11" name="AutoShape 45"/>
              <p:cNvSpPr>
                <a:spLocks noChangeArrowheads="1"/>
              </p:cNvSpPr>
              <p:nvPr/>
            </p:nvSpPr>
            <p:spPr bwMode="auto">
              <a:xfrm>
                <a:off x="2167"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12" name="AutoShape 46"/>
              <p:cNvSpPr>
                <a:spLocks noChangeArrowheads="1"/>
              </p:cNvSpPr>
              <p:nvPr/>
            </p:nvSpPr>
            <p:spPr bwMode="auto">
              <a:xfrm>
                <a:off x="2167"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13" name="AutoShape 47"/>
              <p:cNvSpPr>
                <a:spLocks noChangeArrowheads="1"/>
              </p:cNvSpPr>
              <p:nvPr/>
            </p:nvSpPr>
            <p:spPr bwMode="auto">
              <a:xfrm>
                <a:off x="2167" y="224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14" name="AutoShape 48"/>
              <p:cNvSpPr>
                <a:spLocks noChangeArrowheads="1"/>
              </p:cNvSpPr>
              <p:nvPr/>
            </p:nvSpPr>
            <p:spPr bwMode="auto">
              <a:xfrm>
                <a:off x="2556"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15" name="AutoShape 49"/>
              <p:cNvSpPr>
                <a:spLocks noChangeArrowheads="1"/>
              </p:cNvSpPr>
              <p:nvPr/>
            </p:nvSpPr>
            <p:spPr bwMode="auto">
              <a:xfrm>
                <a:off x="2556"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16" name="AutoShape 50"/>
              <p:cNvSpPr>
                <a:spLocks noChangeArrowheads="1"/>
              </p:cNvSpPr>
              <p:nvPr/>
            </p:nvSpPr>
            <p:spPr bwMode="auto">
              <a:xfrm>
                <a:off x="2556" y="224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17" name="AutoShape 51"/>
              <p:cNvSpPr>
                <a:spLocks noChangeArrowheads="1"/>
              </p:cNvSpPr>
              <p:nvPr/>
            </p:nvSpPr>
            <p:spPr bwMode="auto">
              <a:xfrm>
                <a:off x="2946" y="2867"/>
                <a:ext cx="468" cy="380"/>
              </a:xfrm>
              <a:prstGeom prst="cube">
                <a:avLst>
                  <a:gd name="adj" fmla="val 24995"/>
                </a:avLst>
              </a:prstGeom>
              <a:solidFill>
                <a:srgbClr val="00336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18" name="AutoShape 52"/>
              <p:cNvSpPr>
                <a:spLocks noChangeArrowheads="1"/>
              </p:cNvSpPr>
              <p:nvPr/>
            </p:nvSpPr>
            <p:spPr bwMode="auto">
              <a:xfrm>
                <a:off x="2946" y="2557"/>
                <a:ext cx="468" cy="381"/>
              </a:xfrm>
              <a:prstGeom prst="cube">
                <a:avLst>
                  <a:gd name="adj" fmla="val 24995"/>
                </a:avLst>
              </a:prstGeom>
              <a:solidFill>
                <a:srgbClr val="96969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19" name="AutoShape 53"/>
              <p:cNvSpPr>
                <a:spLocks noChangeArrowheads="1"/>
              </p:cNvSpPr>
              <p:nvPr/>
            </p:nvSpPr>
            <p:spPr bwMode="auto">
              <a:xfrm>
                <a:off x="2946" y="2247"/>
                <a:ext cx="468" cy="381"/>
              </a:xfrm>
              <a:prstGeom prst="cube">
                <a:avLst>
                  <a:gd name="adj" fmla="val 24995"/>
                </a:avLst>
              </a:prstGeom>
              <a:solidFill>
                <a:srgbClr val="96969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20" name="AutoShape 54"/>
              <p:cNvSpPr>
                <a:spLocks noChangeArrowheads="1"/>
              </p:cNvSpPr>
              <p:nvPr/>
            </p:nvSpPr>
            <p:spPr bwMode="auto">
              <a:xfrm>
                <a:off x="1389"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21" name="AutoShape 55"/>
              <p:cNvSpPr>
                <a:spLocks noChangeArrowheads="1"/>
              </p:cNvSpPr>
              <p:nvPr/>
            </p:nvSpPr>
            <p:spPr bwMode="auto">
              <a:xfrm>
                <a:off x="1779" y="1948"/>
                <a:ext cx="468" cy="381"/>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22" name="AutoShape 56"/>
              <p:cNvSpPr>
                <a:spLocks noChangeArrowheads="1"/>
              </p:cNvSpPr>
              <p:nvPr/>
            </p:nvSpPr>
            <p:spPr bwMode="auto">
              <a:xfrm>
                <a:off x="2168"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23" name="AutoShape 57"/>
              <p:cNvSpPr>
                <a:spLocks noChangeArrowheads="1"/>
              </p:cNvSpPr>
              <p:nvPr/>
            </p:nvSpPr>
            <p:spPr bwMode="auto">
              <a:xfrm>
                <a:off x="2557"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a:latin typeface="Tahoma" panose="020B0604030504040204" pitchFamily="34" charset="0"/>
                </a:endParaRPr>
              </a:p>
            </p:txBody>
          </p:sp>
          <p:sp>
            <p:nvSpPr>
              <p:cNvPr id="96324" name="AutoShape 58"/>
              <p:cNvSpPr>
                <a:spLocks noChangeArrowheads="1"/>
              </p:cNvSpPr>
              <p:nvPr/>
            </p:nvSpPr>
            <p:spPr bwMode="auto">
              <a:xfrm>
                <a:off x="2946" y="1937"/>
                <a:ext cx="468" cy="381"/>
              </a:xfrm>
              <a:prstGeom prst="cube">
                <a:avLst>
                  <a:gd name="adj" fmla="val 24995"/>
                </a:avLst>
              </a:prstGeom>
              <a:solidFill>
                <a:srgbClr val="969696"/>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b="1">
                  <a:latin typeface="Times New Roman" panose="02020603050405020304" pitchFamily="18" charset="0"/>
                </a:endParaRPr>
              </a:p>
            </p:txBody>
          </p:sp>
        </p:grpSp>
        <p:sp>
          <p:nvSpPr>
            <p:cNvPr id="96293" name="Rectangle 59"/>
            <p:cNvSpPr>
              <a:spLocks noChangeArrowheads="1"/>
            </p:cNvSpPr>
            <p:nvPr/>
          </p:nvSpPr>
          <p:spPr bwMode="auto">
            <a:xfrm>
              <a:off x="2468" y="1182"/>
              <a:ext cx="76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i="1"/>
                <a:t> </a:t>
              </a:r>
            </a:p>
          </p:txBody>
        </p:sp>
        <p:sp>
          <p:nvSpPr>
            <p:cNvPr id="96294" name="Text Box 60"/>
            <p:cNvSpPr txBox="1">
              <a:spLocks noChangeArrowheads="1"/>
            </p:cNvSpPr>
            <p:nvPr/>
          </p:nvSpPr>
          <p:spPr bwMode="auto">
            <a:xfrm>
              <a:off x="1103" y="1300"/>
              <a:ext cx="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Times New Roman" panose="02020603050405020304" pitchFamily="18" charset="0"/>
                </a:rPr>
                <a:t>TV</a:t>
              </a:r>
              <a:endParaRPr lang="en-US" altLang="zh-CN" sz="2400">
                <a:latin typeface="Times New Roman" panose="02020603050405020304" pitchFamily="18" charset="0"/>
              </a:endParaRPr>
            </a:p>
          </p:txBody>
        </p:sp>
        <p:sp>
          <p:nvSpPr>
            <p:cNvPr id="96295" name="Text Box 61"/>
            <p:cNvSpPr txBox="1">
              <a:spLocks noChangeArrowheads="1"/>
            </p:cNvSpPr>
            <p:nvPr/>
          </p:nvSpPr>
          <p:spPr bwMode="auto">
            <a:xfrm>
              <a:off x="679" y="1669"/>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Times New Roman" panose="02020603050405020304" pitchFamily="18" charset="0"/>
                </a:rPr>
                <a:t>VCR</a:t>
              </a:r>
              <a:endParaRPr lang="en-US" altLang="zh-CN" sz="2400">
                <a:latin typeface="Times New Roman" panose="02020603050405020304" pitchFamily="18" charset="0"/>
              </a:endParaRPr>
            </a:p>
          </p:txBody>
        </p:sp>
        <p:sp>
          <p:nvSpPr>
            <p:cNvPr id="96296" name="Text Box 62"/>
            <p:cNvSpPr txBox="1">
              <a:spLocks noChangeArrowheads="1"/>
            </p:cNvSpPr>
            <p:nvPr/>
          </p:nvSpPr>
          <p:spPr bwMode="auto">
            <a:xfrm>
              <a:off x="941" y="1492"/>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Times New Roman" panose="02020603050405020304" pitchFamily="18" charset="0"/>
                </a:rPr>
                <a:t>PC</a:t>
              </a:r>
              <a:endParaRPr lang="en-US" altLang="zh-CN" sz="2400">
                <a:latin typeface="Times New Roman" panose="02020603050405020304" pitchFamily="18" charset="0"/>
              </a:endParaRPr>
            </a:p>
          </p:txBody>
        </p:sp>
        <p:sp>
          <p:nvSpPr>
            <p:cNvPr id="96297" name="Text Box 63"/>
            <p:cNvSpPr txBox="1">
              <a:spLocks noChangeArrowheads="1"/>
            </p:cNvSpPr>
            <p:nvPr/>
          </p:nvSpPr>
          <p:spPr bwMode="auto">
            <a:xfrm>
              <a:off x="1472" y="1197"/>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Times New Roman" panose="02020603050405020304" pitchFamily="18" charset="0"/>
                </a:rPr>
                <a:t>1Qtr</a:t>
              </a:r>
              <a:endParaRPr lang="en-US" altLang="zh-CN" sz="2400">
                <a:latin typeface="Times New Roman" panose="02020603050405020304" pitchFamily="18" charset="0"/>
              </a:endParaRPr>
            </a:p>
          </p:txBody>
        </p:sp>
        <p:sp>
          <p:nvSpPr>
            <p:cNvPr id="96298" name="Text Box 64"/>
            <p:cNvSpPr txBox="1">
              <a:spLocks noChangeArrowheads="1"/>
            </p:cNvSpPr>
            <p:nvPr/>
          </p:nvSpPr>
          <p:spPr bwMode="auto">
            <a:xfrm>
              <a:off x="2036" y="1185"/>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Times New Roman" panose="02020603050405020304" pitchFamily="18" charset="0"/>
                </a:rPr>
                <a:t>2Qtr</a:t>
              </a:r>
              <a:endParaRPr lang="en-US" altLang="zh-CN" sz="2400">
                <a:latin typeface="Times New Roman" panose="02020603050405020304" pitchFamily="18" charset="0"/>
              </a:endParaRPr>
            </a:p>
          </p:txBody>
        </p:sp>
        <p:sp>
          <p:nvSpPr>
            <p:cNvPr id="96299" name="Text Box 65"/>
            <p:cNvSpPr txBox="1">
              <a:spLocks noChangeArrowheads="1"/>
            </p:cNvSpPr>
            <p:nvPr/>
          </p:nvSpPr>
          <p:spPr bwMode="auto">
            <a:xfrm>
              <a:off x="2528" y="1209"/>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Times New Roman" panose="02020603050405020304" pitchFamily="18" charset="0"/>
                </a:rPr>
                <a:t>3Qtr</a:t>
              </a:r>
              <a:endParaRPr lang="en-US" altLang="zh-CN" sz="2400">
                <a:latin typeface="Times New Roman" panose="02020603050405020304" pitchFamily="18" charset="0"/>
              </a:endParaRPr>
            </a:p>
          </p:txBody>
        </p:sp>
        <p:sp>
          <p:nvSpPr>
            <p:cNvPr id="96300" name="Text Box 66"/>
            <p:cNvSpPr txBox="1">
              <a:spLocks noChangeArrowheads="1"/>
            </p:cNvSpPr>
            <p:nvPr/>
          </p:nvSpPr>
          <p:spPr bwMode="auto">
            <a:xfrm>
              <a:off x="3104" y="1221"/>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Times New Roman" panose="02020603050405020304" pitchFamily="18" charset="0"/>
                </a:rPr>
                <a:t>4Qtr</a:t>
              </a:r>
              <a:endParaRPr lang="en-US" altLang="zh-CN" sz="2400">
                <a:latin typeface="Times New Roman" panose="02020603050405020304" pitchFamily="18" charset="0"/>
              </a:endParaRPr>
            </a:p>
          </p:txBody>
        </p:sp>
        <p:sp>
          <p:nvSpPr>
            <p:cNvPr id="96301" name="Text Box 67"/>
            <p:cNvSpPr txBox="1">
              <a:spLocks noChangeArrowheads="1"/>
            </p:cNvSpPr>
            <p:nvPr/>
          </p:nvSpPr>
          <p:spPr bwMode="auto">
            <a:xfrm>
              <a:off x="4085" y="1482"/>
              <a:ext cx="5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a:latin typeface="Times New Roman" panose="02020603050405020304" pitchFamily="18" charset="0"/>
                </a:rPr>
                <a:t>U.S.A</a:t>
              </a:r>
              <a:endParaRPr lang="en-US" altLang="zh-CN" sz="2400">
                <a:latin typeface="Times New Roman" panose="02020603050405020304" pitchFamily="18" charset="0"/>
              </a:endParaRPr>
            </a:p>
          </p:txBody>
        </p:sp>
        <p:sp>
          <p:nvSpPr>
            <p:cNvPr id="96302" name="Text Box 68"/>
            <p:cNvSpPr txBox="1">
              <a:spLocks noChangeArrowheads="1"/>
            </p:cNvSpPr>
            <p:nvPr/>
          </p:nvSpPr>
          <p:spPr bwMode="auto">
            <a:xfrm>
              <a:off x="4034" y="1974"/>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a:latin typeface="Times New Roman" panose="02020603050405020304" pitchFamily="18" charset="0"/>
                </a:rPr>
                <a:t>Canada</a:t>
              </a:r>
              <a:endParaRPr lang="en-US" altLang="zh-CN" sz="2400">
                <a:latin typeface="Times New Roman" panose="02020603050405020304" pitchFamily="18" charset="0"/>
              </a:endParaRPr>
            </a:p>
          </p:txBody>
        </p:sp>
        <p:sp>
          <p:nvSpPr>
            <p:cNvPr id="96303" name="Text Box 69"/>
            <p:cNvSpPr txBox="1">
              <a:spLocks noChangeArrowheads="1"/>
            </p:cNvSpPr>
            <p:nvPr/>
          </p:nvSpPr>
          <p:spPr bwMode="auto">
            <a:xfrm>
              <a:off x="4054" y="2394"/>
              <a:ext cx="6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a:latin typeface="Times New Roman" panose="02020603050405020304" pitchFamily="18" charset="0"/>
                </a:rPr>
                <a:t>Mexico</a:t>
              </a:r>
              <a:endParaRPr lang="en-US" altLang="zh-CN" sz="2400">
                <a:latin typeface="Times New Roman" panose="02020603050405020304" pitchFamily="18" charset="0"/>
              </a:endParaRPr>
            </a:p>
          </p:txBody>
        </p:sp>
        <p:sp>
          <p:nvSpPr>
            <p:cNvPr id="96304" name="Text Box 70"/>
            <p:cNvSpPr txBox="1">
              <a:spLocks noChangeArrowheads="1"/>
            </p:cNvSpPr>
            <p:nvPr/>
          </p:nvSpPr>
          <p:spPr bwMode="auto">
            <a:xfrm>
              <a:off x="4180" y="2874"/>
              <a:ext cx="3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i="1">
                  <a:latin typeface="Times New Roman" panose="02020603050405020304" pitchFamily="18" charset="0"/>
                </a:rPr>
                <a:t>sum</a:t>
              </a:r>
              <a:endParaRPr lang="en-US" altLang="zh-CN" sz="2400">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266C1D-E2B9-4E56-83F9-F65F5B28F5D1}" type="slidenum">
              <a:rPr lang="en-US" altLang="zh-CN"/>
              <a:pPr/>
              <a:t>74</a:t>
            </a:fld>
            <a:endParaRPr lang="en-US" altLang="zh-CN"/>
          </a:p>
        </p:txBody>
      </p:sp>
      <p:sp>
        <p:nvSpPr>
          <p:cNvPr id="97283" name="Rectangle 2"/>
          <p:cNvSpPr>
            <a:spLocks noGrp="1" noChangeArrowheads="1"/>
          </p:cNvSpPr>
          <p:nvPr>
            <p:ph type="title"/>
          </p:nvPr>
        </p:nvSpPr>
        <p:spPr/>
        <p:txBody>
          <a:bodyPr/>
          <a:lstStyle/>
          <a:p>
            <a:pPr eaLnBrk="1" hangingPunct="1"/>
            <a:r>
              <a:rPr lang="zh-CN" altLang="en-US" dirty="0"/>
              <a:t>维归约</a:t>
            </a:r>
            <a:r>
              <a:rPr lang="en-US" altLang="zh-CN" dirty="0"/>
              <a:t/>
            </a:r>
            <a:br>
              <a:rPr lang="en-US" altLang="zh-CN" dirty="0"/>
            </a:br>
            <a:r>
              <a:rPr lang="en-US" altLang="zh-CN" dirty="0"/>
              <a:t>		(Dimensionality Reduction)</a:t>
            </a:r>
            <a:endParaRPr lang="zh-CN" altLang="en-US" dirty="0"/>
          </a:p>
        </p:txBody>
      </p:sp>
      <p:sp>
        <p:nvSpPr>
          <p:cNvPr id="54276" name="Rectangle 3"/>
          <p:cNvSpPr>
            <a:spLocks noGrp="1" noChangeArrowheads="1"/>
          </p:cNvSpPr>
          <p:nvPr>
            <p:ph type="body" idx="1"/>
          </p:nvPr>
        </p:nvSpPr>
        <p:spPr>
          <a:xfrm>
            <a:off x="503238" y="1376363"/>
            <a:ext cx="8229600" cy="3889375"/>
          </a:xfrm>
          <a:solidFill>
            <a:schemeClr val="bg1"/>
          </a:solidFill>
        </p:spPr>
        <p:txBody>
          <a:bodyPr/>
          <a:lstStyle/>
          <a:p>
            <a:pPr eaLnBrk="1" hangingPunct="1">
              <a:lnSpc>
                <a:spcPct val="120000"/>
              </a:lnSpc>
              <a:spcBef>
                <a:spcPct val="0"/>
              </a:spcBef>
            </a:pPr>
            <a:r>
              <a:rPr lang="zh-CN" altLang="en-US" dirty="0"/>
              <a:t>维归约是从原有的维度中删除不重要或不相关</a:t>
            </a:r>
            <a:endParaRPr lang="en-US" altLang="zh-CN" dirty="0"/>
          </a:p>
          <a:p>
            <a:pPr eaLnBrk="1" hangingPunct="1">
              <a:lnSpc>
                <a:spcPct val="120000"/>
              </a:lnSpc>
              <a:spcBef>
                <a:spcPct val="0"/>
              </a:spcBef>
            </a:pPr>
            <a:r>
              <a:rPr lang="zh-CN" altLang="en-US" dirty="0"/>
              <a:t>或者通过对原有维度进行组合来减少特征的个数</a:t>
            </a:r>
            <a:endParaRPr lang="en-US" altLang="zh-CN" dirty="0"/>
          </a:p>
          <a:p>
            <a:pPr eaLnBrk="1" hangingPunct="1">
              <a:lnSpc>
                <a:spcPct val="120000"/>
              </a:lnSpc>
              <a:spcBef>
                <a:spcPct val="0"/>
              </a:spcBef>
            </a:pPr>
            <a:r>
              <a:rPr lang="zh-CN" altLang="en-US" dirty="0"/>
              <a:t>原则是在保留、甚至提高原有判别能力的同时减少特征向量的维度。</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solidFill>
                  <a:srgbClr val="3333FF"/>
                </a:solidFill>
              </a:rPr>
              <a:t>数据降维</a:t>
            </a:r>
          </a:p>
        </p:txBody>
      </p:sp>
      <p:sp>
        <p:nvSpPr>
          <p:cNvPr id="5" name="副标题 4"/>
          <p:cNvSpPr>
            <a:spLocks noGrp="1"/>
          </p:cNvSpPr>
          <p:nvPr>
            <p:ph type="subTitle" idx="1"/>
          </p:nvPr>
        </p:nvSpPr>
        <p:spPr>
          <a:xfrm>
            <a:off x="539552" y="3049588"/>
            <a:ext cx="6558161" cy="2362200"/>
          </a:xfrm>
        </p:spPr>
        <p:txBody>
          <a:bodyPr/>
          <a:lstStyle/>
          <a:p>
            <a:pPr algn="r"/>
            <a:r>
              <a:rPr lang="zh-CN" altLang="fr-FR" dirty="0">
                <a:solidFill>
                  <a:srgbClr val="0070C0"/>
                </a:solidFill>
              </a:rPr>
              <a:t>主成分分析</a:t>
            </a:r>
            <a:endParaRPr lang="en-US" altLang="zh-CN" dirty="0">
              <a:solidFill>
                <a:srgbClr val="0070C0"/>
              </a:solidFill>
            </a:endParaRPr>
          </a:p>
          <a:p>
            <a:pPr algn="r"/>
            <a:r>
              <a:rPr lang="zh-CN" altLang="fr-FR" dirty="0">
                <a:solidFill>
                  <a:srgbClr val="0070C0"/>
                </a:solidFill>
              </a:rPr>
              <a:t>（</a:t>
            </a:r>
            <a:r>
              <a:rPr lang="fr-FR" altLang="zh-CN" dirty="0">
                <a:solidFill>
                  <a:srgbClr val="0070C0"/>
                </a:solidFill>
              </a:rPr>
              <a:t>Principal components analysis</a:t>
            </a:r>
            <a:r>
              <a:rPr lang="zh-CN" altLang="fr-FR" dirty="0">
                <a:solidFill>
                  <a:srgbClr val="0070C0"/>
                </a:solidFill>
              </a:rPr>
              <a:t>）</a:t>
            </a:r>
            <a:endParaRPr lang="zh-CN" altLang="en-US" dirty="0">
              <a:solidFill>
                <a:srgbClr val="0070C0"/>
              </a:solidFill>
            </a:endParaRPr>
          </a:p>
        </p:txBody>
      </p:sp>
    </p:spTree>
    <p:extLst>
      <p:ext uri="{BB962C8B-B14F-4D97-AF65-F5344CB8AC3E}">
        <p14:creationId xmlns:p14="http://schemas.microsoft.com/office/powerpoint/2010/main" val="10246442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3333FF"/>
                </a:solidFill>
              </a:rPr>
              <a:t>主成分分析的基本思想</a:t>
            </a:r>
          </a:p>
        </p:txBody>
      </p:sp>
      <p:sp>
        <p:nvSpPr>
          <p:cNvPr id="3" name="内容占位符 2"/>
          <p:cNvSpPr>
            <a:spLocks noGrp="1"/>
          </p:cNvSpPr>
          <p:nvPr>
            <p:ph idx="1"/>
          </p:nvPr>
        </p:nvSpPr>
        <p:spPr>
          <a:xfrm>
            <a:off x="457200" y="1719263"/>
            <a:ext cx="8435280" cy="4411662"/>
          </a:xfrm>
        </p:spPr>
        <p:txBody>
          <a:bodyPr/>
          <a:lstStyle/>
          <a:p>
            <a:pPr marL="202406" indent="-202406"/>
            <a:r>
              <a:rPr lang="zh-CN" altLang="en-US" sz="2100" dirty="0"/>
              <a:t>主成分分析（</a:t>
            </a:r>
            <a:r>
              <a:rPr lang="en-US" altLang="zh-CN" sz="2100" dirty="0"/>
              <a:t>Principal components analysis</a:t>
            </a:r>
            <a:r>
              <a:rPr lang="zh-CN" altLang="en-US" sz="2100" dirty="0"/>
              <a:t>），也称主分量分析、主轴分析。</a:t>
            </a:r>
            <a:endParaRPr lang="en-US" altLang="zh-CN" sz="2100" dirty="0"/>
          </a:p>
          <a:p>
            <a:pPr marL="202406" indent="-202406"/>
            <a:r>
              <a:rPr lang="zh-CN" altLang="en-US" sz="2100" dirty="0"/>
              <a:t>由于多个变量之间往往存在着一定程度的</a:t>
            </a:r>
            <a:r>
              <a:rPr lang="zh-CN" altLang="en-US" sz="2100" b="1" dirty="0"/>
              <a:t>相关性</a:t>
            </a:r>
            <a:r>
              <a:rPr lang="zh-CN" altLang="en-US" sz="2100" dirty="0"/>
              <a:t>。人们自然希望通过线性组合的方式，从这些指标中尽可能快地提取信息。</a:t>
            </a:r>
            <a:endParaRPr lang="en-US" altLang="zh-CN" sz="2100" dirty="0"/>
          </a:p>
          <a:p>
            <a:pPr marL="202406" indent="-202406"/>
            <a:r>
              <a:rPr lang="zh-CN" altLang="en-US" sz="2100" dirty="0"/>
              <a:t>当这些自变量的第一个线性组合不能提取更多的信息时，再考虑用第二个线性组合继续这个快速提取的过程，</a:t>
            </a:r>
            <a:r>
              <a:rPr lang="en-US" altLang="zh-CN" sz="2100" dirty="0"/>
              <a:t>……</a:t>
            </a:r>
            <a:r>
              <a:rPr lang="zh-CN" altLang="en-US" sz="2100" dirty="0"/>
              <a:t>，直到所提取的信息与原指标相差不多时为止。这就是主成分分析的思想。</a:t>
            </a:r>
            <a:endParaRPr lang="en-US" altLang="zh-CN" sz="2100" dirty="0"/>
          </a:p>
          <a:p>
            <a:pPr marL="202406" indent="-202406"/>
            <a:r>
              <a:rPr lang="zh-CN" altLang="en-US" sz="2100" dirty="0"/>
              <a:t>一般说来，在主成分分析适用的场合，用较少的主成分就可以得到较多的信息量。以各个主成分为分量，就得到一个更低维的随机向量；因此，通过主成分既可以降低数据“维数”又保留了原数据的大部分信息。</a:t>
            </a:r>
          </a:p>
        </p:txBody>
      </p:sp>
    </p:spTree>
    <p:extLst>
      <p:ext uri="{BB962C8B-B14F-4D97-AF65-F5344CB8AC3E}">
        <p14:creationId xmlns:p14="http://schemas.microsoft.com/office/powerpoint/2010/main" val="24180471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数据实例</a:t>
            </a:r>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77</a:t>
            </a:fld>
            <a:endParaRPr lang="en-US" altLang="zh-CN"/>
          </a:p>
        </p:txBody>
      </p:sp>
      <p:graphicFrame>
        <p:nvGraphicFramePr>
          <p:cNvPr id="7" name="Object 5"/>
          <p:cNvGraphicFramePr>
            <a:graphicFrameLocks noChangeAspect="1"/>
          </p:cNvGraphicFramePr>
          <p:nvPr>
            <p:extLst>
              <p:ext uri="{D42A27DB-BD31-4B8C-83A1-F6EECF244321}">
                <p14:modId xmlns:p14="http://schemas.microsoft.com/office/powerpoint/2010/main" val="4179406412"/>
              </p:ext>
            </p:extLst>
          </p:nvPr>
        </p:nvGraphicFramePr>
        <p:xfrm>
          <a:off x="259021" y="1654776"/>
          <a:ext cx="8656129" cy="4474523"/>
        </p:xfrm>
        <a:graphic>
          <a:graphicData uri="http://schemas.openxmlformats.org/presentationml/2006/ole">
            <mc:AlternateContent xmlns:mc="http://schemas.openxmlformats.org/markup-compatibility/2006">
              <mc:Choice xmlns:v="urn:schemas-microsoft-com:vml" Requires="v">
                <p:oleObj spid="_x0000_s91718" name="BMP 图像" r:id="rId3" imgW="6073200" imgH="3139560" progId="Paint.Picture">
                  <p:embed/>
                </p:oleObj>
              </mc:Choice>
              <mc:Fallback>
                <p:oleObj name="BMP 图像" r:id="rId3" imgW="6073200" imgH="3139560" progId="Paint.Picture">
                  <p:embed/>
                  <p:pic>
                    <p:nvPicPr>
                      <p:cNvPr id="0" name=""/>
                      <p:cNvPicPr>
                        <a:picLocks noChangeAspect="1" noChangeArrowheads="1"/>
                      </p:cNvPicPr>
                      <p:nvPr/>
                    </p:nvPicPr>
                    <p:blipFill>
                      <a:blip r:embed="rId4"/>
                      <a:srcRect/>
                      <a:stretch>
                        <a:fillRect/>
                      </a:stretch>
                    </p:blipFill>
                    <p:spPr bwMode="auto">
                      <a:xfrm>
                        <a:off x="259021" y="1654776"/>
                        <a:ext cx="8656129" cy="447452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478822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3333FF"/>
                </a:solidFill>
              </a:rPr>
              <a:t>目标</a:t>
            </a:r>
          </a:p>
        </p:txBody>
      </p:sp>
      <p:sp>
        <p:nvSpPr>
          <p:cNvPr id="3" name="内容占位符 2"/>
          <p:cNvSpPr>
            <a:spLocks noGrp="1"/>
          </p:cNvSpPr>
          <p:nvPr>
            <p:ph idx="1"/>
          </p:nvPr>
        </p:nvSpPr>
        <p:spPr>
          <a:xfrm>
            <a:off x="457200" y="1719263"/>
            <a:ext cx="8229600" cy="2177789"/>
          </a:xfrm>
        </p:spPr>
        <p:txBody>
          <a:bodyPr/>
          <a:lstStyle/>
          <a:p>
            <a:r>
              <a:rPr lang="zh-CN" altLang="en-US" sz="2400" dirty="0">
                <a:latin typeface="华文仿宋" panose="02010600040101010101" pitchFamily="2" charset="-122"/>
                <a:ea typeface="华文仿宋" panose="02010600040101010101" pitchFamily="2" charset="-122"/>
              </a:rPr>
              <a:t>把数据的</a:t>
            </a:r>
            <a:r>
              <a:rPr lang="en-US" altLang="zh-CN" sz="2400" dirty="0">
                <a:latin typeface="华文仿宋" panose="02010600040101010101" pitchFamily="2" charset="-122"/>
                <a:ea typeface="华文仿宋" panose="02010600040101010101" pitchFamily="2" charset="-122"/>
              </a:rPr>
              <a:t>6</a:t>
            </a:r>
            <a:r>
              <a:rPr lang="zh-CN" altLang="en-US" sz="2400" dirty="0">
                <a:latin typeface="华文仿宋" panose="02010600040101010101" pitchFamily="2" charset="-122"/>
                <a:ea typeface="华文仿宋" panose="02010600040101010101" pitchFamily="2" charset="-122"/>
              </a:rPr>
              <a:t>个变量用一、两个综合</a:t>
            </a:r>
            <a:r>
              <a:rPr lang="zh-CN" altLang="en-US" dirty="0"/>
              <a:t>变量</a:t>
            </a:r>
            <a:r>
              <a:rPr lang="zh-CN" altLang="en-US" sz="2400" dirty="0">
                <a:latin typeface="华文仿宋" panose="02010600040101010101" pitchFamily="2" charset="-122"/>
                <a:ea typeface="华文仿宋" panose="02010600040101010101" pitchFamily="2" charset="-122"/>
              </a:rPr>
              <a:t>来表示；</a:t>
            </a:r>
            <a:endParaRPr lang="en-US" altLang="zh-CN" sz="2400" dirty="0">
              <a:latin typeface="华文仿宋" panose="02010600040101010101" pitchFamily="2" charset="-122"/>
              <a:ea typeface="华文仿宋" panose="02010600040101010101" pitchFamily="2" charset="-122"/>
            </a:endParaRPr>
          </a:p>
          <a:p>
            <a:r>
              <a:rPr lang="zh-CN" altLang="en-US" sz="2400" dirty="0">
                <a:latin typeface="华文仿宋" panose="02010600040101010101" pitchFamily="2" charset="-122"/>
                <a:ea typeface="华文仿宋" panose="02010600040101010101" pitchFamily="2" charset="-122"/>
              </a:rPr>
              <a:t>这一、两个综合</a:t>
            </a:r>
            <a:r>
              <a:rPr lang="zh-CN" altLang="en-US" dirty="0"/>
              <a:t>变量</a:t>
            </a:r>
            <a:r>
              <a:rPr lang="zh-CN" altLang="en-US" sz="2400" dirty="0">
                <a:latin typeface="华文仿宋" panose="02010600040101010101" pitchFamily="2" charset="-122"/>
                <a:ea typeface="华文仿宋" panose="02010600040101010101" pitchFamily="2" charset="-122"/>
              </a:rPr>
              <a:t>尽可能多地包含原来的信息；</a:t>
            </a:r>
            <a:endParaRPr lang="en-US" altLang="zh-CN" sz="2400" dirty="0">
              <a:latin typeface="华文仿宋" panose="02010600040101010101" pitchFamily="2" charset="-122"/>
              <a:ea typeface="华文仿宋" panose="02010600040101010101" pitchFamily="2" charset="-122"/>
            </a:endParaRPr>
          </a:p>
          <a:p>
            <a:r>
              <a:rPr lang="zh-CN" altLang="en-US" sz="2400" dirty="0">
                <a:latin typeface="华文仿宋" panose="02010600040101010101" pitchFamily="2" charset="-122"/>
                <a:ea typeface="华文仿宋" panose="02010600040101010101" pitchFamily="2" charset="-122"/>
              </a:rPr>
              <a:t>利用找到的综合</a:t>
            </a:r>
            <a:r>
              <a:rPr lang="zh-CN" altLang="en-US" dirty="0"/>
              <a:t>变量</a:t>
            </a:r>
            <a:r>
              <a:rPr lang="zh-CN" altLang="en-US" sz="2400" dirty="0">
                <a:latin typeface="华文仿宋" panose="02010600040101010101" pitchFamily="2" charset="-122"/>
                <a:ea typeface="华文仿宋" panose="02010600040101010101" pitchFamily="2" charset="-122"/>
              </a:rPr>
              <a:t>对学生排序；</a:t>
            </a:r>
            <a:endParaRPr lang="en-US" altLang="zh-CN" sz="2400" dirty="0">
              <a:latin typeface="华文仿宋" panose="02010600040101010101" pitchFamily="2" charset="-122"/>
              <a:ea typeface="华文仿宋" panose="02010600040101010101" pitchFamily="2" charset="-122"/>
            </a:endParaRPr>
          </a:p>
          <a:p>
            <a:r>
              <a:rPr lang="zh-CN" altLang="en-US" sz="2400" dirty="0">
                <a:latin typeface="华文仿宋" panose="02010600040101010101" pitchFamily="2" charset="-122"/>
                <a:ea typeface="华文仿宋" panose="02010600040101010101" pitchFamily="2" charset="-122"/>
              </a:rPr>
              <a:t>推广到对企业，对学校进行分析、排序、判别和分类等问题。</a:t>
            </a:r>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78</a:t>
            </a:fld>
            <a:endParaRPr lang="en-US" altLang="zh-CN"/>
          </a:p>
        </p:txBody>
      </p:sp>
      <p:sp>
        <p:nvSpPr>
          <p:cNvPr id="5" name="标题 1"/>
          <p:cNvSpPr txBox="1">
            <a:spLocks/>
          </p:cNvSpPr>
          <p:nvPr/>
        </p:nvSpPr>
        <p:spPr bwMode="auto">
          <a:xfrm>
            <a:off x="450352" y="3277394"/>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rgbClr val="3333FF"/>
                </a:solidFill>
                <a:latin typeface="华文仿宋" panose="02010600040101010101" pitchFamily="2" charset="-122"/>
                <a:ea typeface="华文仿宋" panose="02010600040101010101" pitchFamily="2" charset="-122"/>
                <a:cs typeface="+mj-cs"/>
              </a:defRPr>
            </a:lvl1pPr>
            <a:lvl2pPr algn="l" rtl="0" eaLnBrk="0" fontAlgn="base" hangingPunct="0">
              <a:spcBef>
                <a:spcPct val="0"/>
              </a:spcBef>
              <a:spcAft>
                <a:spcPct val="0"/>
              </a:spcAft>
              <a:defRPr sz="3900" b="1">
                <a:solidFill>
                  <a:schemeClr val="tx2"/>
                </a:solidFill>
                <a:latin typeface="Arial"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itchFamily="34" charset="0"/>
                <a:ea typeface="SimSun" pitchFamily="2" charset="-122"/>
              </a:defRPr>
            </a:lvl6pPr>
            <a:lvl7pPr marL="914400" algn="l" rtl="0" fontAlgn="base">
              <a:spcBef>
                <a:spcPct val="0"/>
              </a:spcBef>
              <a:spcAft>
                <a:spcPct val="0"/>
              </a:spcAft>
              <a:defRPr sz="3900" b="1">
                <a:solidFill>
                  <a:schemeClr val="tx2"/>
                </a:solidFill>
                <a:latin typeface="Arial" pitchFamily="34" charset="0"/>
                <a:ea typeface="SimSun" pitchFamily="2" charset="-122"/>
              </a:defRPr>
            </a:lvl7pPr>
            <a:lvl8pPr marL="1371600" algn="l" rtl="0" fontAlgn="base">
              <a:spcBef>
                <a:spcPct val="0"/>
              </a:spcBef>
              <a:spcAft>
                <a:spcPct val="0"/>
              </a:spcAft>
              <a:defRPr sz="3900" b="1">
                <a:solidFill>
                  <a:schemeClr val="tx2"/>
                </a:solidFill>
                <a:latin typeface="Arial" pitchFamily="34" charset="0"/>
                <a:ea typeface="SimSun" pitchFamily="2" charset="-122"/>
              </a:defRPr>
            </a:lvl8pPr>
            <a:lvl9pPr marL="1828800" algn="l" rtl="0" fontAlgn="base">
              <a:spcBef>
                <a:spcPct val="0"/>
              </a:spcBef>
              <a:spcAft>
                <a:spcPct val="0"/>
              </a:spcAft>
              <a:defRPr sz="3900" b="1">
                <a:solidFill>
                  <a:schemeClr val="tx2"/>
                </a:solidFill>
                <a:latin typeface="Arial" pitchFamily="34" charset="0"/>
                <a:ea typeface="SimSun" pitchFamily="2" charset="-122"/>
              </a:defRPr>
            </a:lvl9pPr>
          </a:lstStyle>
          <a:p>
            <a:r>
              <a:rPr lang="zh-CN" altLang="en-US" kern="0" dirty="0"/>
              <a:t>多维空间</a:t>
            </a:r>
          </a:p>
        </p:txBody>
      </p:sp>
      <p:sp>
        <p:nvSpPr>
          <p:cNvPr id="6" name="内容占位符 2"/>
          <p:cNvSpPr txBox="1">
            <a:spLocks/>
          </p:cNvSpPr>
          <p:nvPr/>
        </p:nvSpPr>
        <p:spPr bwMode="auto">
          <a:xfrm>
            <a:off x="457200" y="4686809"/>
            <a:ext cx="8229600" cy="174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Ø"/>
              <a:defRPr sz="2400">
                <a:solidFill>
                  <a:srgbClr val="3333FF"/>
                </a:solidFill>
                <a:latin typeface="华文仿宋" panose="02010600040101010101" pitchFamily="2" charset="-122"/>
                <a:ea typeface="华文仿宋" panose="0201060004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ü"/>
              <a:defRPr sz="2200">
                <a:solidFill>
                  <a:srgbClr val="3333FF"/>
                </a:solidFill>
                <a:latin typeface="华文仿宋" panose="02010600040101010101" pitchFamily="2" charset="-122"/>
                <a:ea typeface="华文仿宋" panose="0201060004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r>
              <a:rPr lang="zh-CN" altLang="en-US" kern="0" dirty="0"/>
              <a:t>例中的的数据点是六维的</a:t>
            </a:r>
            <a:endParaRPr lang="en-US" altLang="zh-CN" kern="0" dirty="0"/>
          </a:p>
          <a:p>
            <a:r>
              <a:rPr lang="zh-CN" altLang="en-US" kern="0" dirty="0"/>
              <a:t>可以把每个观测值看成</a:t>
            </a:r>
            <a:r>
              <a:rPr lang="en-US" altLang="zh-CN" kern="0" dirty="0"/>
              <a:t>6</a:t>
            </a:r>
            <a:r>
              <a:rPr lang="zh-CN" altLang="en-US" kern="0" dirty="0"/>
              <a:t>维空间中的一个点。</a:t>
            </a:r>
            <a:endParaRPr lang="en-US" altLang="zh-CN" kern="0" dirty="0"/>
          </a:p>
          <a:p>
            <a:r>
              <a:rPr lang="zh-CN" altLang="en-US" kern="0" dirty="0"/>
              <a:t>通过</a:t>
            </a:r>
            <a:r>
              <a:rPr lang="en-US" altLang="zh-CN" kern="0" dirty="0"/>
              <a:t>PCA</a:t>
            </a:r>
            <a:r>
              <a:rPr lang="zh-CN" altLang="en-US" kern="0" dirty="0"/>
              <a:t>降维，把</a:t>
            </a:r>
            <a:r>
              <a:rPr lang="en-US" altLang="zh-CN" kern="0" dirty="0"/>
              <a:t>6</a:t>
            </a:r>
            <a:r>
              <a:rPr lang="zh-CN" altLang="en-US" kern="0" dirty="0"/>
              <a:t>维空间用低维空间表示。</a:t>
            </a:r>
          </a:p>
          <a:p>
            <a:endParaRPr lang="zh-CN" altLang="en-US" kern="0" dirty="0"/>
          </a:p>
        </p:txBody>
      </p:sp>
    </p:spTree>
    <p:extLst>
      <p:ext uri="{BB962C8B-B14F-4D97-AF65-F5344CB8AC3E}">
        <p14:creationId xmlns:p14="http://schemas.microsoft.com/office/powerpoint/2010/main" val="1115600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690"/>
            <a:ext cx="7543800" cy="703106"/>
          </a:xfrm>
        </p:spPr>
        <p:txBody>
          <a:bodyPr/>
          <a:lstStyle/>
          <a:p>
            <a:r>
              <a:rPr lang="zh-CN" altLang="en-US" dirty="0" smtClean="0"/>
              <a:t>主成分分析</a:t>
            </a:r>
            <a:r>
              <a:rPr lang="zh-CN" altLang="en-US" dirty="0"/>
              <a:t>的形式化描述</a:t>
            </a:r>
          </a:p>
        </p:txBody>
      </p:sp>
      <p:sp>
        <p:nvSpPr>
          <p:cNvPr id="3" name="内容占位符 2"/>
          <p:cNvSpPr>
            <a:spLocks noGrp="1"/>
          </p:cNvSpPr>
          <p:nvPr>
            <p:ph idx="1"/>
          </p:nvPr>
        </p:nvSpPr>
        <p:spPr>
          <a:xfrm>
            <a:off x="457200" y="1719263"/>
            <a:ext cx="4726868" cy="521605"/>
          </a:xfrm>
        </p:spPr>
        <p:txBody>
          <a:bodyPr/>
          <a:lstStyle/>
          <a:p>
            <a:r>
              <a:rPr lang="zh-CN" altLang="en-US" dirty="0" smtClean="0"/>
              <a:t>设数据具有</a:t>
            </a:r>
            <a:r>
              <a:rPr lang="en-US" altLang="zh-CN" i="1" dirty="0" smtClean="0">
                <a:latin typeface="Times New Roman" panose="02020603050405020304" pitchFamily="18" charset="0"/>
                <a:cs typeface="Times New Roman" panose="02020603050405020304" pitchFamily="18" charset="0"/>
              </a:rPr>
              <a:t>p</a:t>
            </a:r>
            <a:r>
              <a:rPr lang="zh-CN" altLang="en-US" dirty="0" smtClean="0"/>
              <a:t> </a:t>
            </a:r>
            <a:r>
              <a:rPr lang="zh-CN" altLang="en-US" dirty="0"/>
              <a:t>个维度（属性）： </a:t>
            </a:r>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79</a:t>
            </a:fld>
            <a:endParaRPr lang="en-US" altLang="zh-CN"/>
          </a:p>
        </p:txBody>
      </p:sp>
      <p:graphicFrame>
        <p:nvGraphicFramePr>
          <p:cNvPr id="6" name="对象 5"/>
          <p:cNvGraphicFramePr>
            <a:graphicFrameLocks noChangeAspect="1"/>
          </p:cNvGraphicFramePr>
          <p:nvPr>
            <p:extLst>
              <p:ext uri="{D42A27DB-BD31-4B8C-83A1-F6EECF244321}">
                <p14:modId xmlns:p14="http://schemas.microsoft.com/office/powerpoint/2010/main" val="3881284752"/>
              </p:ext>
            </p:extLst>
          </p:nvPr>
        </p:nvGraphicFramePr>
        <p:xfrm>
          <a:off x="5077036" y="1633218"/>
          <a:ext cx="2952327" cy="693693"/>
        </p:xfrm>
        <a:graphic>
          <a:graphicData uri="http://schemas.openxmlformats.org/presentationml/2006/ole">
            <mc:AlternateContent xmlns:mc="http://schemas.openxmlformats.org/markup-compatibility/2006">
              <mc:Choice xmlns:v="urn:schemas-microsoft-com:vml" Requires="v">
                <p:oleObj spid="_x0000_s104516" name="Equation" r:id="rId4" imgW="1129810" imgH="253890" progId="Equation.DSMT4">
                  <p:embed/>
                </p:oleObj>
              </mc:Choice>
              <mc:Fallback>
                <p:oleObj name="Equation" r:id="rId4" imgW="1129810" imgH="25389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7036" y="1633218"/>
                        <a:ext cx="2952327" cy="693693"/>
                      </a:xfrm>
                      <a:prstGeom prst="rect">
                        <a:avLst/>
                      </a:prstGeom>
                      <a:noFill/>
                    </p:spPr>
                  </p:pic>
                </p:oleObj>
              </mc:Fallback>
            </mc:AlternateContent>
          </a:graphicData>
        </a:graphic>
      </p:graphicFrame>
      <p:sp>
        <p:nvSpPr>
          <p:cNvPr id="7" name="内容占位符 2"/>
          <p:cNvSpPr txBox="1">
            <a:spLocks/>
          </p:cNvSpPr>
          <p:nvPr/>
        </p:nvSpPr>
        <p:spPr bwMode="auto">
          <a:xfrm>
            <a:off x="467468" y="2399720"/>
            <a:ext cx="8676531" cy="52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Ø"/>
              <a:defRPr sz="2400">
                <a:solidFill>
                  <a:srgbClr val="3333FF"/>
                </a:solidFill>
                <a:latin typeface="华文仿宋" panose="02010600040101010101" pitchFamily="2" charset="-122"/>
                <a:ea typeface="华文仿宋" panose="0201060004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ü"/>
              <a:defRPr sz="2200">
                <a:solidFill>
                  <a:srgbClr val="3333FF"/>
                </a:solidFill>
                <a:latin typeface="华文仿宋" panose="02010600040101010101" pitchFamily="2" charset="-122"/>
                <a:ea typeface="华文仿宋" panose="0201060004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r>
              <a:rPr lang="zh-CN" altLang="en-US" kern="0" dirty="0" smtClean="0"/>
              <a:t>在考试成绩数据</a:t>
            </a:r>
            <a:r>
              <a:rPr lang="zh-CN" altLang="en-US" kern="0" dirty="0"/>
              <a:t>中，</a:t>
            </a:r>
            <a:r>
              <a:rPr lang="zh-CN" altLang="en-US" kern="0" dirty="0" smtClean="0"/>
              <a:t>第</a:t>
            </a:r>
            <a:r>
              <a:rPr lang="en-US" altLang="zh-CN" i="1" kern="0" dirty="0" smtClean="0">
                <a:latin typeface="Times New Roman" panose="02020603050405020304" pitchFamily="18" charset="0"/>
                <a:cs typeface="Times New Roman" panose="02020603050405020304" pitchFamily="18" charset="0"/>
              </a:rPr>
              <a:t>i</a:t>
            </a:r>
            <a:r>
              <a:rPr lang="zh-CN" altLang="en-US" kern="0" dirty="0" smtClean="0"/>
              <a:t>个</a:t>
            </a:r>
            <a:r>
              <a:rPr lang="zh-CN" altLang="en-US" kern="0" dirty="0"/>
              <a:t>学生的成绩是一个</a:t>
            </a:r>
            <a:r>
              <a:rPr lang="en-US" altLang="zh-CN" kern="0" dirty="0"/>
              <a:t>6</a:t>
            </a:r>
            <a:r>
              <a:rPr lang="zh-CN" altLang="en-US" kern="0" dirty="0"/>
              <a:t>维向量</a:t>
            </a:r>
            <a:r>
              <a:rPr lang="zh-CN" altLang="en-US" kern="0" dirty="0" smtClean="0"/>
              <a:t>： </a:t>
            </a:r>
            <a:endParaRPr lang="zh-CN" altLang="en-US" kern="0" dirty="0"/>
          </a:p>
        </p:txBody>
      </p:sp>
      <p:graphicFrame>
        <p:nvGraphicFramePr>
          <p:cNvPr id="9" name="对象 8"/>
          <p:cNvGraphicFramePr>
            <a:graphicFrameLocks noChangeAspect="1"/>
          </p:cNvGraphicFramePr>
          <p:nvPr>
            <p:extLst>
              <p:ext uri="{D42A27DB-BD31-4B8C-83A1-F6EECF244321}">
                <p14:modId xmlns:p14="http://schemas.microsoft.com/office/powerpoint/2010/main" val="1576270001"/>
              </p:ext>
            </p:extLst>
          </p:nvPr>
        </p:nvGraphicFramePr>
        <p:xfrm>
          <a:off x="2820634" y="2905376"/>
          <a:ext cx="3471814" cy="540060"/>
        </p:xfrm>
        <a:graphic>
          <a:graphicData uri="http://schemas.openxmlformats.org/presentationml/2006/ole">
            <mc:AlternateContent xmlns:mc="http://schemas.openxmlformats.org/markup-compatibility/2006">
              <mc:Choice xmlns:v="urn:schemas-microsoft-com:vml" Requires="v">
                <p:oleObj spid="_x0000_s104517" name="Equation" r:id="rId6" imgW="1701800" imgH="254000" progId="Equation.DSMT4">
                  <p:embed/>
                </p:oleObj>
              </mc:Choice>
              <mc:Fallback>
                <p:oleObj name="Equation" r:id="rId6" imgW="1701800" imgH="2540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634" y="2905376"/>
                        <a:ext cx="3471814" cy="540060"/>
                      </a:xfrm>
                      <a:prstGeom prst="rect">
                        <a:avLst/>
                      </a:prstGeom>
                      <a:noFill/>
                    </p:spPr>
                  </p:pic>
                </p:oleObj>
              </mc:Fallback>
            </mc:AlternateContent>
          </a:graphicData>
        </a:graphic>
      </p:graphicFrame>
      <p:sp>
        <p:nvSpPr>
          <p:cNvPr id="10" name="内容占位符 2"/>
          <p:cNvSpPr txBox="1">
            <a:spLocks/>
          </p:cNvSpPr>
          <p:nvPr/>
        </p:nvSpPr>
        <p:spPr bwMode="auto">
          <a:xfrm>
            <a:off x="467469" y="3468843"/>
            <a:ext cx="8676531" cy="52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Ø"/>
              <a:defRPr sz="2400">
                <a:solidFill>
                  <a:srgbClr val="3333FF"/>
                </a:solidFill>
                <a:latin typeface="华文仿宋" panose="02010600040101010101" pitchFamily="2" charset="-122"/>
                <a:ea typeface="华文仿宋" panose="0201060004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ü"/>
              <a:defRPr sz="2200">
                <a:solidFill>
                  <a:srgbClr val="3333FF"/>
                </a:solidFill>
                <a:latin typeface="华文仿宋" panose="02010600040101010101" pitchFamily="2" charset="-122"/>
                <a:ea typeface="华文仿宋" panose="0201060004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r>
              <a:rPr lang="zh-CN" altLang="en-US" kern="0" dirty="0"/>
              <a:t>由 </a:t>
            </a:r>
            <a:r>
              <a:rPr lang="en-US" altLang="zh-CN" i="1" kern="0" dirty="0">
                <a:latin typeface="Times New Roman" panose="02020603050405020304" pitchFamily="18" charset="0"/>
                <a:cs typeface="Times New Roman" panose="02020603050405020304" pitchFamily="18" charset="0"/>
              </a:rPr>
              <a:t>n</a:t>
            </a:r>
            <a:r>
              <a:rPr lang="zh-CN" altLang="en-US" kern="0" dirty="0" smtClean="0"/>
              <a:t>个 </a:t>
            </a:r>
            <a:r>
              <a:rPr lang="en-US" altLang="zh-CN" i="1" kern="0" dirty="0">
                <a:latin typeface="Times New Roman" panose="02020603050405020304" pitchFamily="18" charset="0"/>
                <a:cs typeface="Times New Roman" panose="02020603050405020304" pitchFamily="18" charset="0"/>
              </a:rPr>
              <a:t>p</a:t>
            </a:r>
            <a:r>
              <a:rPr lang="zh-CN" altLang="en-US" kern="0" dirty="0" smtClean="0"/>
              <a:t>维</a:t>
            </a:r>
            <a:r>
              <a:rPr lang="zh-CN" altLang="en-US" kern="0" dirty="0"/>
              <a:t>样本组成</a:t>
            </a:r>
            <a:r>
              <a:rPr lang="zh-CN" altLang="en-US" kern="0" dirty="0" smtClean="0"/>
              <a:t>的集合</a:t>
            </a:r>
            <a:r>
              <a:rPr lang="zh-CN" altLang="en-US" kern="0" dirty="0"/>
              <a:t>可以表示为一</a:t>
            </a:r>
            <a:r>
              <a:rPr lang="zh-CN" altLang="en-US" kern="0" dirty="0" smtClean="0"/>
              <a:t>个</a:t>
            </a:r>
            <a:r>
              <a:rPr lang="en-US" altLang="zh-CN" i="1" kern="0" dirty="0" err="1" smtClean="0">
                <a:latin typeface="Times New Roman" panose="02020603050405020304" pitchFamily="18" charset="0"/>
                <a:cs typeface="Times New Roman" panose="02020603050405020304" pitchFamily="18" charset="0"/>
              </a:rPr>
              <a:t>n</a:t>
            </a:r>
            <a:r>
              <a:rPr lang="en-US" altLang="zh-CN" kern="0" dirty="0" err="1" smtClean="0"/>
              <a:t>×</a:t>
            </a:r>
            <a:r>
              <a:rPr lang="en-US" altLang="zh-CN" i="1" kern="0" dirty="0" err="1" smtClean="0">
                <a:latin typeface="Times New Roman" panose="02020603050405020304" pitchFamily="18" charset="0"/>
                <a:cs typeface="Times New Roman" panose="02020603050405020304" pitchFamily="18" charset="0"/>
              </a:rPr>
              <a:t>p</a:t>
            </a:r>
            <a:r>
              <a:rPr lang="zh-CN" altLang="en-US" kern="0" dirty="0" smtClean="0"/>
              <a:t>的矩阵： </a:t>
            </a:r>
            <a:endParaRPr lang="zh-CN" altLang="en-US" kern="0" dirty="0"/>
          </a:p>
        </p:txBody>
      </p:sp>
      <p:graphicFrame>
        <p:nvGraphicFramePr>
          <p:cNvPr id="13" name="对象 12"/>
          <p:cNvGraphicFramePr>
            <a:graphicFrameLocks noChangeAspect="1"/>
          </p:cNvGraphicFramePr>
          <p:nvPr>
            <p:extLst>
              <p:ext uri="{D42A27DB-BD31-4B8C-83A1-F6EECF244321}">
                <p14:modId xmlns:p14="http://schemas.microsoft.com/office/powerpoint/2010/main" val="319659632"/>
              </p:ext>
            </p:extLst>
          </p:nvPr>
        </p:nvGraphicFramePr>
        <p:xfrm>
          <a:off x="1636812" y="3911933"/>
          <a:ext cx="5184576" cy="2793667"/>
        </p:xfrm>
        <a:graphic>
          <a:graphicData uri="http://schemas.openxmlformats.org/presentationml/2006/ole">
            <mc:AlternateContent xmlns:mc="http://schemas.openxmlformats.org/markup-compatibility/2006">
              <mc:Choice xmlns:v="urn:schemas-microsoft-com:vml" Requires="v">
                <p:oleObj spid="_x0000_s104518" name="Equation" r:id="rId8" imgW="1942920" imgH="1041120" progId="Equation.DSMT4">
                  <p:embed/>
                </p:oleObj>
              </mc:Choice>
              <mc:Fallback>
                <p:oleObj name="Equation" r:id="rId8" imgW="1942920" imgH="1041120" progId="Equation.DSMT4">
                  <p:embed/>
                  <p:pic>
                    <p:nvPicPr>
                      <p:cNvPr id="0" name="Object 12"/>
                      <p:cNvPicPr>
                        <a:picLocks noChangeAspect="1" noChangeArrowheads="1"/>
                      </p:cNvPicPr>
                      <p:nvPr/>
                    </p:nvPicPr>
                    <p:blipFill>
                      <a:blip r:embed="rId9"/>
                      <a:srcRect/>
                      <a:stretch>
                        <a:fillRect/>
                      </a:stretch>
                    </p:blipFill>
                    <p:spPr bwMode="auto">
                      <a:xfrm>
                        <a:off x="1636812" y="3911933"/>
                        <a:ext cx="5184576" cy="2793667"/>
                      </a:xfrm>
                      <a:prstGeom prst="rect">
                        <a:avLst/>
                      </a:prstGeom>
                      <a:noFill/>
                    </p:spPr>
                  </p:pic>
                </p:oleObj>
              </mc:Fallback>
            </mc:AlternateContent>
          </a:graphicData>
        </a:graphic>
      </p:graphicFrame>
    </p:spTree>
    <p:extLst>
      <p:ext uri="{BB962C8B-B14F-4D97-AF65-F5344CB8AC3E}">
        <p14:creationId xmlns:p14="http://schemas.microsoft.com/office/powerpoint/2010/main" val="265471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circle(in)">
                                      <p:cBhvr>
                                        <p:cTn id="3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0" y="296863"/>
            <a:ext cx="9001125" cy="2303462"/>
          </a:xfrm>
        </p:spPr>
        <p:txBody>
          <a:bodyPr/>
          <a:lstStyle/>
          <a:p>
            <a:pPr algn="ctr"/>
            <a:r>
              <a:rPr lang="zh-CN" altLang="en-US" dirty="0">
                <a:solidFill>
                  <a:srgbClr val="3333FF"/>
                </a:solidFill>
              </a:rPr>
              <a:t>认识数据</a:t>
            </a:r>
            <a:r>
              <a:rPr lang="en-US" altLang="zh-CN" dirty="0">
                <a:solidFill>
                  <a:srgbClr val="3333FF"/>
                </a:solidFill>
              </a:rPr>
              <a:t/>
            </a:r>
            <a:br>
              <a:rPr lang="en-US" altLang="zh-CN" dirty="0">
                <a:solidFill>
                  <a:srgbClr val="3333FF"/>
                </a:solidFill>
              </a:rPr>
            </a:br>
            <a:r>
              <a:rPr lang="en-US" altLang="zh-CN" dirty="0">
                <a:solidFill>
                  <a:srgbClr val="3333FF"/>
                </a:solidFill>
              </a:rPr>
              <a:t>——Identify the typical </a:t>
            </a:r>
            <a:br>
              <a:rPr lang="en-US" altLang="zh-CN" dirty="0">
                <a:solidFill>
                  <a:srgbClr val="3333FF"/>
                </a:solidFill>
              </a:rPr>
            </a:br>
            <a:r>
              <a:rPr lang="en-US" altLang="zh-CN" dirty="0">
                <a:solidFill>
                  <a:srgbClr val="3333FF"/>
                </a:solidFill>
              </a:rPr>
              <a:t>properties of data</a:t>
            </a:r>
            <a:endParaRPr lang="zh-CN" altLang="en-US" dirty="0">
              <a:solidFill>
                <a:srgbClr val="3333FF"/>
              </a:solidFill>
            </a:endParaRPr>
          </a:p>
        </p:txBody>
      </p:sp>
      <p:sp>
        <p:nvSpPr>
          <p:cNvPr id="1331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462F1DB-322E-45E0-821D-DDAB5B1E9F06}" type="slidenum">
              <a:rPr lang="en-US" altLang="zh-CN"/>
              <a:pPr/>
              <a:t>8</a:t>
            </a:fld>
            <a:endParaRPr lang="en-US" altLang="zh-CN"/>
          </a:p>
        </p:txBody>
      </p:sp>
      <p:pic>
        <p:nvPicPr>
          <p:cNvPr id="13316" name="Picture 5" descr="Statistics How 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3284538"/>
            <a:ext cx="8534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933"/>
            <a:ext cx="7543800" cy="736528"/>
          </a:xfrm>
        </p:spPr>
        <p:txBody>
          <a:bodyPr/>
          <a:lstStyle/>
          <a:p>
            <a:r>
              <a:rPr lang="zh-CN" altLang="en-US" dirty="0"/>
              <a:t>主成分分析的形式化描述</a:t>
            </a:r>
          </a:p>
        </p:txBody>
      </p:sp>
      <p:sp>
        <p:nvSpPr>
          <p:cNvPr id="3" name="内容占位符 2"/>
          <p:cNvSpPr>
            <a:spLocks noGrp="1"/>
          </p:cNvSpPr>
          <p:nvPr>
            <p:ph idx="1"/>
          </p:nvPr>
        </p:nvSpPr>
        <p:spPr>
          <a:xfrm>
            <a:off x="457200" y="908720"/>
            <a:ext cx="8229600" cy="809637"/>
          </a:xfrm>
        </p:spPr>
        <p:txBody>
          <a:bodyPr/>
          <a:lstStyle/>
          <a:p>
            <a:r>
              <a:rPr lang="zh-CN" altLang="en-US" dirty="0"/>
              <a:t>根据主成分分析的主要思想，我们要找到 </a:t>
            </a:r>
            <a:r>
              <a:rPr lang="en-US" altLang="zh-CN" dirty="0" smtClean="0"/>
              <a:t>m(m&lt;p)</a:t>
            </a:r>
            <a:r>
              <a:rPr lang="zh-CN" altLang="en-US" dirty="0" smtClean="0"/>
              <a:t>个</a:t>
            </a:r>
            <a:r>
              <a:rPr lang="zh-CN" altLang="en-US" dirty="0"/>
              <a:t>综合向量（主成分）记</a:t>
            </a:r>
            <a:r>
              <a:rPr lang="zh-CN" altLang="en-US" dirty="0" smtClean="0"/>
              <a:t>为</a:t>
            </a:r>
            <a:r>
              <a:rPr lang="en-US" altLang="zh-CN" dirty="0" smtClean="0"/>
              <a:t>:</a:t>
            </a:r>
            <a:r>
              <a:rPr lang="en-US" altLang="zh-CN" i="1" dirty="0" smtClean="0">
                <a:latin typeface="Times New Roman" panose="02020603050405020304" pitchFamily="18" charset="0"/>
                <a:cs typeface="Times New Roman" panose="02020603050405020304" pitchFamily="18" charset="0"/>
              </a:rPr>
              <a:t>F</a:t>
            </a:r>
            <a:r>
              <a:rPr lang="en-US" altLang="zh-CN" i="1" baseline="-25000" dirty="0" smtClean="0">
                <a:latin typeface="Times New Roman" panose="02020603050405020304" pitchFamily="18" charset="0"/>
                <a:cs typeface="Times New Roman" panose="02020603050405020304" pitchFamily="18" charset="0"/>
              </a:rPr>
              <a:t>1</a:t>
            </a:r>
            <a:r>
              <a:rPr lang="en-US" altLang="zh-CN" i="1" dirty="0" smtClean="0">
                <a:latin typeface="Times New Roman" panose="02020603050405020304" pitchFamily="18" charset="0"/>
                <a:cs typeface="Times New Roman" panose="02020603050405020304" pitchFamily="18" charset="0"/>
              </a:rPr>
              <a:t>,F</a:t>
            </a:r>
            <a:r>
              <a:rPr lang="en-US" altLang="zh-CN" i="1" baseline="-25000" dirty="0" smtClean="0">
                <a:latin typeface="Times New Roman" panose="02020603050405020304" pitchFamily="18" charset="0"/>
                <a:cs typeface="Times New Roman" panose="02020603050405020304" pitchFamily="18" charset="0"/>
              </a:rPr>
              <a:t>2</a:t>
            </a:r>
            <a:r>
              <a:rPr lang="en-US" altLang="zh-CN" i="1" dirty="0" smtClean="0">
                <a:latin typeface="Times New Roman" panose="02020603050405020304" pitchFamily="18" charset="0"/>
                <a:cs typeface="Times New Roman" panose="02020603050405020304" pitchFamily="18" charset="0"/>
              </a:rPr>
              <a:t>,…,</a:t>
            </a:r>
            <a:r>
              <a:rPr lang="en-US" altLang="zh-CN" i="1" dirty="0" err="1" smtClean="0">
                <a:latin typeface="Times New Roman" panose="02020603050405020304" pitchFamily="18" charset="0"/>
                <a:cs typeface="Times New Roman" panose="02020603050405020304" pitchFamily="18" charset="0"/>
              </a:rPr>
              <a:t>F</a:t>
            </a:r>
            <a:r>
              <a:rPr lang="en-US" altLang="zh-CN" i="1" baseline="-25000" dirty="0" err="1" smtClean="0">
                <a:latin typeface="Times New Roman" panose="02020603050405020304" pitchFamily="18" charset="0"/>
                <a:cs typeface="Times New Roman" panose="02020603050405020304" pitchFamily="18" charset="0"/>
              </a:rPr>
              <a:t>m</a:t>
            </a:r>
            <a:r>
              <a:rPr lang="zh-CN" altLang="en-US" i="1" dirty="0" smtClean="0">
                <a:latin typeface="Times New Roman" panose="02020603050405020304" pitchFamily="18" charset="0"/>
                <a:cs typeface="Times New Roman" panose="02020603050405020304" pitchFamily="18" charset="0"/>
              </a:rPr>
              <a:t> </a:t>
            </a:r>
            <a:r>
              <a:rPr lang="zh-CN" altLang="en-US" dirty="0"/>
              <a:t>，其中</a:t>
            </a:r>
            <a:r>
              <a:rPr lang="zh-CN" altLang="en-US" dirty="0" smtClean="0"/>
              <a:t>第</a:t>
            </a:r>
            <a:r>
              <a:rPr lang="en-US" altLang="zh-CN" i="1" dirty="0"/>
              <a:t>k</a:t>
            </a:r>
            <a:r>
              <a:rPr lang="zh-CN" altLang="en-US" dirty="0" smtClean="0"/>
              <a:t>个</a:t>
            </a:r>
            <a:r>
              <a:rPr lang="zh-CN" altLang="en-US" dirty="0"/>
              <a:t>主成分为：</a:t>
            </a:r>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80</a:t>
            </a:fld>
            <a:endParaRPr lang="en-US" altLang="zh-CN"/>
          </a:p>
        </p:txBody>
      </p:sp>
      <p:graphicFrame>
        <p:nvGraphicFramePr>
          <p:cNvPr id="6" name="对象 5"/>
          <p:cNvGraphicFramePr>
            <a:graphicFrameLocks noChangeAspect="1"/>
          </p:cNvGraphicFramePr>
          <p:nvPr>
            <p:extLst>
              <p:ext uri="{D42A27DB-BD31-4B8C-83A1-F6EECF244321}">
                <p14:modId xmlns:p14="http://schemas.microsoft.com/office/powerpoint/2010/main" val="3239506846"/>
              </p:ext>
            </p:extLst>
          </p:nvPr>
        </p:nvGraphicFramePr>
        <p:xfrm>
          <a:off x="1259632" y="1751780"/>
          <a:ext cx="6436848" cy="536404"/>
        </p:xfrm>
        <a:graphic>
          <a:graphicData uri="http://schemas.openxmlformats.org/presentationml/2006/ole">
            <mc:AlternateContent xmlns:mc="http://schemas.openxmlformats.org/markup-compatibility/2006">
              <mc:Choice xmlns:v="urn:schemas-microsoft-com:vml" Requires="v">
                <p:oleObj spid="_x0000_s105517" name="Equation" r:id="rId3" imgW="3175000" imgH="254000" progId="Equation.DSMT4">
                  <p:embed/>
                </p:oleObj>
              </mc:Choice>
              <mc:Fallback>
                <p:oleObj name="Equation" r:id="rId3" imgW="3175000" imgH="254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751780"/>
                        <a:ext cx="6436848" cy="536404"/>
                      </a:xfrm>
                      <a:prstGeom prst="rect">
                        <a:avLst/>
                      </a:prstGeom>
                      <a:noFill/>
                    </p:spPr>
                  </p:pic>
                </p:oleObj>
              </mc:Fallback>
            </mc:AlternateContent>
          </a:graphicData>
        </a:graphic>
      </p:graphicFrame>
      <p:sp>
        <p:nvSpPr>
          <p:cNvPr id="7" name="内容占位符 2"/>
          <p:cNvSpPr txBox="1">
            <a:spLocks/>
          </p:cNvSpPr>
          <p:nvPr/>
        </p:nvSpPr>
        <p:spPr bwMode="auto">
          <a:xfrm>
            <a:off x="457200" y="2363651"/>
            <a:ext cx="8229600" cy="8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Ø"/>
              <a:defRPr sz="2400">
                <a:solidFill>
                  <a:srgbClr val="3333FF"/>
                </a:solidFill>
                <a:latin typeface="华文仿宋" panose="02010600040101010101" pitchFamily="2" charset="-122"/>
                <a:ea typeface="华文仿宋" panose="0201060004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ü"/>
              <a:defRPr sz="2200">
                <a:solidFill>
                  <a:srgbClr val="3333FF"/>
                </a:solidFill>
                <a:latin typeface="华文仿宋" panose="02010600040101010101" pitchFamily="2" charset="-122"/>
                <a:ea typeface="华文仿宋" panose="0201060004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r>
              <a:rPr lang="zh-CN" altLang="en-US" kern="0" dirty="0"/>
              <a:t>将</a:t>
            </a:r>
            <a:r>
              <a:rPr lang="zh-CN" altLang="en-US" kern="0" dirty="0" smtClean="0"/>
              <a:t>第</a:t>
            </a:r>
            <a:r>
              <a:rPr lang="en-US" altLang="zh-CN" i="1" kern="0" dirty="0" smtClean="0"/>
              <a:t>i</a:t>
            </a:r>
            <a:r>
              <a:rPr lang="zh-CN" altLang="en-US" kern="0" dirty="0" smtClean="0"/>
              <a:t>个样本的</a:t>
            </a:r>
            <a:r>
              <a:rPr lang="zh-CN" altLang="en-US" kern="0" dirty="0"/>
              <a:t>值</a:t>
            </a:r>
            <a:r>
              <a:rPr lang="zh-CN" altLang="en-US" kern="0" dirty="0" smtClean="0"/>
              <a:t>带入</a:t>
            </a:r>
            <a:r>
              <a:rPr lang="en-US" altLang="zh-CN" kern="0" dirty="0" err="1" smtClean="0"/>
              <a:t>F</a:t>
            </a:r>
            <a:r>
              <a:rPr lang="en-US" altLang="zh-CN" kern="0" baseline="-25000" dirty="0" err="1" smtClean="0"/>
              <a:t>k</a:t>
            </a:r>
            <a:r>
              <a:rPr lang="zh-CN" altLang="en-US" kern="0" dirty="0" smtClean="0"/>
              <a:t>的</a:t>
            </a:r>
            <a:r>
              <a:rPr lang="zh-CN" altLang="en-US" kern="0" dirty="0"/>
              <a:t>表达式</a:t>
            </a:r>
            <a:r>
              <a:rPr lang="zh-CN" altLang="en-US" kern="0" dirty="0" smtClean="0"/>
              <a:t>，得到</a:t>
            </a:r>
            <a:r>
              <a:rPr lang="zh-CN" altLang="en-US" kern="0" dirty="0"/>
              <a:t>的值称为</a:t>
            </a:r>
            <a:r>
              <a:rPr lang="zh-CN" altLang="en-US" kern="0" dirty="0" smtClean="0"/>
              <a:t>第</a:t>
            </a:r>
            <a:r>
              <a:rPr lang="en-US" altLang="zh-CN" kern="0" dirty="0" smtClean="0"/>
              <a:t>i</a:t>
            </a:r>
            <a:r>
              <a:rPr lang="zh-CN" altLang="en-US" kern="0" dirty="0" smtClean="0"/>
              <a:t>个</a:t>
            </a:r>
            <a:r>
              <a:rPr lang="zh-CN" altLang="en-US" kern="0" dirty="0"/>
              <a:t>样本在</a:t>
            </a:r>
            <a:r>
              <a:rPr lang="zh-CN" altLang="en-US" kern="0" dirty="0" smtClean="0"/>
              <a:t>第</a:t>
            </a:r>
            <a:r>
              <a:rPr lang="en-US" altLang="zh-CN" kern="0" dirty="0" smtClean="0"/>
              <a:t>k</a:t>
            </a:r>
            <a:r>
              <a:rPr lang="zh-CN" altLang="en-US" kern="0" dirty="0" smtClean="0"/>
              <a:t>个</a:t>
            </a:r>
            <a:r>
              <a:rPr lang="zh-CN" altLang="en-US" kern="0" dirty="0"/>
              <a:t>主成分上的得分，记</a:t>
            </a:r>
            <a:r>
              <a:rPr lang="zh-CN" altLang="en-US" kern="0" dirty="0" smtClean="0"/>
              <a:t>为</a:t>
            </a:r>
            <a:r>
              <a:rPr lang="en-US" altLang="zh-CN" kern="0" dirty="0" err="1" smtClean="0"/>
              <a:t>F</a:t>
            </a:r>
            <a:r>
              <a:rPr lang="en-US" altLang="zh-CN" kern="0" baseline="-25000" dirty="0" err="1" smtClean="0"/>
              <a:t>ik</a:t>
            </a:r>
            <a:r>
              <a:rPr lang="zh-CN" altLang="en-US" kern="0" dirty="0" smtClean="0"/>
              <a:t> </a:t>
            </a:r>
            <a:r>
              <a:rPr lang="zh-CN" altLang="en-US" kern="0" dirty="0"/>
              <a:t>，这个值是综合考虑多个属性取值的结果。</a:t>
            </a:r>
          </a:p>
        </p:txBody>
      </p:sp>
      <p:graphicFrame>
        <p:nvGraphicFramePr>
          <p:cNvPr id="9" name="对象 8"/>
          <p:cNvGraphicFramePr>
            <a:graphicFrameLocks noChangeAspect="1"/>
          </p:cNvGraphicFramePr>
          <p:nvPr>
            <p:extLst>
              <p:ext uri="{D42A27DB-BD31-4B8C-83A1-F6EECF244321}">
                <p14:modId xmlns:p14="http://schemas.microsoft.com/office/powerpoint/2010/main" val="4042048366"/>
              </p:ext>
            </p:extLst>
          </p:nvPr>
        </p:nvGraphicFramePr>
        <p:xfrm>
          <a:off x="645525" y="3573016"/>
          <a:ext cx="8041275" cy="517401"/>
        </p:xfrm>
        <a:graphic>
          <a:graphicData uri="http://schemas.openxmlformats.org/presentationml/2006/ole">
            <mc:AlternateContent xmlns:mc="http://schemas.openxmlformats.org/markup-compatibility/2006">
              <mc:Choice xmlns:v="urn:schemas-microsoft-com:vml" Requires="v">
                <p:oleObj spid="_x0000_s105518" name="Equation" r:id="rId5" imgW="4165600" imgH="254000" progId="Equation.DSMT4">
                  <p:embed/>
                </p:oleObj>
              </mc:Choice>
              <mc:Fallback>
                <p:oleObj name="Equation" r:id="rId5" imgW="4165600" imgH="2540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525" y="3573016"/>
                        <a:ext cx="8041275" cy="517401"/>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772645889"/>
              </p:ext>
            </p:extLst>
          </p:nvPr>
        </p:nvGraphicFramePr>
        <p:xfrm>
          <a:off x="2375756" y="4221088"/>
          <a:ext cx="3963474" cy="2484512"/>
        </p:xfrm>
        <a:graphic>
          <a:graphicData uri="http://schemas.openxmlformats.org/presentationml/2006/ole">
            <mc:AlternateContent xmlns:mc="http://schemas.openxmlformats.org/markup-compatibility/2006">
              <mc:Choice xmlns:v="urn:schemas-microsoft-com:vml" Requires="v">
                <p:oleObj spid="_x0000_s105519" name="Equation" r:id="rId7" imgW="1459866" imgH="939392" progId="Equation.DSMT4">
                  <p:embed/>
                </p:oleObj>
              </mc:Choice>
              <mc:Fallback>
                <p:oleObj name="Equation" r:id="rId7" imgW="1459866" imgH="939392"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5756" y="4221088"/>
                        <a:ext cx="3963474" cy="2484512"/>
                      </a:xfrm>
                      <a:prstGeom prst="rect">
                        <a:avLst/>
                      </a:prstGeom>
                      <a:noFill/>
                    </p:spPr>
                  </p:pic>
                </p:oleObj>
              </mc:Fallback>
            </mc:AlternateContent>
          </a:graphicData>
        </a:graphic>
      </p:graphicFrame>
    </p:spTree>
    <p:extLst>
      <p:ext uri="{BB962C8B-B14F-4D97-AF65-F5344CB8AC3E}">
        <p14:creationId xmlns:p14="http://schemas.microsoft.com/office/powerpoint/2010/main" val="2050230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15416"/>
            <a:ext cx="7543800" cy="1295400"/>
          </a:xfrm>
        </p:spPr>
        <p:txBody>
          <a:bodyPr/>
          <a:lstStyle/>
          <a:p>
            <a:r>
              <a:rPr lang="zh-CN" altLang="en-US" dirty="0" smtClean="0"/>
              <a:t>主成分分析</a:t>
            </a:r>
            <a:r>
              <a:rPr lang="zh-CN" altLang="en-US" dirty="0"/>
              <a:t>的几何解释</a:t>
            </a:r>
            <a:endParaRPr lang="zh-CN" altLang="en-US" dirty="0"/>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81</a:t>
            </a:fld>
            <a:endParaRPr lang="en-US" altLang="zh-CN"/>
          </a:p>
        </p:txBody>
      </p:sp>
      <p:sp>
        <p:nvSpPr>
          <p:cNvPr id="5" name="内容占位符 4"/>
          <p:cNvSpPr>
            <a:spLocks noGrp="1"/>
          </p:cNvSpPr>
          <p:nvPr>
            <p:ph idx="1"/>
          </p:nvPr>
        </p:nvSpPr>
        <p:spPr>
          <a:xfrm>
            <a:off x="385192" y="944724"/>
            <a:ext cx="8327268" cy="2033773"/>
          </a:xfrm>
        </p:spPr>
        <p:txBody>
          <a:bodyPr/>
          <a:lstStyle/>
          <a:p>
            <a:r>
              <a:rPr lang="zh-CN" altLang="en-US" sz="2000" dirty="0"/>
              <a:t>由两个维度变量构成的数据，可以看成是二维空间上的点；</a:t>
            </a:r>
            <a:endParaRPr lang="en-US" altLang="zh-CN" sz="2000" dirty="0"/>
          </a:p>
          <a:p>
            <a:r>
              <a:rPr lang="zh-CN" altLang="en-US" sz="2000" dirty="0"/>
              <a:t>如果这些数据在二维平面上形成一个椭圆形状的点阵；</a:t>
            </a:r>
            <a:endParaRPr lang="en-US" altLang="zh-CN" sz="2000" dirty="0"/>
          </a:p>
          <a:p>
            <a:r>
              <a:rPr lang="zh-CN" altLang="en-US" sz="2000" dirty="0"/>
              <a:t>这个椭圆有一个长轴和一个短轴。在短轴方向上，数据变化很少；</a:t>
            </a:r>
            <a:endParaRPr lang="en-US" altLang="zh-CN" sz="2000" dirty="0"/>
          </a:p>
          <a:p>
            <a:r>
              <a:rPr lang="zh-CN" altLang="en-US" sz="2000" dirty="0"/>
              <a:t>在极端的情况，短轴如果退化成一点，那只有在长轴的方向才能够解释这些点的变化了；这样，由二维到一维的降维就自然完成了。</a:t>
            </a:r>
          </a:p>
        </p:txBody>
      </p:sp>
      <p:sp>
        <p:nvSpPr>
          <p:cNvPr id="8" name="内容占位符 4"/>
          <p:cNvSpPr txBox="1">
            <a:spLocks/>
          </p:cNvSpPr>
          <p:nvPr/>
        </p:nvSpPr>
        <p:spPr bwMode="auto">
          <a:xfrm>
            <a:off x="287524" y="3194521"/>
            <a:ext cx="4978896" cy="297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Ø"/>
              <a:defRPr sz="2400">
                <a:solidFill>
                  <a:srgbClr val="3333FF"/>
                </a:solidFill>
                <a:latin typeface="华文仿宋" panose="02010600040101010101" pitchFamily="2" charset="-122"/>
                <a:ea typeface="华文仿宋" panose="0201060004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ü"/>
              <a:defRPr sz="2200">
                <a:solidFill>
                  <a:srgbClr val="3333FF"/>
                </a:solidFill>
                <a:latin typeface="华文仿宋" panose="02010600040101010101" pitchFamily="2" charset="-122"/>
                <a:ea typeface="华文仿宋" panose="0201060004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r>
              <a:rPr lang="zh-CN" altLang="en-US" sz="2000" kern="0" dirty="0"/>
              <a:t>坐标轴通常不和椭圆的长短轴平行。需要寻找椭圆的长短轴，并进行变换，使得新维度方向和椭圆的长短轴平行；</a:t>
            </a:r>
            <a:endParaRPr lang="en-US" altLang="zh-CN" sz="2000" kern="0" dirty="0"/>
          </a:p>
          <a:p>
            <a:r>
              <a:rPr lang="zh-CN" altLang="en-US" sz="2000" kern="0" dirty="0"/>
              <a:t>如果长轴维度</a:t>
            </a:r>
            <a:r>
              <a:rPr lang="zh-CN" altLang="en-US" sz="2000" dirty="0"/>
              <a:t>变量</a:t>
            </a:r>
            <a:r>
              <a:rPr lang="zh-CN" altLang="en-US" sz="2000" kern="0" dirty="0"/>
              <a:t>代表了数据包含的大部分信息，就用该维度代替原先的两个维度</a:t>
            </a:r>
            <a:r>
              <a:rPr lang="zh-CN" altLang="en-US" sz="2000" dirty="0"/>
              <a:t>变量</a:t>
            </a:r>
            <a:r>
              <a:rPr lang="zh-CN" altLang="en-US" sz="2000" kern="0" dirty="0"/>
              <a:t>（舍去次要的一维），降维就完成了。</a:t>
            </a:r>
          </a:p>
          <a:p>
            <a:r>
              <a:rPr lang="zh-CN" altLang="en-US" sz="2000" kern="0" dirty="0"/>
              <a:t>椭圆（球）的长短轴相差得越大，降维也越有道理。</a:t>
            </a:r>
          </a:p>
          <a:p>
            <a:endParaRPr lang="en-US" altLang="zh-CN" sz="2000" kern="0" dirty="0"/>
          </a:p>
        </p:txBody>
      </p:sp>
      <p:pic>
        <p:nvPicPr>
          <p:cNvPr id="9" name="图片 8">
            <a:extLst>
              <a:ext uri="{FF2B5EF4-FFF2-40B4-BE49-F238E27FC236}">
                <a16:creationId xmlns:a16="http://schemas.microsoft.com/office/drawing/2014/main" id="{47CE7516-7629-43E8-8A44-E3853D2724C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274481" y="3119282"/>
            <a:ext cx="3870430" cy="2988332"/>
          </a:xfrm>
          <a:prstGeom prst="rect">
            <a:avLst/>
          </a:prstGeom>
        </p:spPr>
      </p:pic>
    </p:spTree>
    <p:extLst>
      <p:ext uri="{BB962C8B-B14F-4D97-AF65-F5344CB8AC3E}">
        <p14:creationId xmlns:p14="http://schemas.microsoft.com/office/powerpoint/2010/main" val="32332257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推广到高维空间</a:t>
            </a:r>
          </a:p>
        </p:txBody>
      </p:sp>
      <p:sp>
        <p:nvSpPr>
          <p:cNvPr id="3" name="内容占位符 2"/>
          <p:cNvSpPr>
            <a:spLocks noGrp="1"/>
          </p:cNvSpPr>
          <p:nvPr>
            <p:ph idx="1"/>
          </p:nvPr>
        </p:nvSpPr>
        <p:spPr/>
        <p:txBody>
          <a:bodyPr/>
          <a:lstStyle/>
          <a:p>
            <a:r>
              <a:rPr lang="zh-CN" altLang="en-US" b="1" dirty="0"/>
              <a:t>对于多维的情况和二维类似，也有高维的椭球，无法直观地看见；</a:t>
            </a:r>
            <a:endParaRPr lang="en-US" altLang="zh-CN" b="1" dirty="0"/>
          </a:p>
          <a:p>
            <a:r>
              <a:rPr lang="zh-CN" altLang="en-US" b="1" dirty="0">
                <a:solidFill>
                  <a:srgbClr val="0000FF"/>
                </a:solidFill>
              </a:rPr>
              <a:t>首先把高维椭球的主轴找出来，再用代表大多数数据信息的最长的几个轴作为新变量；这样，主成分分析就基本完成了。</a:t>
            </a:r>
          </a:p>
          <a:p>
            <a:r>
              <a:rPr lang="zh-CN" altLang="en-US" b="1" dirty="0"/>
              <a:t>主轴是互相垂直的。这些互相正交的新维度</a:t>
            </a:r>
            <a:r>
              <a:rPr lang="zh-CN" altLang="en-US" dirty="0"/>
              <a:t>变量</a:t>
            </a:r>
            <a:r>
              <a:rPr lang="zh-CN" altLang="en-US" b="1" dirty="0"/>
              <a:t>是原先维度的线性组合，叫做主成分</a:t>
            </a:r>
            <a:r>
              <a:rPr lang="en-US" altLang="zh-CN" b="1" dirty="0"/>
              <a:t>(principal component)</a:t>
            </a:r>
            <a:r>
              <a:rPr lang="zh-CN" altLang="en-US" b="1" dirty="0"/>
              <a:t>。</a:t>
            </a:r>
          </a:p>
          <a:p>
            <a:endParaRPr lang="zh-CN" altLang="en-US" dirty="0"/>
          </a:p>
        </p:txBody>
      </p:sp>
      <p:sp>
        <p:nvSpPr>
          <p:cNvPr id="4" name="灯片编号占位符 3"/>
          <p:cNvSpPr>
            <a:spLocks noGrp="1"/>
          </p:cNvSpPr>
          <p:nvPr>
            <p:ph type="sldNum" sz="quarter" idx="12"/>
          </p:nvPr>
        </p:nvSpPr>
        <p:spPr/>
        <p:txBody>
          <a:bodyPr/>
          <a:lstStyle/>
          <a:p>
            <a:pPr>
              <a:defRPr/>
            </a:pPr>
            <a:fld id="{F9C6BFAA-09CF-49E4-8EF3-DE9A69C2DDED}" type="slidenum">
              <a:rPr lang="en-US" altLang="zh-CN" smtClean="0"/>
              <a:pPr>
                <a:defRPr/>
              </a:pPr>
              <a:t>82</a:t>
            </a:fld>
            <a:endParaRPr lang="en-US" altLang="zh-CN"/>
          </a:p>
        </p:txBody>
      </p:sp>
    </p:spTree>
    <p:extLst>
      <p:ext uri="{BB962C8B-B14F-4D97-AF65-F5344CB8AC3E}">
        <p14:creationId xmlns:p14="http://schemas.microsoft.com/office/powerpoint/2010/main" val="289240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E56FD-4282-4D98-9B8D-C1C63137BE54}"/>
              </a:ext>
            </a:extLst>
          </p:cNvPr>
          <p:cNvSpPr>
            <a:spLocks noGrp="1"/>
          </p:cNvSpPr>
          <p:nvPr>
            <p:ph type="title"/>
          </p:nvPr>
        </p:nvSpPr>
        <p:spPr>
          <a:xfrm>
            <a:off x="287524" y="188640"/>
            <a:ext cx="7543800" cy="688938"/>
          </a:xfrm>
        </p:spPr>
        <p:txBody>
          <a:bodyPr/>
          <a:lstStyle/>
          <a:p>
            <a:r>
              <a:rPr lang="en-US" altLang="zh-CN" dirty="0"/>
              <a:t>PCA</a:t>
            </a:r>
            <a:r>
              <a:rPr lang="zh-CN" altLang="en-US" dirty="0"/>
              <a:t>步骤</a:t>
            </a:r>
            <a:r>
              <a:rPr lang="en-US" altLang="zh-CN" dirty="0"/>
              <a:t>1</a:t>
            </a:r>
            <a:endParaRPr lang="zh-CN" altLang="en-US" dirty="0"/>
          </a:p>
        </p:txBody>
      </p:sp>
      <p:sp>
        <p:nvSpPr>
          <p:cNvPr id="3" name="内容占位符 2">
            <a:extLst>
              <a:ext uri="{FF2B5EF4-FFF2-40B4-BE49-F238E27FC236}">
                <a16:creationId xmlns:a16="http://schemas.microsoft.com/office/drawing/2014/main" id="{BFF74D35-B284-4911-96AB-81BD644EC976}"/>
              </a:ext>
            </a:extLst>
          </p:cNvPr>
          <p:cNvSpPr>
            <a:spLocks noGrp="1"/>
          </p:cNvSpPr>
          <p:nvPr>
            <p:ph idx="1"/>
          </p:nvPr>
        </p:nvSpPr>
        <p:spPr>
          <a:xfrm>
            <a:off x="215516" y="872716"/>
            <a:ext cx="8229600" cy="1349697"/>
          </a:xfrm>
        </p:spPr>
        <p:txBody>
          <a:bodyPr/>
          <a:lstStyle/>
          <a:p>
            <a:pPr marL="457200" indent="-457200">
              <a:buFont typeface="+mj-lt"/>
              <a:buAutoNum type="arabicPeriod"/>
            </a:pPr>
            <a:r>
              <a:rPr lang="zh-CN" altLang="en-US" dirty="0"/>
              <a:t>数据的表示：</a:t>
            </a:r>
            <a:endParaRPr lang="en-US" altLang="zh-CN" dirty="0"/>
          </a:p>
          <a:p>
            <a:pPr marL="806450" lvl="1" indent="-457200">
              <a:buFont typeface="Wingdings" panose="05000000000000000000" pitchFamily="2" charset="2"/>
              <a:buChar char="Ø"/>
            </a:pPr>
            <a:r>
              <a:rPr lang="zh-CN" altLang="en-US" b="1" dirty="0">
                <a:sym typeface="Wingdings" panose="05000000000000000000" pitchFamily="2" charset="2"/>
              </a:rPr>
              <a:t>每个变量有</a:t>
            </a:r>
            <a:r>
              <a:rPr lang="en-US" altLang="zh-CN" sz="2800" b="1" dirty="0">
                <a:solidFill>
                  <a:srgbClr val="FF0000"/>
                </a:solidFill>
                <a:latin typeface="Vijaya" panose="02020604020202020204" pitchFamily="18" charset="0"/>
                <a:cs typeface="Vijaya" panose="02020604020202020204" pitchFamily="18" charset="0"/>
                <a:sym typeface="Wingdings" panose="05000000000000000000" pitchFamily="2" charset="2"/>
              </a:rPr>
              <a:t>n</a:t>
            </a:r>
            <a:r>
              <a:rPr lang="zh-CN" altLang="en-US" b="1" dirty="0">
                <a:sym typeface="Wingdings" panose="05000000000000000000" pitchFamily="2" charset="2"/>
              </a:rPr>
              <a:t>个观察值，数据表示成一个</a:t>
            </a:r>
            <a:r>
              <a:rPr lang="en-US" altLang="zh-CN" sz="2800" b="1" dirty="0" err="1">
                <a:solidFill>
                  <a:srgbClr val="FF0000"/>
                </a:solidFill>
                <a:latin typeface="Vijaya" panose="02020604020202020204" pitchFamily="18" charset="0"/>
                <a:cs typeface="Vijaya" panose="02020604020202020204" pitchFamily="18" charset="0"/>
                <a:sym typeface="Wingdings" panose="05000000000000000000" pitchFamily="2" charset="2"/>
              </a:rPr>
              <a:t>n</a:t>
            </a:r>
            <a:r>
              <a:rPr lang="en-US" altLang="zh-CN" b="1" dirty="0" err="1">
                <a:solidFill>
                  <a:srgbClr val="FF0000"/>
                </a:solidFill>
                <a:sym typeface="Wingdings" panose="05000000000000000000" pitchFamily="2" charset="2"/>
              </a:rPr>
              <a:t>×</a:t>
            </a:r>
            <a:r>
              <a:rPr lang="en-US" altLang="zh-CN" sz="2800" b="1" dirty="0" err="1">
                <a:solidFill>
                  <a:srgbClr val="FF0000"/>
                </a:solidFill>
                <a:latin typeface="Vijaya" panose="02020604020202020204" pitchFamily="18" charset="0"/>
                <a:cs typeface="Vijaya" panose="02020604020202020204" pitchFamily="18" charset="0"/>
                <a:sym typeface="Wingdings" panose="05000000000000000000" pitchFamily="2" charset="2"/>
              </a:rPr>
              <a:t>p</a:t>
            </a:r>
            <a:r>
              <a:rPr lang="zh-CN" altLang="en-US" b="1" dirty="0">
                <a:sym typeface="Wingdings" panose="05000000000000000000" pitchFamily="2" charset="2"/>
              </a:rPr>
              <a:t>矩阵；</a:t>
            </a:r>
            <a:endParaRPr lang="en-US" altLang="zh-CN" b="1" dirty="0">
              <a:sym typeface="Wingdings" panose="05000000000000000000" pitchFamily="2" charset="2"/>
            </a:endParaRPr>
          </a:p>
          <a:p>
            <a:pPr marL="806450" lvl="1" indent="-457200">
              <a:buFont typeface="Wingdings" panose="05000000000000000000" pitchFamily="2" charset="2"/>
              <a:buChar char="Ø"/>
            </a:pPr>
            <a:r>
              <a:rPr lang="zh-CN" altLang="en-US" b="1" dirty="0">
                <a:sym typeface="Wingdings" panose="05000000000000000000" pitchFamily="2" charset="2"/>
              </a:rPr>
              <a:t>一个二维数据的例子：</a:t>
            </a:r>
            <a:endParaRPr lang="en-US" altLang="zh-CN" b="1" dirty="0">
              <a:sym typeface="Wingdings" panose="05000000000000000000" pitchFamily="2" charset="2"/>
            </a:endParaRPr>
          </a:p>
        </p:txBody>
      </p:sp>
      <p:sp>
        <p:nvSpPr>
          <p:cNvPr id="4" name="灯片编号占位符 3">
            <a:extLst>
              <a:ext uri="{FF2B5EF4-FFF2-40B4-BE49-F238E27FC236}">
                <a16:creationId xmlns:a16="http://schemas.microsoft.com/office/drawing/2014/main" id="{D61D5D72-4D3F-443D-8FF9-4AE8669DD3B6}"/>
              </a:ext>
            </a:extLst>
          </p:cNvPr>
          <p:cNvSpPr>
            <a:spLocks noGrp="1"/>
          </p:cNvSpPr>
          <p:nvPr>
            <p:ph type="sldNum" sz="quarter" idx="12"/>
          </p:nvPr>
        </p:nvSpPr>
        <p:spPr/>
        <p:txBody>
          <a:bodyPr/>
          <a:lstStyle/>
          <a:p>
            <a:pPr>
              <a:defRPr/>
            </a:pPr>
            <a:fld id="{F9C6BFAA-09CF-49E4-8EF3-DE9A69C2DDED}" type="slidenum">
              <a:rPr lang="en-US" altLang="zh-CN" smtClean="0"/>
              <a:pPr>
                <a:defRPr/>
              </a:pPr>
              <a:t>83</a:t>
            </a:fld>
            <a:endParaRPr lang="en-US" altLang="zh-CN"/>
          </a:p>
        </p:txBody>
      </p:sp>
      <p:graphicFrame>
        <p:nvGraphicFramePr>
          <p:cNvPr id="5" name="表格 4">
            <a:extLst>
              <a:ext uri="{FF2B5EF4-FFF2-40B4-BE49-F238E27FC236}">
                <a16:creationId xmlns:a16="http://schemas.microsoft.com/office/drawing/2014/main" id="{053074AC-98CD-4CD6-AC24-CB95D9180D64}"/>
              </a:ext>
            </a:extLst>
          </p:cNvPr>
          <p:cNvGraphicFramePr>
            <a:graphicFrameLocks noGrp="1"/>
          </p:cNvGraphicFramePr>
          <p:nvPr>
            <p:extLst>
              <p:ext uri="{D42A27DB-BD31-4B8C-83A1-F6EECF244321}">
                <p14:modId xmlns:p14="http://schemas.microsoft.com/office/powerpoint/2010/main" val="3772128915"/>
              </p:ext>
            </p:extLst>
          </p:nvPr>
        </p:nvGraphicFramePr>
        <p:xfrm>
          <a:off x="1079612" y="2348880"/>
          <a:ext cx="1836204" cy="4023360"/>
        </p:xfrm>
        <a:graphic>
          <a:graphicData uri="http://schemas.openxmlformats.org/drawingml/2006/table">
            <a:tbl>
              <a:tblPr firstRow="1" bandRow="1">
                <a:tableStyleId>{5C22544A-7EE6-4342-B048-85BDC9FD1C3A}</a:tableStyleId>
              </a:tblPr>
              <a:tblGrid>
                <a:gridCol w="918102">
                  <a:extLst>
                    <a:ext uri="{9D8B030D-6E8A-4147-A177-3AD203B41FA5}">
                      <a16:colId xmlns:a16="http://schemas.microsoft.com/office/drawing/2014/main" val="2959619543"/>
                    </a:ext>
                  </a:extLst>
                </a:gridCol>
                <a:gridCol w="918102">
                  <a:extLst>
                    <a:ext uri="{9D8B030D-6E8A-4147-A177-3AD203B41FA5}">
                      <a16:colId xmlns:a16="http://schemas.microsoft.com/office/drawing/2014/main" val="3867605047"/>
                    </a:ext>
                  </a:extLst>
                </a:gridCol>
              </a:tblGrid>
              <a:tr h="333029">
                <a:tc>
                  <a:txBody>
                    <a:bodyPr/>
                    <a:lstStyle/>
                    <a:p>
                      <a:pPr algn="ctr">
                        <a:spcAft>
                          <a:spcPts val="0"/>
                        </a:spcAft>
                      </a:pPr>
                      <a:r>
                        <a:rPr lang="en-US" sz="2400" kern="100" dirty="0">
                          <a:effectLst/>
                          <a:latin typeface="等线" panose="02010600030101010101" pitchFamily="2" charset="-122"/>
                          <a:ea typeface="等线" panose="02010600030101010101" pitchFamily="2" charset="-122"/>
                          <a:cs typeface="Times New Roman" panose="02020603050405020304" pitchFamily="18" charset="0"/>
                        </a:rPr>
                        <a:t>x</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algn="ctr" defTabSz="914400" rtl="0" eaLnBrk="1" latinLnBrk="0" hangingPunct="1">
                        <a:spcAft>
                          <a:spcPts val="0"/>
                        </a:spcAft>
                      </a:pPr>
                      <a:r>
                        <a:rPr lang="en-US" sz="2400" b="1" kern="100" dirty="0">
                          <a:solidFill>
                            <a:schemeClr val="lt1"/>
                          </a:solidFill>
                          <a:effectLst/>
                          <a:latin typeface="等线" panose="02010600030101010101" pitchFamily="2" charset="-122"/>
                          <a:ea typeface="等线" panose="02010600030101010101" pitchFamily="2" charset="-122"/>
                          <a:cs typeface="Times New Roman" panose="02020603050405020304" pitchFamily="18" charset="0"/>
                        </a:rPr>
                        <a:t>y</a:t>
                      </a:r>
                      <a:endParaRPr lang="zh-CN" altLang="en-US" sz="2400" b="1" kern="100" dirty="0">
                        <a:solidFill>
                          <a:schemeClr val="lt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021853"/>
                  </a:ext>
                </a:extLst>
              </a:tr>
              <a:tr h="333029">
                <a:tc>
                  <a:txBody>
                    <a:bodyPr/>
                    <a:lstStyle/>
                    <a:p>
                      <a:pPr algn="ctr">
                        <a:spcAft>
                          <a:spcPts val="0"/>
                        </a:spcAft>
                      </a:pPr>
                      <a:r>
                        <a:rPr lang="en-US" sz="2400" kern="100" dirty="0">
                          <a:effectLst/>
                          <a:latin typeface="等线" panose="02010600030101010101" pitchFamily="2" charset="-122"/>
                          <a:ea typeface="等线" panose="02010600030101010101" pitchFamily="2" charset="-122"/>
                          <a:cs typeface="Times New Roman" panose="02020603050405020304" pitchFamily="18" charset="0"/>
                        </a:rPr>
                        <a:t>2.5</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2.4</a:t>
                      </a:r>
                      <a:endParaRPr lang="zh-CN" alt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9024763"/>
                  </a:ext>
                </a:extLst>
              </a:tr>
              <a:tr h="333029">
                <a:tc>
                  <a:txBody>
                    <a:bodyPr/>
                    <a:lstStyle/>
                    <a:p>
                      <a:pPr algn="ctr">
                        <a:spcAft>
                          <a:spcPts val="0"/>
                        </a:spcAft>
                      </a:pPr>
                      <a:r>
                        <a:rPr lang="en-US" sz="2400" kern="100">
                          <a:effectLst/>
                          <a:latin typeface="等线" panose="02010600030101010101" pitchFamily="2" charset="-122"/>
                          <a:ea typeface="等线" panose="02010600030101010101" pitchFamily="2" charset="-122"/>
                          <a:cs typeface="Times New Roman" panose="02020603050405020304" pitchFamily="18" charset="0"/>
                        </a:rPr>
                        <a:t>0.5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0.7</a:t>
                      </a:r>
                      <a:endParaRPr lang="zh-CN" alt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1067255"/>
                  </a:ext>
                </a:extLst>
              </a:tr>
              <a:tr h="333029">
                <a:tc>
                  <a:txBody>
                    <a:bodyPr/>
                    <a:lstStyle/>
                    <a:p>
                      <a:pPr algn="ctr">
                        <a:spcAft>
                          <a:spcPts val="0"/>
                        </a:spcAft>
                      </a:pPr>
                      <a:r>
                        <a:rPr lang="en-US" sz="2400" kern="100">
                          <a:effectLst/>
                          <a:latin typeface="等线" panose="02010600030101010101" pitchFamily="2" charset="-122"/>
                          <a:ea typeface="等线" panose="02010600030101010101" pitchFamily="2" charset="-122"/>
                          <a:cs typeface="Times New Roman" panose="02020603050405020304" pitchFamily="18" charset="0"/>
                        </a:rPr>
                        <a:t>2.2</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2.9</a:t>
                      </a:r>
                      <a:endParaRPr lang="zh-CN" alt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2549518"/>
                  </a:ext>
                </a:extLst>
              </a:tr>
              <a:tr h="333029">
                <a:tc>
                  <a:txBody>
                    <a:bodyPr/>
                    <a:lstStyle/>
                    <a:p>
                      <a:pPr algn="ctr">
                        <a:spcAft>
                          <a:spcPts val="0"/>
                        </a:spcAft>
                      </a:pPr>
                      <a:r>
                        <a:rPr lang="en-US" sz="2400" kern="100">
                          <a:effectLst/>
                          <a:latin typeface="等线" panose="02010600030101010101" pitchFamily="2" charset="-122"/>
                          <a:ea typeface="等线" panose="02010600030101010101" pitchFamily="2" charset="-122"/>
                          <a:cs typeface="Times New Roman" panose="02020603050405020304" pitchFamily="18" charset="0"/>
                        </a:rPr>
                        <a:t>1.9</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2.2</a:t>
                      </a:r>
                      <a:endParaRPr lang="zh-CN" alt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3820644"/>
                  </a:ext>
                </a:extLst>
              </a:tr>
              <a:tr h="333029">
                <a:tc>
                  <a:txBody>
                    <a:bodyPr/>
                    <a:lstStyle/>
                    <a:p>
                      <a:pPr algn="ctr">
                        <a:spcAft>
                          <a:spcPts val="0"/>
                        </a:spcAft>
                      </a:pPr>
                      <a:r>
                        <a:rPr lang="en-US" sz="2400" kern="100">
                          <a:effectLst/>
                          <a:latin typeface="等线" panose="02010600030101010101" pitchFamily="2" charset="-122"/>
                          <a:ea typeface="等线" panose="02010600030101010101" pitchFamily="2" charset="-122"/>
                          <a:cs typeface="Times New Roman" panose="02020603050405020304" pitchFamily="18" charset="0"/>
                        </a:rPr>
                        <a:t>3.1</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3.0</a:t>
                      </a:r>
                      <a:endParaRPr lang="zh-CN" alt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78411947"/>
                  </a:ext>
                </a:extLst>
              </a:tr>
              <a:tr h="333029">
                <a:tc>
                  <a:txBody>
                    <a:bodyPr/>
                    <a:lstStyle/>
                    <a:p>
                      <a:pPr algn="ctr">
                        <a:spcAft>
                          <a:spcPts val="0"/>
                        </a:spcAft>
                      </a:pPr>
                      <a:r>
                        <a:rPr lang="en-US" sz="2400" kern="100">
                          <a:effectLst/>
                          <a:latin typeface="等线" panose="02010600030101010101" pitchFamily="2" charset="-122"/>
                          <a:ea typeface="等线" panose="02010600030101010101" pitchFamily="2" charset="-122"/>
                          <a:cs typeface="Times New Roman" panose="02020603050405020304" pitchFamily="18" charset="0"/>
                        </a:rPr>
                        <a:t>2.3</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2.7</a:t>
                      </a:r>
                      <a:endParaRPr lang="zh-CN" alt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4824003"/>
                  </a:ext>
                </a:extLst>
              </a:tr>
              <a:tr h="333029">
                <a:tc>
                  <a:txBody>
                    <a:bodyPr/>
                    <a:lstStyle/>
                    <a:p>
                      <a:pPr algn="ctr">
                        <a:spcAft>
                          <a:spcPts val="0"/>
                        </a:spcAft>
                      </a:pPr>
                      <a:r>
                        <a:rPr lang="en-US" sz="24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1.6</a:t>
                      </a:r>
                      <a:endParaRPr lang="zh-CN" alt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95367634"/>
                  </a:ext>
                </a:extLst>
              </a:tr>
              <a:tr h="333029">
                <a:tc>
                  <a:txBody>
                    <a:bodyPr/>
                    <a:lstStyle/>
                    <a:p>
                      <a:pPr algn="ctr">
                        <a:spcAft>
                          <a:spcPts val="0"/>
                        </a:spcAft>
                      </a:pPr>
                      <a:r>
                        <a:rPr lang="en-US" sz="24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1.1</a:t>
                      </a:r>
                      <a:endParaRPr lang="zh-CN" alt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41272095"/>
                  </a:ext>
                </a:extLst>
              </a:tr>
              <a:tr h="333029">
                <a:tc>
                  <a:txBody>
                    <a:bodyPr/>
                    <a:lstStyle/>
                    <a:p>
                      <a:pPr algn="ctr">
                        <a:spcAft>
                          <a:spcPts val="0"/>
                        </a:spcAft>
                      </a:pPr>
                      <a:r>
                        <a:rPr lang="en-US" sz="2400" kern="100">
                          <a:effectLst/>
                          <a:latin typeface="等线" panose="02010600030101010101" pitchFamily="2" charset="-122"/>
                          <a:ea typeface="等线" panose="02010600030101010101" pitchFamily="2" charset="-122"/>
                          <a:cs typeface="Times New Roman" panose="02020603050405020304" pitchFamily="18" charset="0"/>
                        </a:rPr>
                        <a:t>1.5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1.6</a:t>
                      </a:r>
                      <a:endParaRPr lang="zh-CN" alt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0384454"/>
                  </a:ext>
                </a:extLst>
              </a:tr>
              <a:tr h="333029">
                <a:tc>
                  <a:txBody>
                    <a:bodyPr/>
                    <a:lstStyle/>
                    <a:p>
                      <a:pPr algn="ctr">
                        <a:spcAft>
                          <a:spcPts val="0"/>
                        </a:spcAft>
                      </a:pPr>
                      <a:r>
                        <a:rPr lang="en-US" sz="2400" kern="100" dirty="0">
                          <a:effectLst/>
                          <a:latin typeface="等线" panose="02010600030101010101" pitchFamily="2" charset="-122"/>
                          <a:ea typeface="等线" panose="02010600030101010101" pitchFamily="2" charset="-122"/>
                          <a:cs typeface="Times New Roman" panose="02020603050405020304" pitchFamily="18" charset="0"/>
                        </a:rPr>
                        <a:t>1.1</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a:t>
                      </a:r>
                      <a:endParaRPr lang="zh-CN" altLang="en-US" sz="24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67757737"/>
                  </a:ext>
                </a:extLst>
              </a:tr>
            </a:tbl>
          </a:graphicData>
        </a:graphic>
      </p:graphicFrame>
      <p:pic>
        <p:nvPicPr>
          <p:cNvPr id="6" name="图片 5">
            <a:extLst>
              <a:ext uri="{FF2B5EF4-FFF2-40B4-BE49-F238E27FC236}">
                <a16:creationId xmlns:a16="http://schemas.microsoft.com/office/drawing/2014/main" id="{ED53B1A0-A914-42DA-9DF1-3137707A3779}"/>
              </a:ext>
            </a:extLst>
          </p:cNvPr>
          <p:cNvPicPr>
            <a:picLocks noChangeAspect="1"/>
          </p:cNvPicPr>
          <p:nvPr/>
        </p:nvPicPr>
        <p:blipFill>
          <a:blip r:embed="rId2"/>
          <a:stretch>
            <a:fillRect/>
          </a:stretch>
        </p:blipFill>
        <p:spPr>
          <a:xfrm>
            <a:off x="3815916" y="1900935"/>
            <a:ext cx="4968552" cy="4926206"/>
          </a:xfrm>
          <a:prstGeom prst="rect">
            <a:avLst/>
          </a:prstGeom>
        </p:spPr>
      </p:pic>
    </p:spTree>
    <p:extLst>
      <p:ext uri="{BB962C8B-B14F-4D97-AF65-F5344CB8AC3E}">
        <p14:creationId xmlns:p14="http://schemas.microsoft.com/office/powerpoint/2010/main" val="33420087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1BEF6-A75F-4A5C-B318-5FF7AAC1D536}"/>
              </a:ext>
            </a:extLst>
          </p:cNvPr>
          <p:cNvSpPr>
            <a:spLocks noGrp="1"/>
          </p:cNvSpPr>
          <p:nvPr>
            <p:ph type="title"/>
          </p:nvPr>
        </p:nvSpPr>
        <p:spPr>
          <a:xfrm>
            <a:off x="35496" y="152636"/>
            <a:ext cx="7543800" cy="755340"/>
          </a:xfrm>
        </p:spPr>
        <p:txBody>
          <a:bodyPr/>
          <a:lstStyle/>
          <a:p>
            <a:r>
              <a:rPr lang="en-US" altLang="zh-CN" dirty="0"/>
              <a:t>PCA</a:t>
            </a:r>
            <a:r>
              <a:rPr lang="zh-CN" altLang="en-US" dirty="0"/>
              <a:t>步骤</a:t>
            </a:r>
            <a:r>
              <a:rPr lang="en-US" altLang="zh-CN" dirty="0"/>
              <a:t>2</a:t>
            </a:r>
            <a:endParaRPr lang="zh-CN" altLang="en-US" dirty="0"/>
          </a:p>
        </p:txBody>
      </p:sp>
      <p:sp>
        <p:nvSpPr>
          <p:cNvPr id="3" name="内容占位符 2">
            <a:extLst>
              <a:ext uri="{FF2B5EF4-FFF2-40B4-BE49-F238E27FC236}">
                <a16:creationId xmlns:a16="http://schemas.microsoft.com/office/drawing/2014/main" id="{1B1AE1CF-C76B-4023-8DB0-F63192A04DF3}"/>
              </a:ext>
            </a:extLst>
          </p:cNvPr>
          <p:cNvSpPr>
            <a:spLocks noGrp="1"/>
          </p:cNvSpPr>
          <p:nvPr>
            <p:ph idx="1"/>
          </p:nvPr>
        </p:nvSpPr>
        <p:spPr>
          <a:xfrm>
            <a:off x="35496" y="800708"/>
            <a:ext cx="8229600" cy="1889757"/>
          </a:xfrm>
        </p:spPr>
        <p:txBody>
          <a:bodyPr/>
          <a:lstStyle/>
          <a:p>
            <a:r>
              <a:rPr lang="zh-CN" altLang="en-US" dirty="0"/>
              <a:t>数据变换：零均值化</a:t>
            </a:r>
            <a:endParaRPr lang="en-US" altLang="zh-CN" dirty="0"/>
          </a:p>
          <a:p>
            <a:r>
              <a:rPr lang="zh-CN" altLang="en-US" dirty="0"/>
              <a:t>在数据的每一维上减掉这一维的均值，使得每一维数据零均值化</a:t>
            </a:r>
            <a:endParaRPr lang="en-US" altLang="zh-CN" dirty="0"/>
          </a:p>
          <a:p>
            <a:r>
              <a:rPr lang="zh-CN" altLang="en-US" dirty="0"/>
              <a:t>变换后的例子数据：</a:t>
            </a:r>
            <a:endParaRPr lang="en-US" altLang="zh-CN" dirty="0"/>
          </a:p>
        </p:txBody>
      </p:sp>
      <p:graphicFrame>
        <p:nvGraphicFramePr>
          <p:cNvPr id="5" name="表格 4">
            <a:extLst>
              <a:ext uri="{FF2B5EF4-FFF2-40B4-BE49-F238E27FC236}">
                <a16:creationId xmlns:a16="http://schemas.microsoft.com/office/drawing/2014/main" id="{01DB000F-BD0F-4F56-A2E1-6DD311222BAF}"/>
              </a:ext>
            </a:extLst>
          </p:cNvPr>
          <p:cNvGraphicFramePr>
            <a:graphicFrameLocks noGrp="1"/>
          </p:cNvGraphicFramePr>
          <p:nvPr>
            <p:extLst>
              <p:ext uri="{D42A27DB-BD31-4B8C-83A1-F6EECF244321}">
                <p14:modId xmlns:p14="http://schemas.microsoft.com/office/powerpoint/2010/main" val="2626296211"/>
              </p:ext>
            </p:extLst>
          </p:nvPr>
        </p:nvGraphicFramePr>
        <p:xfrm>
          <a:off x="179512" y="2528900"/>
          <a:ext cx="1836204" cy="3696050"/>
        </p:xfrm>
        <a:graphic>
          <a:graphicData uri="http://schemas.openxmlformats.org/drawingml/2006/table">
            <a:tbl>
              <a:tblPr firstRow="1" bandRow="1">
                <a:tableStyleId>{5C22544A-7EE6-4342-B048-85BDC9FD1C3A}</a:tableStyleId>
              </a:tblPr>
              <a:tblGrid>
                <a:gridCol w="918102">
                  <a:extLst>
                    <a:ext uri="{9D8B030D-6E8A-4147-A177-3AD203B41FA5}">
                      <a16:colId xmlns:a16="http://schemas.microsoft.com/office/drawing/2014/main" val="2959619543"/>
                    </a:ext>
                  </a:extLst>
                </a:gridCol>
                <a:gridCol w="918102">
                  <a:extLst>
                    <a:ext uri="{9D8B030D-6E8A-4147-A177-3AD203B41FA5}">
                      <a16:colId xmlns:a16="http://schemas.microsoft.com/office/drawing/2014/main" val="3867605047"/>
                    </a:ext>
                  </a:extLst>
                </a:gridCol>
              </a:tblGrid>
              <a:tr h="333029">
                <a:tc>
                  <a:txBody>
                    <a:bodyPr/>
                    <a:lstStyle/>
                    <a:p>
                      <a:pPr algn="ctr">
                        <a:spcAft>
                          <a:spcPts val="0"/>
                        </a:spcAft>
                      </a:pPr>
                      <a:r>
                        <a:rPr lang="en-US" sz="2400" kern="100" dirty="0">
                          <a:effectLst/>
                          <a:latin typeface="等线" panose="02010600030101010101" pitchFamily="2" charset="-122"/>
                          <a:ea typeface="等线" panose="02010600030101010101" pitchFamily="2" charset="-122"/>
                          <a:cs typeface="Times New Roman" panose="02020603050405020304" pitchFamily="18" charset="0"/>
                        </a:rPr>
                        <a:t>x</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algn="ctr" defTabSz="914400" rtl="0" eaLnBrk="1" latinLnBrk="0" hangingPunct="1">
                        <a:spcAft>
                          <a:spcPts val="0"/>
                        </a:spcAft>
                      </a:pPr>
                      <a:r>
                        <a:rPr lang="en-US" sz="2400" b="1" kern="100" dirty="0">
                          <a:solidFill>
                            <a:schemeClr val="lt1"/>
                          </a:solidFill>
                          <a:effectLst/>
                          <a:latin typeface="等线" panose="02010600030101010101" pitchFamily="2" charset="-122"/>
                          <a:ea typeface="等线" panose="02010600030101010101" pitchFamily="2" charset="-122"/>
                          <a:cs typeface="Times New Roman" panose="02020603050405020304" pitchFamily="18" charset="0"/>
                        </a:rPr>
                        <a:t>y</a:t>
                      </a:r>
                      <a:endParaRPr lang="zh-CN" altLang="en-US" sz="2400" b="1" kern="100" dirty="0">
                        <a:solidFill>
                          <a:schemeClr val="lt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021853"/>
                  </a:ext>
                </a:extLst>
              </a:tr>
              <a:tr h="333029">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.69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.49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9024763"/>
                  </a:ext>
                </a:extLst>
              </a:tr>
              <a:tr h="333029">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-1.31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-1.21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1067255"/>
                  </a:ext>
                </a:extLst>
              </a:tr>
              <a:tr h="333029">
                <a:tc>
                  <a:txBody>
                    <a:bodyPr/>
                    <a:lstStyle/>
                    <a:p>
                      <a:pPr algn="ctr">
                        <a:spcAft>
                          <a:spcPts val="0"/>
                        </a:spcAft>
                      </a:pPr>
                      <a:r>
                        <a:rPr lang="en-US" sz="2000" kern="0">
                          <a:effectLst/>
                          <a:latin typeface="Times New Roman" panose="02020603050405020304" pitchFamily="18" charset="0"/>
                          <a:ea typeface="等线" panose="02010600030101010101" pitchFamily="2" charset="-122"/>
                          <a:cs typeface="Times New Roman" panose="02020603050405020304" pitchFamily="18" charset="0"/>
                        </a:rPr>
                        <a:t>.39</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.99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2549518"/>
                  </a:ext>
                </a:extLst>
              </a:tr>
              <a:tr h="333029">
                <a:tc>
                  <a:txBody>
                    <a:bodyPr/>
                    <a:lstStyle/>
                    <a:p>
                      <a:pPr algn="ctr">
                        <a:spcAft>
                          <a:spcPts val="0"/>
                        </a:spcAft>
                      </a:pPr>
                      <a:r>
                        <a:rPr lang="en-US" sz="2000" kern="0">
                          <a:effectLst/>
                          <a:latin typeface="Times New Roman" panose="02020603050405020304" pitchFamily="18" charset="0"/>
                          <a:ea typeface="等线" panose="02010600030101010101" pitchFamily="2" charset="-122"/>
                          <a:cs typeface="Times New Roman" panose="02020603050405020304" pitchFamily="18" charset="0"/>
                        </a:rPr>
                        <a:t>.09</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.29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3820644"/>
                  </a:ext>
                </a:extLst>
              </a:tr>
              <a:tr h="333029">
                <a:tc>
                  <a:txBody>
                    <a:bodyPr/>
                    <a:lstStyle/>
                    <a:p>
                      <a:pPr algn="ctr">
                        <a:spcAft>
                          <a:spcPts val="0"/>
                        </a:spcAft>
                      </a:pPr>
                      <a:r>
                        <a:rPr lang="en-US" sz="2000" kern="0">
                          <a:effectLst/>
                          <a:latin typeface="Times New Roman" panose="02020603050405020304" pitchFamily="18" charset="0"/>
                          <a:ea typeface="等线" panose="02010600030101010101" pitchFamily="2" charset="-122"/>
                          <a:cs typeface="Times New Roman" panose="02020603050405020304" pitchFamily="18" charset="0"/>
                        </a:rPr>
                        <a:t>1.29</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1.09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78411947"/>
                  </a:ext>
                </a:extLst>
              </a:tr>
              <a:tr h="333029">
                <a:tc>
                  <a:txBody>
                    <a:bodyPr/>
                    <a:lstStyle/>
                    <a:p>
                      <a:pPr algn="ctr">
                        <a:spcAft>
                          <a:spcPts val="0"/>
                        </a:spcAft>
                      </a:pPr>
                      <a:r>
                        <a:rPr lang="en-US" sz="2000" kern="0">
                          <a:effectLst/>
                          <a:latin typeface="Times New Roman" panose="02020603050405020304" pitchFamily="18" charset="0"/>
                          <a:ea typeface="等线" panose="02010600030101010101" pitchFamily="2" charset="-122"/>
                          <a:cs typeface="Times New Roman" panose="02020603050405020304" pitchFamily="18" charset="0"/>
                        </a:rPr>
                        <a:t>.49</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.79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4824003"/>
                  </a:ext>
                </a:extLst>
              </a:tr>
              <a:tr h="333029">
                <a:tc>
                  <a:txBody>
                    <a:bodyPr/>
                    <a:lstStyle/>
                    <a:p>
                      <a:pPr algn="ctr">
                        <a:spcAft>
                          <a:spcPts val="0"/>
                        </a:spcAft>
                      </a:pPr>
                      <a:r>
                        <a:rPr lang="en-US" sz="2000" kern="0">
                          <a:effectLst/>
                          <a:latin typeface="Times New Roman" panose="02020603050405020304" pitchFamily="18" charset="0"/>
                          <a:ea typeface="等线" panose="02010600030101010101" pitchFamily="2" charset="-122"/>
                          <a:cs typeface="Times New Roman" panose="02020603050405020304" pitchFamily="18" charset="0"/>
                        </a:rPr>
                        <a:t>.19</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-.31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95367634"/>
                  </a:ext>
                </a:extLst>
              </a:tr>
              <a:tr h="333029">
                <a:tc>
                  <a:txBody>
                    <a:bodyPr/>
                    <a:lstStyle/>
                    <a:p>
                      <a:pPr algn="ctr">
                        <a:spcAft>
                          <a:spcPts val="0"/>
                        </a:spcAft>
                      </a:pPr>
                      <a:r>
                        <a:rPr lang="en-US" sz="2000" kern="0">
                          <a:effectLst/>
                          <a:latin typeface="Times New Roman" panose="02020603050405020304" pitchFamily="18" charset="0"/>
                          <a:ea typeface="等线" panose="02010600030101010101" pitchFamily="2" charset="-122"/>
                          <a:cs typeface="Times New Roman" panose="02020603050405020304" pitchFamily="18" charset="0"/>
                        </a:rPr>
                        <a:t>-.81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-.81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41272095"/>
                  </a:ext>
                </a:extLst>
              </a:tr>
              <a:tr h="333029">
                <a:tc>
                  <a:txBody>
                    <a:bodyPr/>
                    <a:lstStyle/>
                    <a:p>
                      <a:pPr algn="ctr">
                        <a:spcAft>
                          <a:spcPts val="0"/>
                        </a:spcAft>
                      </a:pPr>
                      <a:r>
                        <a:rPr lang="en-US" sz="2000" kern="0">
                          <a:effectLst/>
                          <a:latin typeface="Times New Roman" panose="02020603050405020304" pitchFamily="18" charset="0"/>
                          <a:ea typeface="等线" panose="02010600030101010101" pitchFamily="2" charset="-122"/>
                          <a:cs typeface="Times New Roman" panose="02020603050405020304" pitchFamily="18" charset="0"/>
                        </a:rPr>
                        <a:t>-.31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-.31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0384454"/>
                  </a:ext>
                </a:extLst>
              </a:tr>
              <a:tr h="333029">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-.71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Times New Roman" panose="02020603050405020304" pitchFamily="18" charset="0"/>
                          <a:ea typeface="等线" panose="02010600030101010101" pitchFamily="2" charset="-122"/>
                          <a:cs typeface="Times New Roman" panose="02020603050405020304" pitchFamily="18" charset="0"/>
                        </a:rPr>
                        <a:t>-1.01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67757737"/>
                  </a:ext>
                </a:extLst>
              </a:tr>
            </a:tbl>
          </a:graphicData>
        </a:graphic>
      </p:graphicFrame>
      <p:graphicFrame>
        <p:nvGraphicFramePr>
          <p:cNvPr id="6" name="图表 5">
            <a:extLst>
              <a:ext uri="{FF2B5EF4-FFF2-40B4-BE49-F238E27FC236}">
                <a16:creationId xmlns:a16="http://schemas.microsoft.com/office/drawing/2014/main" id="{6D2325CB-E0C3-42CA-839C-0C4B901CFC09}"/>
              </a:ext>
            </a:extLst>
          </p:cNvPr>
          <p:cNvGraphicFramePr>
            <a:graphicFrameLocks/>
          </p:cNvGraphicFramePr>
          <p:nvPr>
            <p:extLst>
              <p:ext uri="{D42A27DB-BD31-4B8C-83A1-F6EECF244321}">
                <p14:modId xmlns:p14="http://schemas.microsoft.com/office/powerpoint/2010/main" val="925873819"/>
              </p:ext>
            </p:extLst>
          </p:nvPr>
        </p:nvGraphicFramePr>
        <p:xfrm>
          <a:off x="2303748" y="2096852"/>
          <a:ext cx="6588732" cy="45725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5044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6" grpId="0">
        <p:bldAsOne/>
      </p:bldGraphic>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AF97E-5ADB-4D19-B190-00AF2731DA1C}"/>
              </a:ext>
            </a:extLst>
          </p:cNvPr>
          <p:cNvSpPr>
            <a:spLocks noGrp="1"/>
          </p:cNvSpPr>
          <p:nvPr>
            <p:ph type="title"/>
          </p:nvPr>
        </p:nvSpPr>
        <p:spPr>
          <a:xfrm>
            <a:off x="457200" y="-63388"/>
            <a:ext cx="7543800" cy="1295400"/>
          </a:xfrm>
        </p:spPr>
        <p:txBody>
          <a:bodyPr/>
          <a:lstStyle/>
          <a:p>
            <a:r>
              <a:rPr lang="en-US" altLang="zh-CN" dirty="0"/>
              <a:t>PCA</a:t>
            </a:r>
            <a:r>
              <a:rPr lang="zh-CN" altLang="en-US" dirty="0"/>
              <a:t>步骤</a:t>
            </a:r>
            <a:r>
              <a:rPr lang="en-US" altLang="zh-CN" dirty="0"/>
              <a:t>3</a:t>
            </a:r>
            <a:endParaRPr lang="zh-CN" altLang="en-US" dirty="0"/>
          </a:p>
        </p:txBody>
      </p:sp>
      <p:sp>
        <p:nvSpPr>
          <p:cNvPr id="3" name="内容占位符 2">
            <a:extLst>
              <a:ext uri="{FF2B5EF4-FFF2-40B4-BE49-F238E27FC236}">
                <a16:creationId xmlns:a16="http://schemas.microsoft.com/office/drawing/2014/main" id="{0B179FCB-42FA-48C6-ADFD-6A8848F1DC7F}"/>
              </a:ext>
            </a:extLst>
          </p:cNvPr>
          <p:cNvSpPr>
            <a:spLocks noGrp="1"/>
          </p:cNvSpPr>
          <p:nvPr>
            <p:ph idx="1"/>
          </p:nvPr>
        </p:nvSpPr>
        <p:spPr>
          <a:xfrm>
            <a:off x="457200" y="1412776"/>
            <a:ext cx="8229600" cy="1008112"/>
          </a:xfrm>
        </p:spPr>
        <p:txBody>
          <a:bodyPr/>
          <a:lstStyle/>
          <a:p>
            <a:r>
              <a:rPr lang="zh-CN" altLang="en-US" dirty="0"/>
              <a:t>计算协方差矩阵</a:t>
            </a:r>
            <a:endParaRPr lang="en-US" altLang="zh-CN" dirty="0"/>
          </a:p>
          <a:p>
            <a:r>
              <a:rPr lang="zh-CN" altLang="en-US" dirty="0"/>
              <a:t>协方差矩阵包含了各个变量之间全部的关系信息</a:t>
            </a:r>
            <a:endParaRPr lang="en-US" altLang="zh-CN" dirty="0"/>
          </a:p>
          <a:p>
            <a:endParaRPr lang="zh-CN" altLang="en-US" dirty="0"/>
          </a:p>
        </p:txBody>
      </p:sp>
      <p:sp>
        <p:nvSpPr>
          <p:cNvPr id="4" name="灯片编号占位符 3">
            <a:extLst>
              <a:ext uri="{FF2B5EF4-FFF2-40B4-BE49-F238E27FC236}">
                <a16:creationId xmlns:a16="http://schemas.microsoft.com/office/drawing/2014/main" id="{B8180776-4393-4090-A775-F2F2CD83378B}"/>
              </a:ext>
            </a:extLst>
          </p:cNvPr>
          <p:cNvSpPr>
            <a:spLocks noGrp="1"/>
          </p:cNvSpPr>
          <p:nvPr>
            <p:ph type="sldNum" sz="quarter" idx="12"/>
          </p:nvPr>
        </p:nvSpPr>
        <p:spPr/>
        <p:txBody>
          <a:bodyPr/>
          <a:lstStyle/>
          <a:p>
            <a:pPr>
              <a:defRPr/>
            </a:pPr>
            <a:fld id="{F9C6BFAA-09CF-49E4-8EF3-DE9A69C2DDED}" type="slidenum">
              <a:rPr lang="en-US" altLang="zh-CN" smtClean="0"/>
              <a:pPr>
                <a:defRPr/>
              </a:pPr>
              <a:t>85</a:t>
            </a:fld>
            <a:endParaRPr lang="en-US" altLang="zh-CN"/>
          </a:p>
        </p:txBody>
      </p:sp>
      <p:pic>
        <p:nvPicPr>
          <p:cNvPr id="5" name="图片 4">
            <a:extLst>
              <a:ext uri="{FF2B5EF4-FFF2-40B4-BE49-F238E27FC236}">
                <a16:creationId xmlns:a16="http://schemas.microsoft.com/office/drawing/2014/main" id="{DBC411C7-8965-467F-AF6D-5B0C8F9687BD}"/>
              </a:ext>
            </a:extLst>
          </p:cNvPr>
          <p:cNvPicPr>
            <a:picLocks noChangeAspect="1"/>
          </p:cNvPicPr>
          <p:nvPr/>
        </p:nvPicPr>
        <p:blipFill>
          <a:blip r:embed="rId2"/>
          <a:stretch>
            <a:fillRect/>
          </a:stretch>
        </p:blipFill>
        <p:spPr>
          <a:xfrm>
            <a:off x="1223628" y="2420888"/>
            <a:ext cx="5878797" cy="1052328"/>
          </a:xfrm>
          <a:prstGeom prst="rect">
            <a:avLst/>
          </a:prstGeom>
        </p:spPr>
      </p:pic>
      <p:pic>
        <p:nvPicPr>
          <p:cNvPr id="6" name="图片 5">
            <a:extLst>
              <a:ext uri="{FF2B5EF4-FFF2-40B4-BE49-F238E27FC236}">
                <a16:creationId xmlns:a16="http://schemas.microsoft.com/office/drawing/2014/main" id="{4BEB5D81-5527-4FF9-A3B2-A6EA3C5784A2}"/>
              </a:ext>
            </a:extLst>
          </p:cNvPr>
          <p:cNvPicPr>
            <a:picLocks noChangeAspect="1"/>
          </p:cNvPicPr>
          <p:nvPr/>
        </p:nvPicPr>
        <p:blipFill>
          <a:blip r:embed="rId3"/>
          <a:stretch>
            <a:fillRect/>
          </a:stretch>
        </p:blipFill>
        <p:spPr>
          <a:xfrm>
            <a:off x="973562" y="3489041"/>
            <a:ext cx="7010400" cy="1371600"/>
          </a:xfrm>
          <a:prstGeom prst="rect">
            <a:avLst/>
          </a:prstGeom>
        </p:spPr>
      </p:pic>
      <p:sp>
        <p:nvSpPr>
          <p:cNvPr id="7" name="内容占位符 2">
            <a:extLst>
              <a:ext uri="{FF2B5EF4-FFF2-40B4-BE49-F238E27FC236}">
                <a16:creationId xmlns:a16="http://schemas.microsoft.com/office/drawing/2014/main" id="{06CFB39F-14ED-43E6-BAAD-27E7BD79AD30}"/>
              </a:ext>
            </a:extLst>
          </p:cNvPr>
          <p:cNvSpPr txBox="1">
            <a:spLocks/>
          </p:cNvSpPr>
          <p:nvPr/>
        </p:nvSpPr>
        <p:spPr bwMode="auto">
          <a:xfrm>
            <a:off x="446856" y="4941168"/>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Ø"/>
              <a:defRPr sz="2400">
                <a:solidFill>
                  <a:srgbClr val="3333FF"/>
                </a:solidFill>
                <a:latin typeface="华文仿宋" panose="02010600040101010101" pitchFamily="2" charset="-122"/>
                <a:ea typeface="华文仿宋" panose="02010600040101010101"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ü"/>
              <a:defRPr sz="2200">
                <a:solidFill>
                  <a:srgbClr val="3333FF"/>
                </a:solidFill>
                <a:latin typeface="华文仿宋" panose="02010600040101010101" pitchFamily="2" charset="-122"/>
                <a:ea typeface="华文仿宋" panose="02010600040101010101"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Ø"/>
              <a:defRPr sz="2000">
                <a:solidFill>
                  <a:srgbClr val="3333FF"/>
                </a:solidFill>
                <a:latin typeface="华文仿宋" panose="02010600040101010101" pitchFamily="2" charset="-122"/>
                <a:ea typeface="华文仿宋" panose="02010600040101010101"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r>
              <a:rPr lang="zh-CN" altLang="en-US" kern="0" dirty="0"/>
              <a:t>从例子数据的协方差矩阵可以看出</a:t>
            </a:r>
            <a:r>
              <a:rPr lang="en-US" altLang="zh-CN" kern="0" dirty="0"/>
              <a:t>X</a:t>
            </a:r>
            <a:r>
              <a:rPr lang="zh-CN" altLang="en-US" kern="0" dirty="0"/>
              <a:t>和</a:t>
            </a:r>
            <a:r>
              <a:rPr lang="en-US" altLang="zh-CN" kern="0" dirty="0"/>
              <a:t>Y</a:t>
            </a:r>
            <a:r>
              <a:rPr lang="zh-CN" altLang="en-US" kern="0" dirty="0"/>
              <a:t>之间的关系吗？</a:t>
            </a:r>
          </a:p>
        </p:txBody>
      </p:sp>
    </p:spTree>
    <p:extLst>
      <p:ext uri="{BB962C8B-B14F-4D97-AF65-F5344CB8AC3E}">
        <p14:creationId xmlns:p14="http://schemas.microsoft.com/office/powerpoint/2010/main" val="18439046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2591A-3907-42F7-8641-59B050F165C2}"/>
              </a:ext>
            </a:extLst>
          </p:cNvPr>
          <p:cNvSpPr>
            <a:spLocks noGrp="1"/>
          </p:cNvSpPr>
          <p:nvPr>
            <p:ph type="title"/>
          </p:nvPr>
        </p:nvSpPr>
        <p:spPr/>
        <p:txBody>
          <a:bodyPr/>
          <a:lstStyle/>
          <a:p>
            <a:r>
              <a:rPr lang="en-US" altLang="zh-CN" dirty="0"/>
              <a:t>PCA</a:t>
            </a:r>
            <a:r>
              <a:rPr lang="zh-CN" altLang="en-US" dirty="0"/>
              <a:t>步骤</a:t>
            </a:r>
            <a:r>
              <a:rPr lang="en-US" altLang="zh-CN" dirty="0"/>
              <a:t>4</a:t>
            </a:r>
            <a:endParaRPr lang="zh-CN" altLang="en-US" dirty="0"/>
          </a:p>
        </p:txBody>
      </p:sp>
      <p:sp>
        <p:nvSpPr>
          <p:cNvPr id="3" name="内容占位符 2">
            <a:extLst>
              <a:ext uri="{FF2B5EF4-FFF2-40B4-BE49-F238E27FC236}">
                <a16:creationId xmlns:a16="http://schemas.microsoft.com/office/drawing/2014/main" id="{ED940341-5C27-4224-92BE-B319B82E1CD0}"/>
              </a:ext>
            </a:extLst>
          </p:cNvPr>
          <p:cNvSpPr>
            <a:spLocks noGrp="1"/>
          </p:cNvSpPr>
          <p:nvPr>
            <p:ph idx="1"/>
          </p:nvPr>
        </p:nvSpPr>
        <p:spPr>
          <a:xfrm>
            <a:off x="457200" y="1719263"/>
            <a:ext cx="8229600" cy="989657"/>
          </a:xfrm>
        </p:spPr>
        <p:txBody>
          <a:bodyPr/>
          <a:lstStyle/>
          <a:p>
            <a:r>
              <a:rPr lang="zh-CN" altLang="en-US" dirty="0"/>
              <a:t>计算协方差矩阵的特征值和特征向量</a:t>
            </a:r>
          </a:p>
        </p:txBody>
      </p:sp>
      <p:sp>
        <p:nvSpPr>
          <p:cNvPr id="4" name="灯片编号占位符 3">
            <a:extLst>
              <a:ext uri="{FF2B5EF4-FFF2-40B4-BE49-F238E27FC236}">
                <a16:creationId xmlns:a16="http://schemas.microsoft.com/office/drawing/2014/main" id="{8D28A840-D43F-477D-B9F3-B474A6F23EBD}"/>
              </a:ext>
            </a:extLst>
          </p:cNvPr>
          <p:cNvSpPr>
            <a:spLocks noGrp="1"/>
          </p:cNvSpPr>
          <p:nvPr>
            <p:ph type="sldNum" sz="quarter" idx="12"/>
          </p:nvPr>
        </p:nvSpPr>
        <p:spPr/>
        <p:txBody>
          <a:bodyPr/>
          <a:lstStyle/>
          <a:p>
            <a:pPr>
              <a:defRPr/>
            </a:pPr>
            <a:fld id="{F9C6BFAA-09CF-49E4-8EF3-DE9A69C2DDED}" type="slidenum">
              <a:rPr lang="en-US" altLang="zh-CN" smtClean="0"/>
              <a:pPr>
                <a:defRPr/>
              </a:pPr>
              <a:t>86</a:t>
            </a:fld>
            <a:endParaRPr lang="en-US" altLang="zh-CN"/>
          </a:p>
        </p:txBody>
      </p:sp>
      <p:pic>
        <p:nvPicPr>
          <p:cNvPr id="5" name="图片 4">
            <a:extLst>
              <a:ext uri="{FF2B5EF4-FFF2-40B4-BE49-F238E27FC236}">
                <a16:creationId xmlns:a16="http://schemas.microsoft.com/office/drawing/2014/main" id="{6DE3BD17-05FA-4650-B4B4-A80B5741951F}"/>
              </a:ext>
            </a:extLst>
          </p:cNvPr>
          <p:cNvPicPr>
            <a:picLocks noChangeAspect="1"/>
          </p:cNvPicPr>
          <p:nvPr/>
        </p:nvPicPr>
        <p:blipFill>
          <a:blip r:embed="rId2"/>
          <a:stretch>
            <a:fillRect/>
          </a:stretch>
        </p:blipFill>
        <p:spPr>
          <a:xfrm>
            <a:off x="1043608" y="2623406"/>
            <a:ext cx="6172200" cy="1295400"/>
          </a:xfrm>
          <a:prstGeom prst="rect">
            <a:avLst/>
          </a:prstGeom>
        </p:spPr>
      </p:pic>
      <p:pic>
        <p:nvPicPr>
          <p:cNvPr id="6" name="图片 5">
            <a:extLst>
              <a:ext uri="{FF2B5EF4-FFF2-40B4-BE49-F238E27FC236}">
                <a16:creationId xmlns:a16="http://schemas.microsoft.com/office/drawing/2014/main" id="{740B2F23-9D08-4B30-BD43-9FCC7A84B835}"/>
              </a:ext>
            </a:extLst>
          </p:cNvPr>
          <p:cNvPicPr>
            <a:picLocks noChangeAspect="1"/>
          </p:cNvPicPr>
          <p:nvPr/>
        </p:nvPicPr>
        <p:blipFill>
          <a:blip r:embed="rId3"/>
          <a:stretch>
            <a:fillRect/>
          </a:stretch>
        </p:blipFill>
        <p:spPr>
          <a:xfrm>
            <a:off x="359786" y="4164126"/>
            <a:ext cx="8424428" cy="1317645"/>
          </a:xfrm>
          <a:prstGeom prst="rect">
            <a:avLst/>
          </a:prstGeom>
        </p:spPr>
      </p:pic>
    </p:spTree>
    <p:extLst>
      <p:ext uri="{BB962C8B-B14F-4D97-AF65-F5344CB8AC3E}">
        <p14:creationId xmlns:p14="http://schemas.microsoft.com/office/powerpoint/2010/main" val="10973915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DD54D-AB0B-47B3-A6E2-FC12DE6EFCC4}"/>
              </a:ext>
            </a:extLst>
          </p:cNvPr>
          <p:cNvSpPr>
            <a:spLocks noGrp="1"/>
          </p:cNvSpPr>
          <p:nvPr>
            <p:ph type="title"/>
          </p:nvPr>
        </p:nvSpPr>
        <p:spPr>
          <a:xfrm>
            <a:off x="467544" y="-459432"/>
            <a:ext cx="7543800" cy="1295400"/>
          </a:xfrm>
        </p:spPr>
        <p:txBody>
          <a:bodyPr/>
          <a:lstStyle/>
          <a:p>
            <a:r>
              <a:rPr lang="zh-CN" altLang="en-US" dirty="0"/>
              <a:t>特征向量与数据</a:t>
            </a:r>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151620" y="1448780"/>
            <a:ext cx="6571692" cy="4824536"/>
          </a:xfrm>
          <a:prstGeom prst="rect">
            <a:avLst/>
          </a:prstGeom>
        </p:spPr>
      </p:pic>
    </p:spTree>
    <p:extLst>
      <p:ext uri="{BB962C8B-B14F-4D97-AF65-F5344CB8AC3E}">
        <p14:creationId xmlns:p14="http://schemas.microsoft.com/office/powerpoint/2010/main" val="42254979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EF88C-DA94-4DD1-9C80-B334D9B529D0}"/>
              </a:ext>
            </a:extLst>
          </p:cNvPr>
          <p:cNvSpPr>
            <a:spLocks noGrp="1"/>
          </p:cNvSpPr>
          <p:nvPr>
            <p:ph type="title"/>
          </p:nvPr>
        </p:nvSpPr>
        <p:spPr/>
        <p:txBody>
          <a:bodyPr/>
          <a:lstStyle/>
          <a:p>
            <a:r>
              <a:rPr lang="en-US" altLang="zh-CN" dirty="0"/>
              <a:t>PCA</a:t>
            </a:r>
            <a:r>
              <a:rPr lang="zh-CN" altLang="en-US" dirty="0"/>
              <a:t>步骤</a:t>
            </a:r>
            <a:r>
              <a:rPr lang="en-US" altLang="zh-CN" dirty="0"/>
              <a:t>5</a:t>
            </a:r>
            <a:endParaRPr lang="zh-CN" altLang="en-US" dirty="0"/>
          </a:p>
        </p:txBody>
      </p:sp>
      <p:sp>
        <p:nvSpPr>
          <p:cNvPr id="3" name="内容占位符 2">
            <a:extLst>
              <a:ext uri="{FF2B5EF4-FFF2-40B4-BE49-F238E27FC236}">
                <a16:creationId xmlns:a16="http://schemas.microsoft.com/office/drawing/2014/main" id="{6F9EF0A7-D011-4AAB-AE85-58316A9EA258}"/>
              </a:ext>
            </a:extLst>
          </p:cNvPr>
          <p:cNvSpPr>
            <a:spLocks noGrp="1"/>
          </p:cNvSpPr>
          <p:nvPr>
            <p:ph idx="1"/>
          </p:nvPr>
        </p:nvSpPr>
        <p:spPr>
          <a:xfrm>
            <a:off x="457200" y="1719263"/>
            <a:ext cx="8229600" cy="2501825"/>
          </a:xfrm>
        </p:spPr>
        <p:txBody>
          <a:bodyPr/>
          <a:lstStyle/>
          <a:p>
            <a:r>
              <a:rPr lang="zh-CN" altLang="en-US" dirty="0"/>
              <a:t>主成分选择</a:t>
            </a:r>
            <a:endParaRPr lang="en-US" altLang="zh-CN" dirty="0"/>
          </a:p>
          <a:p>
            <a:pPr lvl="1"/>
            <a:r>
              <a:rPr lang="zh-CN" altLang="en-US" dirty="0"/>
              <a:t>从上图可以清楚地看出，较大特征值对应的特征向量的方向上，包含了数据集合中主要的信息量；</a:t>
            </a:r>
            <a:endParaRPr lang="en-US" altLang="zh-CN" dirty="0"/>
          </a:p>
          <a:p>
            <a:pPr lvl="1"/>
            <a:r>
              <a:rPr lang="zh-CN" altLang="en-US" dirty="0"/>
              <a:t>将特征值从大到小排列，较小的值可以忽略；</a:t>
            </a:r>
            <a:endParaRPr lang="en-US" altLang="zh-CN" dirty="0"/>
          </a:p>
          <a:p>
            <a:r>
              <a:rPr lang="zh-CN" altLang="en-US" dirty="0"/>
              <a:t>上例中，我们选择的特征向量：</a:t>
            </a:r>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551E7531-7DAB-46A1-93AF-C49D678379B1}"/>
              </a:ext>
            </a:extLst>
          </p:cNvPr>
          <p:cNvSpPr>
            <a:spLocks noGrp="1"/>
          </p:cNvSpPr>
          <p:nvPr>
            <p:ph type="sldNum" sz="quarter" idx="12"/>
          </p:nvPr>
        </p:nvSpPr>
        <p:spPr/>
        <p:txBody>
          <a:bodyPr/>
          <a:lstStyle/>
          <a:p>
            <a:pPr>
              <a:defRPr/>
            </a:pPr>
            <a:fld id="{F9C6BFAA-09CF-49E4-8EF3-DE9A69C2DDED}" type="slidenum">
              <a:rPr lang="en-US" altLang="zh-CN" smtClean="0"/>
              <a:pPr>
                <a:defRPr/>
              </a:pPr>
              <a:t>88</a:t>
            </a:fld>
            <a:endParaRPr lang="en-US" altLang="zh-CN"/>
          </a:p>
        </p:txBody>
      </p:sp>
      <p:pic>
        <p:nvPicPr>
          <p:cNvPr id="5" name="图片 4">
            <a:extLst>
              <a:ext uri="{FF2B5EF4-FFF2-40B4-BE49-F238E27FC236}">
                <a16:creationId xmlns:a16="http://schemas.microsoft.com/office/drawing/2014/main" id="{8FC0CE7E-2CF4-4D4E-8EE4-E5B1FFB87BE6}"/>
              </a:ext>
            </a:extLst>
          </p:cNvPr>
          <p:cNvPicPr>
            <a:picLocks noChangeAspect="1"/>
          </p:cNvPicPr>
          <p:nvPr/>
        </p:nvPicPr>
        <p:blipFill>
          <a:blip r:embed="rId2"/>
          <a:stretch>
            <a:fillRect/>
          </a:stretch>
        </p:blipFill>
        <p:spPr>
          <a:xfrm>
            <a:off x="2699792" y="4219263"/>
            <a:ext cx="2276475" cy="895350"/>
          </a:xfrm>
          <a:prstGeom prst="rect">
            <a:avLst/>
          </a:prstGeom>
        </p:spPr>
      </p:pic>
    </p:spTree>
    <p:extLst>
      <p:ext uri="{BB962C8B-B14F-4D97-AF65-F5344CB8AC3E}">
        <p14:creationId xmlns:p14="http://schemas.microsoft.com/office/powerpoint/2010/main" val="18440351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9AA26-F4FF-49F8-9EE0-63D97F2511A1}"/>
              </a:ext>
            </a:extLst>
          </p:cNvPr>
          <p:cNvSpPr>
            <a:spLocks noGrp="1"/>
          </p:cNvSpPr>
          <p:nvPr>
            <p:ph type="title"/>
          </p:nvPr>
        </p:nvSpPr>
        <p:spPr>
          <a:xfrm>
            <a:off x="457200" y="296652"/>
            <a:ext cx="2638636" cy="724942"/>
          </a:xfrm>
        </p:spPr>
        <p:txBody>
          <a:bodyPr/>
          <a:lstStyle/>
          <a:p>
            <a:r>
              <a:rPr lang="en-US" altLang="zh-CN" dirty="0"/>
              <a:t>PCA</a:t>
            </a:r>
            <a:r>
              <a:rPr lang="zh-CN" altLang="en-US" dirty="0"/>
              <a:t>步骤</a:t>
            </a:r>
            <a:r>
              <a:rPr lang="en-US" altLang="zh-CN" dirty="0"/>
              <a:t>6</a:t>
            </a:r>
            <a:endParaRPr lang="zh-CN" altLang="en-US" dirty="0"/>
          </a:p>
        </p:txBody>
      </p:sp>
      <p:sp>
        <p:nvSpPr>
          <p:cNvPr id="3" name="内容占位符 2">
            <a:extLst>
              <a:ext uri="{FF2B5EF4-FFF2-40B4-BE49-F238E27FC236}">
                <a16:creationId xmlns:a16="http://schemas.microsoft.com/office/drawing/2014/main" id="{F5C83E82-D654-412A-B32A-B7DF78229E5A}"/>
              </a:ext>
            </a:extLst>
          </p:cNvPr>
          <p:cNvSpPr>
            <a:spLocks noGrp="1"/>
          </p:cNvSpPr>
          <p:nvPr>
            <p:ph idx="1"/>
          </p:nvPr>
        </p:nvSpPr>
        <p:spPr>
          <a:xfrm>
            <a:off x="457200" y="980728"/>
            <a:ext cx="7499176" cy="2340259"/>
          </a:xfrm>
        </p:spPr>
        <p:txBody>
          <a:bodyPr/>
          <a:lstStyle/>
          <a:p>
            <a:r>
              <a:rPr lang="zh-CN" altLang="en-US" sz="1600" dirty="0"/>
              <a:t>得到新的特征向量</a:t>
            </a:r>
            <a:endParaRPr lang="en-US" altLang="zh-CN" sz="1600" dirty="0"/>
          </a:p>
          <a:p>
            <a:pPr lvl="1"/>
            <a:r>
              <a:rPr lang="en-US" altLang="zh-CN" sz="1600" dirty="0">
                <a:latin typeface="Vijaya" panose="02020604020202020204" pitchFamily="18" charset="0"/>
                <a:cs typeface="Vijaya" panose="02020604020202020204" pitchFamily="18" charset="0"/>
              </a:rPr>
              <a:t>p</a:t>
            </a:r>
            <a:r>
              <a:rPr lang="en-US" altLang="zh-CN" sz="1600" dirty="0"/>
              <a:t>=</a:t>
            </a:r>
            <a:r>
              <a:rPr lang="en-US" altLang="zh-CN" sz="1600" dirty="0">
                <a:latin typeface="Vijaya" panose="02020604020202020204" pitchFamily="18" charset="0"/>
                <a:cs typeface="Vijaya" panose="02020604020202020204" pitchFamily="18" charset="0"/>
              </a:rPr>
              <a:t>Ax</a:t>
            </a:r>
            <a:r>
              <a:rPr lang="en-US" altLang="zh-CN" sz="1600" dirty="0"/>
              <a:t> , </a:t>
            </a:r>
            <a:r>
              <a:rPr lang="zh-CN" altLang="en-US" sz="1600" dirty="0"/>
              <a:t>这里</a:t>
            </a:r>
            <a:r>
              <a:rPr lang="en-US" altLang="zh-CN" sz="1600" dirty="0">
                <a:latin typeface="Vijaya" panose="02020604020202020204" pitchFamily="18" charset="0"/>
                <a:cs typeface="Vijaya" panose="02020604020202020204" pitchFamily="18" charset="0"/>
              </a:rPr>
              <a:t>y</a:t>
            </a:r>
            <a:r>
              <a:rPr lang="zh-CN" altLang="en-US" sz="1600" dirty="0"/>
              <a:t>为主成分向量</a:t>
            </a:r>
            <a:r>
              <a:rPr lang="en-US" altLang="zh-CN" sz="1600" dirty="0"/>
              <a:t>, </a:t>
            </a:r>
            <a:r>
              <a:rPr lang="en-US" altLang="zh-CN" sz="1600" dirty="0">
                <a:latin typeface="Vijaya" panose="02020604020202020204" pitchFamily="18" charset="0"/>
                <a:cs typeface="Vijaya" panose="02020604020202020204" pitchFamily="18" charset="0"/>
              </a:rPr>
              <a:t>A</a:t>
            </a:r>
            <a:r>
              <a:rPr lang="zh-CN" altLang="en-US" sz="1600" dirty="0"/>
              <a:t>为主成分变换矩阵</a:t>
            </a:r>
            <a:r>
              <a:rPr lang="en-US" altLang="zh-CN" sz="1600" dirty="0"/>
              <a:t>, </a:t>
            </a:r>
            <a:r>
              <a:rPr lang="en-US" altLang="zh-CN" sz="1600" dirty="0">
                <a:latin typeface="Vijaya" panose="02020604020202020204" pitchFamily="18" charset="0"/>
                <a:cs typeface="Vijaya" panose="02020604020202020204" pitchFamily="18" charset="0"/>
              </a:rPr>
              <a:t>x</a:t>
            </a:r>
            <a:r>
              <a:rPr lang="zh-CN" altLang="en-US" sz="1600" dirty="0"/>
              <a:t>为原始数据向量（零均值化后）；</a:t>
            </a:r>
            <a:endParaRPr lang="en-US" altLang="zh-CN" sz="1600" dirty="0"/>
          </a:p>
          <a:p>
            <a:pPr lvl="1"/>
            <a:r>
              <a:rPr lang="zh-CN" altLang="en-US" sz="1600" dirty="0"/>
              <a:t>矩阵的乘法是将原始样本点分别往特征向量对应的轴上做投影。</a:t>
            </a:r>
          </a:p>
          <a:p>
            <a:pPr lvl="1"/>
            <a:r>
              <a:rPr lang="zh-CN" altLang="en-US" sz="1600" dirty="0"/>
              <a:t>取前面得到的最大的几个特征值所相应的特征向量作为</a:t>
            </a:r>
            <a:r>
              <a:rPr lang="en-US" altLang="zh-CN" sz="1600" dirty="0"/>
              <a:t>A</a:t>
            </a:r>
            <a:r>
              <a:rPr lang="zh-CN" altLang="en-US" sz="1600" dirty="0"/>
              <a:t>的行即可。</a:t>
            </a:r>
            <a:endParaRPr lang="en-US" altLang="zh-CN" sz="1600" dirty="0"/>
          </a:p>
          <a:p>
            <a:pPr lvl="1"/>
            <a:r>
              <a:rPr lang="zh-CN" altLang="en-US" sz="1600" dirty="0"/>
              <a:t>上述例子中，第一个样本的两维数据变成一个综合变量：</a:t>
            </a:r>
            <a:endParaRPr lang="en-US" altLang="zh-CN" sz="1600" dirty="0"/>
          </a:p>
          <a:p>
            <a:pPr lvl="1"/>
            <a:r>
              <a:rPr lang="en-US" altLang="zh-CN" sz="1600" dirty="0"/>
              <a:t>-0.677873399</a:t>
            </a:r>
            <a:r>
              <a:rPr lang="zh-CN" altLang="en-US" sz="1600" dirty="0"/>
              <a:t> </a:t>
            </a:r>
            <a:r>
              <a:rPr lang="en-US" altLang="zh-CN" sz="1600" dirty="0"/>
              <a:t>×0.69-0.73518 ×0.49=-0.82797</a:t>
            </a:r>
            <a:r>
              <a:rPr lang="zh-CN" altLang="en-US" sz="1600" dirty="0"/>
              <a:t> </a:t>
            </a:r>
            <a:endParaRPr lang="en-US" altLang="zh-CN" sz="1600" dirty="0"/>
          </a:p>
          <a:p>
            <a:pPr lvl="1"/>
            <a:r>
              <a:rPr lang="zh-CN" altLang="en-US" sz="1600" dirty="0"/>
              <a:t>第二个综合变量类似。得到：</a:t>
            </a:r>
            <a:endParaRPr lang="en-US" altLang="zh-CN" sz="1600" dirty="0"/>
          </a:p>
        </p:txBody>
      </p:sp>
      <p:sp>
        <p:nvSpPr>
          <p:cNvPr id="4" name="灯片编号占位符 3">
            <a:extLst>
              <a:ext uri="{FF2B5EF4-FFF2-40B4-BE49-F238E27FC236}">
                <a16:creationId xmlns:a16="http://schemas.microsoft.com/office/drawing/2014/main" id="{B20BA034-0FE2-4795-8FF6-B49384139884}"/>
              </a:ext>
            </a:extLst>
          </p:cNvPr>
          <p:cNvSpPr>
            <a:spLocks noGrp="1"/>
          </p:cNvSpPr>
          <p:nvPr>
            <p:ph type="sldNum" sz="quarter" idx="12"/>
          </p:nvPr>
        </p:nvSpPr>
        <p:spPr/>
        <p:txBody>
          <a:bodyPr/>
          <a:lstStyle/>
          <a:p>
            <a:pPr>
              <a:defRPr/>
            </a:pPr>
            <a:fld id="{F9C6BFAA-09CF-49E4-8EF3-DE9A69C2DDED}" type="slidenum">
              <a:rPr lang="en-US" altLang="zh-CN" smtClean="0"/>
              <a:pPr>
                <a:defRPr/>
              </a:pPr>
              <a:t>89</a:t>
            </a:fld>
            <a:endParaRPr lang="en-US" altLang="zh-CN"/>
          </a:p>
        </p:txBody>
      </p:sp>
      <p:pic>
        <p:nvPicPr>
          <p:cNvPr id="8" name="图片 7">
            <a:extLst>
              <a:ext uri="{FF2B5EF4-FFF2-40B4-BE49-F238E27FC236}">
                <a16:creationId xmlns:a16="http://schemas.microsoft.com/office/drawing/2014/main" id="{86CD49A8-77F2-4C85-A0E4-6B3EDDB7199F}"/>
              </a:ext>
            </a:extLst>
          </p:cNvPr>
          <p:cNvPicPr>
            <a:picLocks noChangeAspect="1"/>
          </p:cNvPicPr>
          <p:nvPr/>
        </p:nvPicPr>
        <p:blipFill>
          <a:blip r:embed="rId2"/>
          <a:stretch>
            <a:fillRect/>
          </a:stretch>
        </p:blipFill>
        <p:spPr>
          <a:xfrm>
            <a:off x="893009" y="3397952"/>
            <a:ext cx="3276600" cy="3019425"/>
          </a:xfrm>
          <a:prstGeom prst="rect">
            <a:avLst/>
          </a:prstGeom>
        </p:spPr>
      </p:pic>
      <p:pic>
        <p:nvPicPr>
          <p:cNvPr id="9" name="图片 8">
            <a:extLst>
              <a:ext uri="{FF2B5EF4-FFF2-40B4-BE49-F238E27FC236}">
                <a16:creationId xmlns:a16="http://schemas.microsoft.com/office/drawing/2014/main" id="{48563676-4845-4899-8304-680F1B0E1933}"/>
              </a:ext>
            </a:extLst>
          </p:cNvPr>
          <p:cNvPicPr>
            <a:picLocks noChangeAspect="1"/>
          </p:cNvPicPr>
          <p:nvPr/>
        </p:nvPicPr>
        <p:blipFill>
          <a:blip r:embed="rId3"/>
          <a:stretch>
            <a:fillRect/>
          </a:stretch>
        </p:blipFill>
        <p:spPr>
          <a:xfrm>
            <a:off x="4989342" y="2838450"/>
            <a:ext cx="3724275" cy="3638550"/>
          </a:xfrm>
          <a:prstGeom prst="rect">
            <a:avLst/>
          </a:prstGeom>
        </p:spPr>
      </p:pic>
    </p:spTree>
    <p:extLst>
      <p:ext uri="{BB962C8B-B14F-4D97-AF65-F5344CB8AC3E}">
        <p14:creationId xmlns:p14="http://schemas.microsoft.com/office/powerpoint/2010/main" val="23562651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heel(1)">
                                      <p:cBhvr>
                                        <p:cTn id="35" dur="20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B77CB6-394D-47F9-BBCB-EE92355D93E3}" type="slidenum">
              <a:rPr lang="en-US" altLang="zh-CN"/>
              <a:pPr/>
              <a:t>9</a:t>
            </a:fld>
            <a:endParaRPr lang="en-US" altLang="zh-CN"/>
          </a:p>
        </p:txBody>
      </p:sp>
      <p:sp>
        <p:nvSpPr>
          <p:cNvPr id="14339" name="Rectangle 2"/>
          <p:cNvSpPr>
            <a:spLocks noGrp="1" noChangeArrowheads="1"/>
          </p:cNvSpPr>
          <p:nvPr>
            <p:ph type="title"/>
          </p:nvPr>
        </p:nvSpPr>
        <p:spPr/>
        <p:txBody>
          <a:bodyPr/>
          <a:lstStyle/>
          <a:p>
            <a:pPr eaLnBrk="1" hangingPunct="1"/>
            <a:r>
              <a:rPr lang="zh-CN" altLang="en-US" b="0" dirty="0">
                <a:solidFill>
                  <a:srgbClr val="3333FF"/>
                </a:solidFill>
              </a:rPr>
              <a:t>数据的汇总统计</a:t>
            </a:r>
            <a:r>
              <a:rPr lang="en-US" altLang="zh-CN" b="0" dirty="0">
                <a:solidFill>
                  <a:srgbClr val="3333FF"/>
                </a:solidFill>
              </a:rPr>
              <a:t/>
            </a:r>
            <a:br>
              <a:rPr lang="en-US" altLang="zh-CN" b="0" dirty="0">
                <a:solidFill>
                  <a:srgbClr val="3333FF"/>
                </a:solidFill>
              </a:rPr>
            </a:br>
            <a:r>
              <a:rPr lang="en-US" altLang="zh-CN" b="0" dirty="0">
                <a:solidFill>
                  <a:srgbClr val="3333FF"/>
                </a:solidFill>
              </a:rPr>
              <a:t>---Data Summarization</a:t>
            </a:r>
            <a:endParaRPr lang="zh-CN" altLang="en-US" b="0" dirty="0">
              <a:solidFill>
                <a:srgbClr val="3333FF"/>
              </a:solidFill>
            </a:endParaRPr>
          </a:p>
        </p:txBody>
      </p:sp>
      <p:sp>
        <p:nvSpPr>
          <p:cNvPr id="14340" name="Rectangle 3"/>
          <p:cNvSpPr>
            <a:spLocks noGrp="1" noChangeArrowheads="1"/>
          </p:cNvSpPr>
          <p:nvPr>
            <p:ph type="body" idx="1"/>
          </p:nvPr>
        </p:nvSpPr>
        <p:spPr/>
        <p:txBody>
          <a:bodyPr/>
          <a:lstStyle/>
          <a:p>
            <a:pPr eaLnBrk="1" hangingPunct="1">
              <a:buFont typeface="Wingdings" panose="05000000000000000000" pitchFamily="2" charset="2"/>
              <a:buChar char="Ø"/>
            </a:pPr>
            <a:r>
              <a:rPr lang="zh-CN" altLang="en-US" dirty="0">
                <a:solidFill>
                  <a:srgbClr val="3333FF"/>
                </a:solidFill>
              </a:rPr>
              <a:t>量化的，用单个数或小集合捕获可能很大的值集的各种特征。</a:t>
            </a:r>
            <a:endParaRPr lang="en-US" altLang="zh-CN" dirty="0">
              <a:solidFill>
                <a:srgbClr val="3333FF"/>
              </a:solidFill>
            </a:endParaRPr>
          </a:p>
          <a:p>
            <a:pPr eaLnBrk="1" hangingPunct="1">
              <a:buFont typeface="Wingdings" panose="05000000000000000000" pitchFamily="2" charset="2"/>
              <a:buChar char="Ø"/>
            </a:pPr>
            <a:r>
              <a:rPr lang="zh-CN" altLang="en-US" dirty="0">
                <a:solidFill>
                  <a:srgbClr val="3333FF"/>
                </a:solidFill>
              </a:rPr>
              <a:t>描述数据集中趋势</a:t>
            </a:r>
            <a:r>
              <a:rPr lang="en-US" altLang="zh-CN" dirty="0">
                <a:solidFill>
                  <a:srgbClr val="3333FF"/>
                </a:solidFill>
              </a:rPr>
              <a:t>(central tendency)</a:t>
            </a:r>
            <a:r>
              <a:rPr lang="zh-CN" altLang="en-US" dirty="0">
                <a:solidFill>
                  <a:srgbClr val="3333FF"/>
                </a:solidFill>
              </a:rPr>
              <a:t>的度量</a:t>
            </a:r>
            <a:r>
              <a:rPr lang="en-US" altLang="zh-CN" dirty="0">
                <a:solidFill>
                  <a:srgbClr val="3333FF"/>
                </a:solidFill>
              </a:rPr>
              <a:t>:</a:t>
            </a:r>
          </a:p>
          <a:p>
            <a:pPr lvl="1" eaLnBrk="1" hangingPunct="1">
              <a:buFont typeface="Wingdings" panose="05000000000000000000" pitchFamily="2" charset="2"/>
              <a:buChar char="ü"/>
            </a:pPr>
            <a:r>
              <a:rPr lang="en-US" altLang="zh-CN" i="1" dirty="0">
                <a:solidFill>
                  <a:srgbClr val="3333FF"/>
                </a:solidFill>
              </a:rPr>
              <a:t>Mean</a:t>
            </a:r>
            <a:r>
              <a:rPr lang="en-US" altLang="zh-CN" dirty="0">
                <a:solidFill>
                  <a:srgbClr val="3333FF"/>
                </a:solidFill>
              </a:rPr>
              <a:t>(</a:t>
            </a:r>
            <a:r>
              <a:rPr lang="zh-CN" altLang="en-US" dirty="0">
                <a:solidFill>
                  <a:srgbClr val="3333FF"/>
                </a:solidFill>
              </a:rPr>
              <a:t>均值</a:t>
            </a:r>
            <a:r>
              <a:rPr lang="en-US" altLang="zh-CN" dirty="0">
                <a:solidFill>
                  <a:srgbClr val="3333FF"/>
                </a:solidFill>
              </a:rPr>
              <a:t>)</a:t>
            </a:r>
            <a:r>
              <a:rPr lang="en-US" altLang="zh-CN" i="1" dirty="0">
                <a:solidFill>
                  <a:srgbClr val="3333FF"/>
                </a:solidFill>
              </a:rPr>
              <a:t>, median</a:t>
            </a:r>
            <a:r>
              <a:rPr lang="en-US" altLang="zh-CN" dirty="0">
                <a:solidFill>
                  <a:srgbClr val="3333FF"/>
                </a:solidFill>
              </a:rPr>
              <a:t>(</a:t>
            </a:r>
            <a:r>
              <a:rPr lang="zh-CN" altLang="en-US" dirty="0">
                <a:solidFill>
                  <a:srgbClr val="3333FF"/>
                </a:solidFill>
              </a:rPr>
              <a:t>中位数</a:t>
            </a:r>
            <a:r>
              <a:rPr lang="en-US" altLang="zh-CN" dirty="0">
                <a:solidFill>
                  <a:srgbClr val="3333FF"/>
                </a:solidFill>
              </a:rPr>
              <a:t>)</a:t>
            </a:r>
            <a:r>
              <a:rPr lang="en-US" altLang="zh-CN" i="1" dirty="0">
                <a:solidFill>
                  <a:srgbClr val="3333FF"/>
                </a:solidFill>
              </a:rPr>
              <a:t>, mode</a:t>
            </a:r>
            <a:r>
              <a:rPr lang="en-US" altLang="zh-CN" dirty="0">
                <a:solidFill>
                  <a:srgbClr val="3333FF"/>
                </a:solidFill>
              </a:rPr>
              <a:t>(</a:t>
            </a:r>
            <a:r>
              <a:rPr lang="zh-CN" altLang="en-US" dirty="0">
                <a:solidFill>
                  <a:srgbClr val="3333FF"/>
                </a:solidFill>
              </a:rPr>
              <a:t>众数</a:t>
            </a:r>
            <a:r>
              <a:rPr lang="en-US" altLang="zh-CN" dirty="0">
                <a:solidFill>
                  <a:srgbClr val="3333FF"/>
                </a:solidFill>
              </a:rPr>
              <a:t>)</a:t>
            </a:r>
            <a:r>
              <a:rPr lang="en-US" altLang="zh-CN" i="1" dirty="0">
                <a:solidFill>
                  <a:srgbClr val="3333FF"/>
                </a:solidFill>
              </a:rPr>
              <a:t>, midrange</a:t>
            </a:r>
            <a:r>
              <a:rPr lang="en-US" altLang="zh-CN" dirty="0">
                <a:solidFill>
                  <a:srgbClr val="3333FF"/>
                </a:solidFill>
              </a:rPr>
              <a:t>(</a:t>
            </a:r>
            <a:r>
              <a:rPr lang="zh-CN" altLang="en-US" dirty="0">
                <a:solidFill>
                  <a:srgbClr val="3333FF"/>
                </a:solidFill>
              </a:rPr>
              <a:t>中列数</a:t>
            </a:r>
            <a:r>
              <a:rPr lang="en-US" altLang="zh-CN" dirty="0">
                <a:solidFill>
                  <a:srgbClr val="3333FF"/>
                </a:solidFill>
              </a:rPr>
              <a:t>)</a:t>
            </a:r>
            <a:r>
              <a:rPr lang="zh-CN" altLang="en-US" dirty="0">
                <a:solidFill>
                  <a:srgbClr val="3333FF"/>
                </a:solidFill>
              </a:rPr>
              <a:t>：最大和最小值的均值</a:t>
            </a:r>
            <a:endParaRPr lang="en-US" altLang="zh-CN" dirty="0">
              <a:solidFill>
                <a:srgbClr val="3333FF"/>
              </a:solidFill>
            </a:endParaRPr>
          </a:p>
          <a:p>
            <a:pPr eaLnBrk="1" hangingPunct="1">
              <a:buFont typeface="Wingdings" panose="05000000000000000000" pitchFamily="2" charset="2"/>
              <a:buChar char="Ø"/>
            </a:pPr>
            <a:r>
              <a:rPr lang="zh-CN" altLang="en-US" dirty="0">
                <a:solidFill>
                  <a:srgbClr val="3333FF"/>
                </a:solidFill>
              </a:rPr>
              <a:t>描述数据离散程度</a:t>
            </a:r>
            <a:r>
              <a:rPr lang="en-US" altLang="zh-CN" dirty="0">
                <a:solidFill>
                  <a:srgbClr val="3333FF"/>
                </a:solidFill>
              </a:rPr>
              <a:t>(dispersion)</a:t>
            </a:r>
            <a:r>
              <a:rPr lang="zh-CN" altLang="en-US" dirty="0">
                <a:solidFill>
                  <a:srgbClr val="3333FF"/>
                </a:solidFill>
              </a:rPr>
              <a:t>的度量</a:t>
            </a:r>
            <a:r>
              <a:rPr lang="en-US" altLang="zh-CN" dirty="0">
                <a:solidFill>
                  <a:srgbClr val="3333FF"/>
                </a:solidFill>
              </a:rPr>
              <a:t>:</a:t>
            </a:r>
          </a:p>
          <a:p>
            <a:pPr lvl="1" eaLnBrk="1" hangingPunct="1">
              <a:buFont typeface="Wingdings" panose="05000000000000000000" pitchFamily="2" charset="2"/>
              <a:buChar char="ü"/>
            </a:pPr>
            <a:r>
              <a:rPr lang="en-US" altLang="zh-CN" i="1" dirty="0">
                <a:solidFill>
                  <a:srgbClr val="3333FF"/>
                </a:solidFill>
              </a:rPr>
              <a:t>Quartiles</a:t>
            </a:r>
            <a:r>
              <a:rPr lang="en-US" altLang="zh-CN" dirty="0">
                <a:solidFill>
                  <a:srgbClr val="3333FF"/>
                </a:solidFill>
              </a:rPr>
              <a:t>(</a:t>
            </a:r>
            <a:r>
              <a:rPr lang="zh-CN" altLang="en-US" dirty="0">
                <a:solidFill>
                  <a:srgbClr val="3333FF"/>
                </a:solidFill>
              </a:rPr>
              <a:t>四分位数</a:t>
            </a:r>
            <a:r>
              <a:rPr lang="en-US" altLang="zh-CN" dirty="0">
                <a:solidFill>
                  <a:srgbClr val="3333FF"/>
                </a:solidFill>
              </a:rPr>
              <a:t>)</a:t>
            </a:r>
            <a:r>
              <a:rPr lang="en-US" altLang="zh-CN" i="1" dirty="0">
                <a:solidFill>
                  <a:srgbClr val="3333FF"/>
                </a:solidFill>
              </a:rPr>
              <a:t>, interquartile range (IQR)</a:t>
            </a:r>
            <a:r>
              <a:rPr lang="zh-CN" altLang="en-US" dirty="0">
                <a:solidFill>
                  <a:srgbClr val="3333FF"/>
                </a:solidFill>
              </a:rPr>
              <a:t>：四分位数极差</a:t>
            </a:r>
            <a:r>
              <a:rPr lang="en-US" altLang="zh-CN" i="1" dirty="0">
                <a:solidFill>
                  <a:srgbClr val="3333FF"/>
                </a:solidFill>
              </a:rPr>
              <a:t>, and variance</a:t>
            </a:r>
            <a:r>
              <a:rPr lang="en-US" altLang="zh-CN" dirty="0">
                <a:solidFill>
                  <a:srgbClr val="3333FF"/>
                </a:solidFill>
              </a:rPr>
              <a:t>(</a:t>
            </a:r>
            <a:r>
              <a:rPr lang="zh-CN" altLang="en-US" dirty="0">
                <a:solidFill>
                  <a:srgbClr val="3333FF"/>
                </a:solidFill>
              </a:rPr>
              <a:t>方差</a:t>
            </a:r>
            <a:r>
              <a:rPr lang="en-US" altLang="zh-CN" dirty="0">
                <a:solidFill>
                  <a:srgbClr val="3333FF"/>
                </a:solidFill>
              </a:rPr>
              <a:t>)</a:t>
            </a:r>
          </a:p>
          <a:p>
            <a:pPr lvl="1" eaLnBrk="1" hangingPunct="1"/>
            <a:endParaRPr lang="zh-CN" altLang="en-US" dirty="0">
              <a:solidFill>
                <a:srgbClr val="3333FF"/>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34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54A04-3AEB-4EF2-8428-15E39DEB25E2}"/>
              </a:ext>
            </a:extLst>
          </p:cNvPr>
          <p:cNvSpPr>
            <a:spLocks noGrp="1"/>
          </p:cNvSpPr>
          <p:nvPr>
            <p:ph type="title"/>
          </p:nvPr>
        </p:nvSpPr>
        <p:spPr>
          <a:xfrm>
            <a:off x="76200" y="-9411"/>
            <a:ext cx="7543800" cy="760946"/>
          </a:xfrm>
        </p:spPr>
        <p:txBody>
          <a:bodyPr/>
          <a:lstStyle/>
          <a:p>
            <a:r>
              <a:rPr lang="zh-CN" altLang="en-US" dirty="0"/>
              <a:t>主成分分析的主要步骤</a:t>
            </a:r>
          </a:p>
        </p:txBody>
      </p:sp>
      <p:sp>
        <p:nvSpPr>
          <p:cNvPr id="4" name="灯片编号占位符 3">
            <a:extLst>
              <a:ext uri="{FF2B5EF4-FFF2-40B4-BE49-F238E27FC236}">
                <a16:creationId xmlns:a16="http://schemas.microsoft.com/office/drawing/2014/main" id="{707A4024-4ADF-4861-9A30-DB85B8BCBDC9}"/>
              </a:ext>
            </a:extLst>
          </p:cNvPr>
          <p:cNvSpPr>
            <a:spLocks noGrp="1"/>
          </p:cNvSpPr>
          <p:nvPr>
            <p:ph type="sldNum" sz="quarter" idx="12"/>
          </p:nvPr>
        </p:nvSpPr>
        <p:spPr/>
        <p:txBody>
          <a:bodyPr/>
          <a:lstStyle/>
          <a:p>
            <a:pPr>
              <a:defRPr/>
            </a:pPr>
            <a:fld id="{F9C6BFAA-09CF-49E4-8EF3-DE9A69C2DDED}" type="slidenum">
              <a:rPr lang="en-US" altLang="zh-CN" smtClean="0"/>
              <a:pPr>
                <a:defRPr/>
              </a:pPr>
              <a:t>90</a:t>
            </a:fld>
            <a:endParaRPr lang="en-US" altLang="zh-CN"/>
          </a:p>
        </p:txBody>
      </p:sp>
      <p:pic>
        <p:nvPicPr>
          <p:cNvPr id="5" name="图片 4">
            <a:extLst>
              <a:ext uri="{FF2B5EF4-FFF2-40B4-BE49-F238E27FC236}">
                <a16:creationId xmlns:a16="http://schemas.microsoft.com/office/drawing/2014/main" id="{FFF1A2E7-E080-4EC9-BBF3-E4847CEC109F}"/>
              </a:ext>
            </a:extLst>
          </p:cNvPr>
          <p:cNvPicPr>
            <a:picLocks noChangeAspect="1"/>
          </p:cNvPicPr>
          <p:nvPr/>
        </p:nvPicPr>
        <p:blipFill>
          <a:blip r:embed="rId2"/>
          <a:stretch>
            <a:fillRect/>
          </a:stretch>
        </p:blipFill>
        <p:spPr>
          <a:xfrm>
            <a:off x="0" y="806648"/>
            <a:ext cx="8892480" cy="5898952"/>
          </a:xfrm>
          <a:prstGeom prst="rect">
            <a:avLst/>
          </a:prstGeom>
        </p:spPr>
      </p:pic>
    </p:spTree>
    <p:extLst>
      <p:ext uri="{BB962C8B-B14F-4D97-AF65-F5344CB8AC3E}">
        <p14:creationId xmlns:p14="http://schemas.microsoft.com/office/powerpoint/2010/main" val="515629580"/>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9532" y="144463"/>
            <a:ext cx="7543800" cy="1295400"/>
          </a:xfrm>
        </p:spPr>
        <p:txBody>
          <a:bodyPr/>
          <a:lstStyle/>
          <a:p>
            <a:pPr eaLnBrk="1" hangingPunct="1"/>
            <a:r>
              <a:rPr lang="zh-CN" altLang="en-US" sz="4000" dirty="0"/>
              <a:t>维度规约</a:t>
            </a:r>
            <a:r>
              <a:rPr lang="en-US" altLang="zh-CN" sz="4000" dirty="0"/>
              <a:t/>
            </a:r>
            <a:br>
              <a:rPr lang="en-US" altLang="zh-CN" sz="4000" dirty="0"/>
            </a:br>
            <a:r>
              <a:rPr lang="en-US" altLang="zh-CN" sz="4000" dirty="0"/>
              <a:t>---</a:t>
            </a:r>
            <a:r>
              <a:rPr lang="zh-CN" altLang="en-US" sz="4000" dirty="0"/>
              <a:t>属性选择</a:t>
            </a:r>
            <a:endParaRPr lang="zh-CN" altLang="en-US" dirty="0"/>
          </a:p>
        </p:txBody>
      </p:sp>
      <p:sp>
        <p:nvSpPr>
          <p:cNvPr id="4" name="内容占位符 3"/>
          <p:cNvSpPr>
            <a:spLocks noGrp="1"/>
          </p:cNvSpPr>
          <p:nvPr>
            <p:ph idx="1"/>
          </p:nvPr>
        </p:nvSpPr>
        <p:spPr>
          <a:xfrm>
            <a:off x="359532" y="1439863"/>
            <a:ext cx="8229600" cy="5121485"/>
          </a:xfrm>
        </p:spPr>
        <p:txBody>
          <a:bodyPr/>
          <a:lstStyle/>
          <a:p>
            <a:pPr marL="565150" indent="-457200" algn="just">
              <a:defRPr/>
            </a:pPr>
            <a:r>
              <a:rPr lang="zh-CN" altLang="en-US" sz="3200" dirty="0"/>
              <a:t>很多属性与挖掘任务不相关</a:t>
            </a:r>
            <a:r>
              <a:rPr lang="en-US" altLang="zh-CN" sz="3200" dirty="0"/>
              <a:t>. </a:t>
            </a:r>
          </a:p>
          <a:p>
            <a:pPr marL="565150" indent="-457200" algn="just">
              <a:defRPr/>
            </a:pPr>
            <a:r>
              <a:rPr lang="zh-CN" altLang="en-US" sz="3400" dirty="0"/>
              <a:t>例：</a:t>
            </a:r>
            <a:r>
              <a:rPr lang="en-US" altLang="zh-CN" sz="3400" dirty="0"/>
              <a:t> </a:t>
            </a:r>
          </a:p>
          <a:p>
            <a:pPr marL="1076325" lvl="1" indent="-457200" algn="just">
              <a:buFont typeface="Wingdings" panose="05000000000000000000" pitchFamily="2" charset="2"/>
              <a:buChar char="Ø"/>
              <a:defRPr/>
            </a:pPr>
            <a:r>
              <a:rPr lang="zh-CN" altLang="en-US" sz="2600" dirty="0"/>
              <a:t>在分类一个顾客是否会购买</a:t>
            </a:r>
            <a:r>
              <a:rPr lang="en-US" altLang="zh-CN" sz="2600" dirty="0"/>
              <a:t>CD</a:t>
            </a:r>
            <a:r>
              <a:rPr lang="zh-CN" altLang="en-US" sz="2600" dirty="0"/>
              <a:t>的应用中，顾客的电话号码这个属性就与任务关系不大</a:t>
            </a:r>
            <a:endParaRPr lang="en-US" altLang="zh-CN" sz="2600" dirty="0"/>
          </a:p>
          <a:p>
            <a:pPr marL="1076325" lvl="1" indent="-457200" algn="just">
              <a:buFont typeface="Wingdings" panose="05000000000000000000" pitchFamily="2" charset="2"/>
              <a:buChar char="Ø"/>
              <a:defRPr/>
            </a:pPr>
            <a:r>
              <a:rPr lang="zh-CN" altLang="en-US" sz="2600" dirty="0"/>
              <a:t>而年龄和音乐品味等属性就比较重要</a:t>
            </a:r>
            <a:endParaRPr lang="en-US" altLang="zh-CN" sz="2600" dirty="0"/>
          </a:p>
        </p:txBody>
      </p:sp>
      <p:sp>
        <p:nvSpPr>
          <p:cNvPr id="9933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A4C3011-327F-4A60-89E7-FCB835C1FAC2}" type="slidenum">
              <a:rPr lang="en-US" altLang="zh-CN"/>
              <a:pPr/>
              <a:t>91</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5"/>
          <p:cNvSpPr>
            <a:spLocks noChangeArrowheads="1"/>
          </p:cNvSpPr>
          <p:nvPr/>
        </p:nvSpPr>
        <p:spPr bwMode="auto">
          <a:xfrm>
            <a:off x="447700" y="1988840"/>
            <a:ext cx="5724636" cy="5760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3500" dirty="0">
                <a:solidFill>
                  <a:srgbClr val="3333FF"/>
                </a:solidFill>
                <a:latin typeface="华文仿宋" panose="02010600040101010101" pitchFamily="2" charset="-122"/>
                <a:ea typeface="华文仿宋" panose="02010600040101010101" pitchFamily="2" charset="-122"/>
              </a:rPr>
              <a:t>决策树算法中的属性选择</a:t>
            </a:r>
            <a:endParaRPr lang="en-US" altLang="zh-CN" sz="3500" dirty="0">
              <a:solidFill>
                <a:srgbClr val="3333FF"/>
              </a:solidFill>
              <a:latin typeface="华文仿宋" panose="02010600040101010101" pitchFamily="2" charset="-122"/>
              <a:ea typeface="华文仿宋" panose="02010600040101010101" pitchFamily="2" charset="-122"/>
            </a:endParaRPr>
          </a:p>
        </p:txBody>
      </p:sp>
      <p:pic>
        <p:nvPicPr>
          <p:cNvPr id="3594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326" y="2870745"/>
            <a:ext cx="506730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47700" y="224644"/>
            <a:ext cx="7543800" cy="1368152"/>
          </a:xfrm>
        </p:spPr>
        <p:txBody>
          <a:bodyPr/>
          <a:lstStyle/>
          <a:p>
            <a:r>
              <a:rPr lang="zh-CN" altLang="en-US" sz="4000" dirty="0"/>
              <a:t>维度规约</a:t>
            </a:r>
            <a:r>
              <a:rPr lang="en-US" altLang="zh-CN" sz="4000" dirty="0"/>
              <a:t/>
            </a:r>
            <a:br>
              <a:rPr lang="en-US" altLang="zh-CN" sz="4000" dirty="0"/>
            </a:br>
            <a:r>
              <a:rPr lang="en-US" altLang="zh-CN" sz="4000" dirty="0"/>
              <a:t>---</a:t>
            </a:r>
            <a:r>
              <a:rPr lang="zh-CN" altLang="en-US" sz="4000" dirty="0"/>
              <a:t>属性选择</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9431"/>
                                        </p:tgtEl>
                                        <p:attrNameLst>
                                          <p:attrName>style.visibility</p:attrName>
                                        </p:attrNameLst>
                                      </p:cBhvr>
                                      <p:to>
                                        <p:strVal val="visible"/>
                                      </p:to>
                                    </p:set>
                                    <p:anim calcmode="lin" valueType="num">
                                      <p:cBhvr additive="base">
                                        <p:cTn id="7" dur="500" fill="hold"/>
                                        <p:tgtEl>
                                          <p:spTgt spid="359431"/>
                                        </p:tgtEl>
                                        <p:attrNameLst>
                                          <p:attrName>ppt_x</p:attrName>
                                        </p:attrNameLst>
                                      </p:cBhvr>
                                      <p:tavLst>
                                        <p:tav tm="0">
                                          <p:val>
                                            <p:strVal val="#ppt_x"/>
                                          </p:val>
                                        </p:tav>
                                        <p:tav tm="100000">
                                          <p:val>
                                            <p:strVal val="#ppt_x"/>
                                          </p:val>
                                        </p:tav>
                                      </p:tavLst>
                                    </p:anim>
                                    <p:anim calcmode="lin" valueType="num">
                                      <p:cBhvr additive="base">
                                        <p:cTn id="8" dur="500" fill="hold"/>
                                        <p:tgtEl>
                                          <p:spTgt spid="3594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EDD6129-71B5-4DFA-AA8E-D670CBF150D7}" type="slidenum">
              <a:rPr lang="en-US" altLang="zh-CN"/>
              <a:pPr/>
              <a:t>93</a:t>
            </a:fld>
            <a:endParaRPr lang="en-US" altLang="zh-CN"/>
          </a:p>
        </p:txBody>
      </p:sp>
      <p:sp>
        <p:nvSpPr>
          <p:cNvPr id="105475" name="Rectangle 2"/>
          <p:cNvSpPr>
            <a:spLocks noGrp="1" noChangeArrowheads="1"/>
          </p:cNvSpPr>
          <p:nvPr>
            <p:ph type="title"/>
          </p:nvPr>
        </p:nvSpPr>
        <p:spPr/>
        <p:txBody>
          <a:bodyPr/>
          <a:lstStyle/>
          <a:p>
            <a:pPr eaLnBrk="1" hangingPunct="1"/>
            <a:r>
              <a:rPr lang="zh-CN" altLang="en-US" dirty="0"/>
              <a:t> 数量归约</a:t>
            </a:r>
            <a:r>
              <a:rPr lang="en-US" altLang="zh-CN" dirty="0"/>
              <a:t>(</a:t>
            </a:r>
            <a:r>
              <a:rPr lang="en-US" altLang="zh-CN" dirty="0" err="1"/>
              <a:t>Numerosity</a:t>
            </a:r>
            <a:r>
              <a:rPr lang="en-US" altLang="zh-CN" dirty="0"/>
              <a:t> reduction)</a:t>
            </a:r>
            <a:endParaRPr lang="zh-CN" altLang="en-US" b="0" dirty="0"/>
          </a:p>
        </p:txBody>
      </p:sp>
      <p:sp>
        <p:nvSpPr>
          <p:cNvPr id="105476" name="Rectangle 3"/>
          <p:cNvSpPr>
            <a:spLocks noGrp="1" noChangeArrowheads="1"/>
          </p:cNvSpPr>
          <p:nvPr>
            <p:ph type="body" idx="1"/>
          </p:nvPr>
        </p:nvSpPr>
        <p:spPr>
          <a:xfrm>
            <a:off x="431800" y="1520825"/>
            <a:ext cx="8229600" cy="4140200"/>
          </a:xfrm>
        </p:spPr>
        <p:txBody>
          <a:bodyPr/>
          <a:lstStyle/>
          <a:p>
            <a:pPr eaLnBrk="1" hangingPunct="1"/>
            <a:r>
              <a:rPr lang="zh-CN" altLang="en-US" sz="2600" dirty="0"/>
              <a:t>通过改变数据的表示形式，减小数据的规模；</a:t>
            </a:r>
            <a:endParaRPr lang="en-US" altLang="zh-CN" sz="2600" dirty="0"/>
          </a:p>
          <a:p>
            <a:pPr lvl="1">
              <a:lnSpc>
                <a:spcPct val="150000"/>
              </a:lnSpc>
            </a:pPr>
            <a:r>
              <a:rPr lang="zh-CN" altLang="en-US" sz="3000" dirty="0">
                <a:latin typeface="Times New Roman" panose="02020603050405020304" pitchFamily="18" charset="0"/>
                <a:cs typeface="Times New Roman" panose="02020603050405020304" pitchFamily="18" charset="0"/>
              </a:rPr>
              <a:t>有参数模型；</a:t>
            </a:r>
            <a:endParaRPr lang="en-US" altLang="zh-CN" sz="3000" dirty="0">
              <a:latin typeface="Times New Roman" panose="02020603050405020304" pitchFamily="18" charset="0"/>
              <a:cs typeface="Times New Roman" panose="02020603050405020304" pitchFamily="18" charset="0"/>
            </a:endParaRPr>
          </a:p>
          <a:p>
            <a:pPr lvl="1">
              <a:lnSpc>
                <a:spcPct val="150000"/>
              </a:lnSpc>
            </a:pPr>
            <a:r>
              <a:rPr lang="zh-CN" altLang="en-US" sz="3000" dirty="0">
                <a:latin typeface="Times New Roman" panose="02020603050405020304" pitchFamily="18" charset="0"/>
                <a:cs typeface="Times New Roman" panose="02020603050405020304" pitchFamily="18" charset="0"/>
              </a:rPr>
              <a:t>无参数模型</a:t>
            </a:r>
            <a:endParaRPr lang="en-US" altLang="zh-CN" sz="3000" dirty="0">
              <a:latin typeface="Times New Roman" panose="02020603050405020304" pitchFamily="18" charset="0"/>
              <a:cs typeface="Times New Roman" panose="02020603050405020304" pitchFamily="18" charset="0"/>
            </a:endParaRPr>
          </a:p>
          <a:p>
            <a:pPr lvl="2" eaLnBrk="1" hangingPunct="1"/>
            <a:r>
              <a:rPr lang="zh-CN" altLang="en-US" sz="2000" dirty="0">
                <a:latin typeface="Times New Roman" panose="02020603050405020304" pitchFamily="18" charset="0"/>
                <a:cs typeface="Times New Roman" panose="02020603050405020304" pitchFamily="18" charset="0"/>
              </a:rPr>
              <a:t>聚类、</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抽样、</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直方图</a:t>
            </a:r>
            <a:endParaRPr lang="zh-CN" altLang="en-US" sz="2600" dirty="0"/>
          </a:p>
        </p:txBody>
      </p:sp>
      <p:pic>
        <p:nvPicPr>
          <p:cNvPr id="105477" name="Picture 3" descr="image_thumb6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0675" y="4059238"/>
            <a:ext cx="3581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7"/>
            <a:ext cx="7543800" cy="1260177"/>
          </a:xfrm>
        </p:spPr>
        <p:txBody>
          <a:bodyPr/>
          <a:lstStyle/>
          <a:p>
            <a:r>
              <a:rPr lang="zh-CN" altLang="en-US" sz="4800" dirty="0"/>
              <a:t>数量归约</a:t>
            </a:r>
            <a:r>
              <a:rPr lang="en-US" altLang="zh-CN" sz="4800" b="1" dirty="0"/>
              <a:t>	</a:t>
            </a:r>
            <a:br>
              <a:rPr lang="en-US" altLang="zh-CN" sz="4800" b="1" dirty="0"/>
            </a:br>
            <a:r>
              <a:rPr lang="en-US" altLang="zh-CN" sz="4800" b="1" dirty="0"/>
              <a:t>				</a:t>
            </a:r>
            <a:r>
              <a:rPr lang="zh-CN" altLang="en-US" sz="4800" dirty="0"/>
              <a:t>有参数模型</a:t>
            </a:r>
            <a:endParaRPr lang="zh-CN" altLang="en-US" dirty="0"/>
          </a:p>
        </p:txBody>
      </p:sp>
      <p:sp>
        <p:nvSpPr>
          <p:cNvPr id="3" name="内容占位符 2"/>
          <p:cNvSpPr>
            <a:spLocks noGrp="1"/>
          </p:cNvSpPr>
          <p:nvPr>
            <p:ph idx="1"/>
          </p:nvPr>
        </p:nvSpPr>
        <p:spPr/>
        <p:txBody>
          <a:bodyPr/>
          <a:lstStyle/>
          <a:p>
            <a:pPr eaLnBrk="1" hangingPunct="1"/>
            <a:r>
              <a:rPr lang="zh-CN" altLang="en-US" dirty="0"/>
              <a:t>回归</a:t>
            </a:r>
            <a:endParaRPr lang="en-US" altLang="zh-CN" dirty="0"/>
          </a:p>
          <a:p>
            <a:pPr lvl="1" eaLnBrk="1" hangingPunct="1"/>
            <a:r>
              <a:rPr lang="en-US" altLang="zh-CN" dirty="0"/>
              <a:t> </a:t>
            </a:r>
            <a:r>
              <a:rPr lang="zh-CN" altLang="en-US" dirty="0"/>
              <a:t>线性回归</a:t>
            </a:r>
            <a:endParaRPr lang="en-US" altLang="zh-CN" dirty="0"/>
          </a:p>
          <a:p>
            <a:pPr lvl="2" eaLnBrk="1" hangingPunct="1"/>
            <a:r>
              <a:rPr lang="en-US" altLang="zh-CN" b="1" i="1" dirty="0"/>
              <a:t>Y</a:t>
            </a:r>
            <a:r>
              <a:rPr lang="zh-CN" altLang="en-US" b="1" i="1" dirty="0"/>
              <a:t>＝</a:t>
            </a:r>
            <a:r>
              <a:rPr lang="zh-CN" altLang="en-US" b="1" i="1" dirty="0">
                <a:sym typeface="Symbol" panose="05050102010706020507" pitchFamily="18" charset="2"/>
              </a:rPr>
              <a:t></a:t>
            </a:r>
            <a:r>
              <a:rPr lang="zh-CN" altLang="en-US" b="1" dirty="0">
                <a:sym typeface="Symbol" panose="05050102010706020507" pitchFamily="18" charset="2"/>
              </a:rPr>
              <a:t>＋</a:t>
            </a:r>
            <a:r>
              <a:rPr lang="en-US" altLang="zh-CN" b="1" dirty="0">
                <a:sym typeface="Symbol" panose="05050102010706020507" pitchFamily="18" charset="2"/>
              </a:rPr>
              <a:t>X	</a:t>
            </a:r>
          </a:p>
          <a:p>
            <a:pPr lvl="2" eaLnBrk="1" hangingPunct="1"/>
            <a:r>
              <a:rPr lang="zh-CN" altLang="en-US" b="1" dirty="0"/>
              <a:t>多元回归</a:t>
            </a:r>
            <a:endParaRPr lang="en-US" altLang="zh-CN" b="1" dirty="0"/>
          </a:p>
          <a:p>
            <a:pPr lvl="3" eaLnBrk="1" hangingPunct="1"/>
            <a:r>
              <a:rPr lang="en-US" altLang="zh-CN" b="1" i="1" dirty="0"/>
              <a:t>Y</a:t>
            </a:r>
            <a:r>
              <a:rPr lang="zh-CN" altLang="en-US" b="1" i="1" dirty="0"/>
              <a:t>＝</a:t>
            </a:r>
            <a:r>
              <a:rPr lang="zh-CN" altLang="en-US" b="1" i="1" dirty="0">
                <a:sym typeface="Symbol" panose="05050102010706020507" pitchFamily="18" charset="2"/>
              </a:rPr>
              <a:t> </a:t>
            </a:r>
            <a:r>
              <a:rPr lang="en-US" altLang="zh-CN" b="1" dirty="0">
                <a:sym typeface="Symbol" panose="05050102010706020507" pitchFamily="18" charset="2"/>
              </a:rPr>
              <a:t>+X</a:t>
            </a:r>
            <a:r>
              <a:rPr lang="en-US" altLang="zh-CN" b="1" baseline="-25000" dirty="0">
                <a:sym typeface="Symbol" panose="05050102010706020507" pitchFamily="18" charset="2"/>
              </a:rPr>
              <a:t>1</a:t>
            </a:r>
            <a:r>
              <a:rPr lang="en-US" altLang="zh-CN" b="1" dirty="0">
                <a:sym typeface="Symbol" panose="05050102010706020507" pitchFamily="18" charset="2"/>
              </a:rPr>
              <a:t>+X</a:t>
            </a:r>
            <a:r>
              <a:rPr lang="en-US" altLang="zh-CN" b="1" baseline="-25000" dirty="0">
                <a:sym typeface="Symbol" panose="05050102010706020507" pitchFamily="18" charset="2"/>
              </a:rPr>
              <a:t>2</a:t>
            </a:r>
            <a:r>
              <a:rPr lang="en-US" altLang="zh-CN" b="1" dirty="0">
                <a:sym typeface="Symbol" panose="05050102010706020507" pitchFamily="18" charset="2"/>
              </a:rPr>
              <a:t>+X</a:t>
            </a:r>
            <a:r>
              <a:rPr lang="en-US" altLang="zh-CN" b="1" baseline="-25000" dirty="0">
                <a:sym typeface="Symbol" panose="05050102010706020507" pitchFamily="18" charset="2"/>
              </a:rPr>
              <a:t>3</a:t>
            </a:r>
            <a:r>
              <a:rPr lang="en-US" altLang="zh-CN" b="1" dirty="0">
                <a:sym typeface="Symbol" panose="05050102010706020507" pitchFamily="18" charset="2"/>
              </a:rPr>
              <a:t>+……</a:t>
            </a:r>
            <a:endParaRPr lang="en-US" altLang="en-US" sz="2100" dirty="0">
              <a:sym typeface="Symbol" panose="05050102010706020507" pitchFamily="18" charset="2"/>
            </a:endParaRPr>
          </a:p>
          <a:p>
            <a:pPr lvl="1" eaLnBrk="1" hangingPunct="1"/>
            <a:r>
              <a:rPr lang="zh-CN" altLang="en-US" dirty="0"/>
              <a:t>非线性回归</a:t>
            </a:r>
            <a:r>
              <a:rPr lang="en-US" altLang="zh-CN" dirty="0"/>
              <a:t>…</a:t>
            </a:r>
            <a:endParaRPr lang="zh-CN" altLang="en-US" dirty="0"/>
          </a:p>
        </p:txBody>
      </p:sp>
      <p:sp>
        <p:nvSpPr>
          <p:cNvPr id="10752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EE77F89-87E4-48FD-A780-EFD18AF5C07F}" type="slidenum">
              <a:rPr lang="en-US" altLang="zh-CN"/>
              <a:pPr/>
              <a:t>94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sz="4000" dirty="0"/>
              <a:t>数量归约方法</a:t>
            </a:r>
            <a:r>
              <a:rPr lang="en-US" altLang="zh-CN" sz="4000" dirty="0"/>
              <a:t/>
            </a:r>
            <a:br>
              <a:rPr lang="en-US" altLang="zh-CN" sz="4000" dirty="0"/>
            </a:br>
            <a:r>
              <a:rPr lang="en-US" altLang="zh-CN" sz="4000" dirty="0"/>
              <a:t>           </a:t>
            </a:r>
            <a:r>
              <a:rPr lang="zh-CN" altLang="en-US" sz="4000" dirty="0"/>
              <a:t>通过</a:t>
            </a:r>
            <a:r>
              <a:rPr lang="zh-CN" altLang="en-US" dirty="0"/>
              <a:t>聚类</a:t>
            </a:r>
          </a:p>
        </p:txBody>
      </p:sp>
      <p:pic>
        <p:nvPicPr>
          <p:cNvPr id="36352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838367" y="2619392"/>
            <a:ext cx="3848433" cy="2811429"/>
          </a:xfrm>
          <a:noFill/>
        </p:spPr>
      </p:pic>
      <p:sp>
        <p:nvSpPr>
          <p:cNvPr id="109570"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F6A288-B7F7-471C-BE25-E72569DDB399}" type="slidenum">
              <a:rPr lang="en-US" altLang="zh-CN"/>
              <a:pPr/>
              <a:t>95</a:t>
            </a:fld>
            <a:endParaRPr lang="en-US" altLang="zh-CN"/>
          </a:p>
        </p:txBody>
      </p:sp>
      <p:sp>
        <p:nvSpPr>
          <p:cNvPr id="109572" name="Rectangle 3"/>
          <p:cNvSpPr>
            <a:spLocks noGrp="1" noChangeArrowheads="1"/>
          </p:cNvSpPr>
          <p:nvPr>
            <p:ph type="body" sz="half" idx="4294967295"/>
          </p:nvPr>
        </p:nvSpPr>
        <p:spPr>
          <a:xfrm>
            <a:off x="539552" y="1988840"/>
            <a:ext cx="4038600" cy="4681834"/>
          </a:xfrm>
        </p:spPr>
        <p:txBody>
          <a:bodyPr/>
          <a:lstStyle/>
          <a:p>
            <a:pPr eaLnBrk="1" hangingPunct="1">
              <a:buFont typeface="Wingdings" panose="05000000000000000000" pitchFamily="2" charset="2"/>
              <a:buChar char="Ø"/>
            </a:pPr>
            <a:r>
              <a:rPr lang="zh-CN" altLang="en-US" sz="2200" dirty="0">
                <a:solidFill>
                  <a:srgbClr val="3333FF"/>
                </a:solidFill>
                <a:latin typeface="华文仿宋" panose="02010600040101010101" pitchFamily="2" charset="-122"/>
                <a:ea typeface="华文仿宋" panose="02010600040101010101" pitchFamily="2" charset="-122"/>
              </a:rPr>
              <a:t>将聚类中大量数据用各种聚类的特征表示</a:t>
            </a:r>
            <a:endParaRPr lang="en-US" altLang="zh-CN" sz="2200" dirty="0">
              <a:solidFill>
                <a:srgbClr val="3333FF"/>
              </a:solidFill>
              <a:latin typeface="华文仿宋" panose="02010600040101010101" pitchFamily="2" charset="-122"/>
              <a:ea typeface="华文仿宋" panose="02010600040101010101" pitchFamily="2" charset="-122"/>
            </a:endParaRPr>
          </a:p>
          <a:p>
            <a:pPr eaLnBrk="1" hangingPunct="1">
              <a:buFont typeface="Wingdings" panose="05000000000000000000" pitchFamily="2" charset="2"/>
              <a:buChar char="Ø"/>
            </a:pPr>
            <a:r>
              <a:rPr lang="zh-CN" altLang="en-US" sz="2200" dirty="0">
                <a:solidFill>
                  <a:srgbClr val="3333FF"/>
                </a:solidFill>
                <a:latin typeface="华文仿宋" panose="02010600040101010101" pitchFamily="2" charset="-122"/>
                <a:ea typeface="华文仿宋" panose="02010600040101010101" pitchFamily="2" charset="-122"/>
              </a:rPr>
              <a:t>减少数据规模</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63524"/>
                                        </p:tgtEl>
                                        <p:attrNameLst>
                                          <p:attrName>style.visibility</p:attrName>
                                        </p:attrNameLst>
                                      </p:cBhvr>
                                      <p:to>
                                        <p:strVal val="visible"/>
                                      </p:to>
                                    </p:set>
                                    <p:anim calcmode="lin" valueType="num">
                                      <p:cBhvr additive="base">
                                        <p:cTn id="7" dur="500" fill="hold"/>
                                        <p:tgtEl>
                                          <p:spTgt spid="363524"/>
                                        </p:tgtEl>
                                        <p:attrNameLst>
                                          <p:attrName>ppt_x</p:attrName>
                                        </p:attrNameLst>
                                      </p:cBhvr>
                                      <p:tavLst>
                                        <p:tav tm="0">
                                          <p:val>
                                            <p:strVal val="1+#ppt_w/2"/>
                                          </p:val>
                                        </p:tav>
                                        <p:tav tm="100000">
                                          <p:val>
                                            <p:strVal val="#ppt_x"/>
                                          </p:val>
                                        </p:tav>
                                      </p:tavLst>
                                    </p:anim>
                                    <p:anim calcmode="lin" valueType="num">
                                      <p:cBhvr additive="base">
                                        <p:cTn id="8" dur="500" fill="hold"/>
                                        <p:tgtEl>
                                          <p:spTgt spid="3635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a:t>数量归约</a:t>
            </a:r>
            <a:r>
              <a:rPr lang="en-US" altLang="zh-CN" dirty="0"/>
              <a:t/>
            </a:r>
            <a:br>
              <a:rPr lang="en-US" altLang="zh-CN" dirty="0"/>
            </a:br>
            <a:r>
              <a:rPr lang="en-US" altLang="zh-CN" dirty="0"/>
              <a:t>---</a:t>
            </a:r>
            <a:r>
              <a:rPr lang="zh-CN" altLang="en-US" dirty="0"/>
              <a:t>抽样</a:t>
            </a:r>
            <a:r>
              <a:rPr lang="en-US" altLang="zh-CN" dirty="0"/>
              <a:t>(Sampling)</a:t>
            </a:r>
            <a:endParaRPr lang="zh-CN" altLang="en-US" dirty="0"/>
          </a:p>
        </p:txBody>
      </p:sp>
      <p:sp>
        <p:nvSpPr>
          <p:cNvPr id="111618"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A21DF9-DA8A-4407-8EA7-0199B337858C}" type="slidenum">
              <a:rPr lang="en-US" altLang="zh-CN"/>
              <a:pPr/>
              <a:t>96</a:t>
            </a:fld>
            <a:endParaRPr lang="en-US" altLang="zh-CN"/>
          </a:p>
        </p:txBody>
      </p:sp>
      <p:pic>
        <p:nvPicPr>
          <p:cNvPr id="66571" name="Picture 11" descr="http://spss-tutorials.com/img/simple-random-samplin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7638"/>
            <a:ext cx="6440488"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Picture 13" descr="http://spss-tutorials.com/img/simple-random-sampling-without-replacem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2205038"/>
            <a:ext cx="7291388" cy="415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pPr algn="r"/>
            <a:r>
              <a:rPr lang="zh-CN" altLang="en-US" b="0" dirty="0">
                <a:solidFill>
                  <a:srgbClr val="3333FF"/>
                </a:solidFill>
                <a:latin typeface="方正姚体" panose="02010601030101010101" pitchFamily="2" charset="-122"/>
                <a:ea typeface="方正姚体" panose="02010601030101010101" pitchFamily="2" charset="-122"/>
              </a:rPr>
              <a:t>水库抽样</a:t>
            </a:r>
            <a:r>
              <a:rPr lang="en-US" altLang="zh-CN" b="0" dirty="0">
                <a:solidFill>
                  <a:srgbClr val="3333FF"/>
                </a:solidFill>
                <a:latin typeface="方正姚体" panose="02010601030101010101" pitchFamily="2" charset="-122"/>
                <a:ea typeface="方正姚体" panose="02010601030101010101" pitchFamily="2" charset="-122"/>
              </a:rPr>
              <a:t/>
            </a:r>
            <a:br>
              <a:rPr lang="en-US" altLang="zh-CN" b="0" dirty="0">
                <a:solidFill>
                  <a:srgbClr val="3333FF"/>
                </a:solidFill>
                <a:latin typeface="方正姚体" panose="02010601030101010101" pitchFamily="2" charset="-122"/>
                <a:ea typeface="方正姚体" panose="02010601030101010101" pitchFamily="2" charset="-122"/>
              </a:rPr>
            </a:br>
            <a:r>
              <a:rPr lang="zh-CN" altLang="en-US" b="0" dirty="0">
                <a:solidFill>
                  <a:srgbClr val="3333FF"/>
                </a:solidFill>
                <a:latin typeface="方正姚体" panose="02010601030101010101" pitchFamily="2" charset="-122"/>
                <a:ea typeface="方正姚体" panose="02010601030101010101" pitchFamily="2" charset="-122"/>
              </a:rPr>
              <a:t>大数据集上的抽样算法</a:t>
            </a:r>
          </a:p>
        </p:txBody>
      </p:sp>
      <p:sp>
        <p:nvSpPr>
          <p:cNvPr id="113667" name="文本占位符 2"/>
          <p:cNvSpPr>
            <a:spLocks noGrp="1"/>
          </p:cNvSpPr>
          <p:nvPr>
            <p:ph type="body" sz="half" idx="1"/>
          </p:nvPr>
        </p:nvSpPr>
        <p:spPr>
          <a:xfrm>
            <a:off x="142874" y="1988840"/>
            <a:ext cx="8767662" cy="4259560"/>
          </a:xfrm>
        </p:spPr>
        <p:txBody>
          <a:bodyPr/>
          <a:lstStyle/>
          <a:p>
            <a:pPr>
              <a:buFont typeface="Wingdings" panose="05000000000000000000" pitchFamily="2" charset="2"/>
              <a:buChar char="Ø"/>
            </a:pPr>
            <a:r>
              <a:rPr lang="zh-CN" altLang="en-US" sz="2800" dirty="0">
                <a:solidFill>
                  <a:srgbClr val="3333FF"/>
                </a:solidFill>
                <a:latin typeface="华文仿宋" panose="02010600040101010101" pitchFamily="2" charset="-122"/>
                <a:ea typeface="华文仿宋" panose="02010600040101010101" pitchFamily="2" charset="-122"/>
              </a:rPr>
              <a:t>从一个包含</a:t>
            </a:r>
            <a:r>
              <a:rPr lang="en-US" altLang="zh-CN" sz="2800" dirty="0">
                <a:solidFill>
                  <a:srgbClr val="3333FF"/>
                </a:solidFill>
                <a:latin typeface="华文仿宋" panose="02010600040101010101" pitchFamily="2" charset="-122"/>
                <a:ea typeface="华文仿宋" panose="02010600040101010101" pitchFamily="2" charset="-122"/>
              </a:rPr>
              <a:t>n</a:t>
            </a:r>
            <a:r>
              <a:rPr lang="zh-CN" altLang="en-US" sz="2800" dirty="0">
                <a:solidFill>
                  <a:srgbClr val="3333FF"/>
                </a:solidFill>
                <a:latin typeface="华文仿宋" panose="02010600040101010101" pitchFamily="2" charset="-122"/>
                <a:ea typeface="华文仿宋" panose="02010600040101010101" pitchFamily="2" charset="-122"/>
              </a:rPr>
              <a:t>个数据的集合中，随机抽取</a:t>
            </a:r>
            <a:r>
              <a:rPr lang="en-US" altLang="zh-CN" sz="2800" dirty="0">
                <a:solidFill>
                  <a:srgbClr val="3333FF"/>
                </a:solidFill>
                <a:latin typeface="华文仿宋" panose="02010600040101010101" pitchFamily="2" charset="-122"/>
                <a:ea typeface="华文仿宋" panose="02010600040101010101" pitchFamily="2" charset="-122"/>
              </a:rPr>
              <a:t>k</a:t>
            </a:r>
            <a:r>
              <a:rPr lang="zh-CN" altLang="en-US" sz="2800" dirty="0">
                <a:solidFill>
                  <a:srgbClr val="3333FF"/>
                </a:solidFill>
                <a:latin typeface="华文仿宋" panose="02010600040101010101" pitchFamily="2" charset="-122"/>
                <a:ea typeface="华文仿宋" panose="02010600040101010101" pitchFamily="2" charset="-122"/>
              </a:rPr>
              <a:t>个样本；</a:t>
            </a:r>
            <a:endParaRPr lang="en-US" altLang="zh-CN" sz="2800" dirty="0">
              <a:solidFill>
                <a:srgbClr val="3333FF"/>
              </a:solidFill>
              <a:latin typeface="华文仿宋" panose="02010600040101010101" pitchFamily="2" charset="-122"/>
              <a:ea typeface="华文仿宋" panose="02010600040101010101" pitchFamily="2" charset="-122"/>
            </a:endParaRPr>
          </a:p>
          <a:p>
            <a:pPr>
              <a:buFont typeface="Wingdings" panose="05000000000000000000" pitchFamily="2" charset="2"/>
              <a:buChar char="Ø"/>
            </a:pPr>
            <a:r>
              <a:rPr lang="en-US" altLang="zh-CN" sz="2800" dirty="0">
                <a:solidFill>
                  <a:srgbClr val="3333FF"/>
                </a:solidFill>
                <a:latin typeface="华文仿宋" panose="02010600040101010101" pitchFamily="2" charset="-122"/>
                <a:ea typeface="华文仿宋" panose="02010600040101010101" pitchFamily="2" charset="-122"/>
              </a:rPr>
              <a:t>n</a:t>
            </a:r>
            <a:r>
              <a:rPr lang="zh-CN" altLang="en-US" sz="2800" dirty="0">
                <a:solidFill>
                  <a:srgbClr val="3333FF"/>
                </a:solidFill>
                <a:latin typeface="华文仿宋" panose="02010600040101010101" pitchFamily="2" charset="-122"/>
                <a:ea typeface="华文仿宋" panose="02010600040101010101" pitchFamily="2" charset="-122"/>
              </a:rPr>
              <a:t>是一个非常大的数或者未知的（在数据流上采样）</a:t>
            </a:r>
            <a:endParaRPr lang="en-US" altLang="zh-CN" sz="2800" dirty="0">
              <a:solidFill>
                <a:srgbClr val="3333FF"/>
              </a:solidFill>
              <a:latin typeface="华文仿宋" panose="02010600040101010101" pitchFamily="2" charset="-122"/>
              <a:ea typeface="华文仿宋" panose="02010600040101010101" pitchFamily="2" charset="-122"/>
            </a:endParaRPr>
          </a:p>
          <a:p>
            <a:pPr>
              <a:buFont typeface="Wingdings" panose="05000000000000000000" pitchFamily="2" charset="2"/>
              <a:buChar char="Ø"/>
            </a:pPr>
            <a:r>
              <a:rPr lang="zh-CN" altLang="en-US" sz="2800" dirty="0">
                <a:solidFill>
                  <a:srgbClr val="3333FF"/>
                </a:solidFill>
                <a:latin typeface="华文仿宋" panose="02010600040101010101" pitchFamily="2" charset="-122"/>
                <a:ea typeface="华文仿宋" panose="02010600040101010101" pitchFamily="2" charset="-122"/>
              </a:rPr>
              <a:t>通常</a:t>
            </a:r>
            <a:r>
              <a:rPr lang="en-US" altLang="zh-CN" sz="2800" dirty="0">
                <a:solidFill>
                  <a:srgbClr val="3333FF"/>
                </a:solidFill>
                <a:latin typeface="华文仿宋" panose="02010600040101010101" pitchFamily="2" charset="-122"/>
                <a:ea typeface="华文仿宋" panose="02010600040101010101" pitchFamily="2" charset="-122"/>
              </a:rPr>
              <a:t>n</a:t>
            </a:r>
            <a:r>
              <a:rPr lang="zh-CN" altLang="en-US" sz="2800" dirty="0">
                <a:solidFill>
                  <a:srgbClr val="3333FF"/>
                </a:solidFill>
                <a:latin typeface="华文仿宋" panose="02010600040101010101" pitchFamily="2" charset="-122"/>
                <a:ea typeface="华文仿宋" panose="02010600040101010101" pitchFamily="2" charset="-122"/>
              </a:rPr>
              <a:t>大到内存中不能容纳所有</a:t>
            </a:r>
            <a:r>
              <a:rPr lang="en-US" altLang="zh-CN" sz="2800" dirty="0">
                <a:solidFill>
                  <a:srgbClr val="3333FF"/>
                </a:solidFill>
                <a:latin typeface="华文仿宋" panose="02010600040101010101" pitchFamily="2" charset="-122"/>
                <a:ea typeface="华文仿宋" panose="02010600040101010101" pitchFamily="2" charset="-122"/>
              </a:rPr>
              <a:t>n</a:t>
            </a:r>
            <a:r>
              <a:rPr lang="zh-CN" altLang="en-US" sz="2800" dirty="0">
                <a:solidFill>
                  <a:srgbClr val="3333FF"/>
                </a:solidFill>
                <a:latin typeface="华文仿宋" panose="02010600040101010101" pitchFamily="2" charset="-122"/>
                <a:ea typeface="华文仿宋" panose="02010600040101010101" pitchFamily="2" charset="-122"/>
              </a:rPr>
              <a:t>个数据</a:t>
            </a:r>
            <a:endParaRPr lang="en-US" altLang="zh-CN" sz="2800" dirty="0">
              <a:solidFill>
                <a:srgbClr val="3333FF"/>
              </a:solidFill>
              <a:latin typeface="华文仿宋" panose="02010600040101010101" pitchFamily="2" charset="-122"/>
              <a:ea typeface="华文仿宋" panose="02010600040101010101" pitchFamily="2" charset="-122"/>
            </a:endParaRPr>
          </a:p>
          <a:p>
            <a:pPr>
              <a:buFont typeface="Wingdings" panose="05000000000000000000" pitchFamily="2" charset="2"/>
              <a:buChar char="Ø"/>
            </a:pPr>
            <a:r>
              <a:rPr lang="zh-CN" altLang="en-US" sz="2800" dirty="0">
                <a:solidFill>
                  <a:srgbClr val="3333FF"/>
                </a:solidFill>
                <a:latin typeface="华文仿宋" panose="02010600040101010101" pitchFamily="2" charset="-122"/>
                <a:ea typeface="华文仿宋" panose="02010600040101010101" pitchFamily="2" charset="-122"/>
              </a:rPr>
              <a:t>要求：</a:t>
            </a:r>
            <a:endParaRPr lang="en-US" altLang="zh-CN" sz="2800" dirty="0">
              <a:solidFill>
                <a:srgbClr val="3333FF"/>
              </a:solidFill>
              <a:latin typeface="华文仿宋" panose="02010600040101010101" pitchFamily="2" charset="-122"/>
              <a:ea typeface="华文仿宋" panose="02010600040101010101" pitchFamily="2" charset="-122"/>
            </a:endParaRPr>
          </a:p>
          <a:p>
            <a:pPr lvl="1">
              <a:buFont typeface="Wingdings" panose="05000000000000000000" pitchFamily="2" charset="2"/>
              <a:buChar char="Ø"/>
            </a:pPr>
            <a:r>
              <a:rPr lang="zh-CN" altLang="en-US" sz="2400" dirty="0">
                <a:solidFill>
                  <a:srgbClr val="3333FF"/>
                </a:solidFill>
                <a:latin typeface="华文仿宋" panose="02010600040101010101" pitchFamily="2" charset="-122"/>
                <a:ea typeface="华文仿宋" panose="02010600040101010101" pitchFamily="2" charset="-122"/>
              </a:rPr>
              <a:t>仅扫描数据一次</a:t>
            </a:r>
            <a:endParaRPr lang="en-US" altLang="zh-CN" sz="2400" dirty="0">
              <a:solidFill>
                <a:srgbClr val="3333FF"/>
              </a:solidFill>
              <a:latin typeface="华文仿宋" panose="02010600040101010101" pitchFamily="2" charset="-122"/>
              <a:ea typeface="华文仿宋" panose="02010600040101010101" pitchFamily="2" charset="-122"/>
            </a:endParaRPr>
          </a:p>
          <a:p>
            <a:pPr lvl="1">
              <a:buFont typeface="Wingdings" panose="05000000000000000000" pitchFamily="2" charset="2"/>
              <a:buChar char="Ø"/>
            </a:pPr>
            <a:r>
              <a:rPr lang="zh-CN" altLang="en-US" sz="2400" dirty="0">
                <a:solidFill>
                  <a:srgbClr val="3333FF"/>
                </a:solidFill>
                <a:latin typeface="华文仿宋" panose="02010600040101010101" pitchFamily="2" charset="-122"/>
                <a:ea typeface="华文仿宋" panose="02010600040101010101" pitchFamily="2" charset="-122"/>
              </a:rPr>
              <a:t>扫描到前</a:t>
            </a:r>
            <a:r>
              <a:rPr lang="en-US" altLang="zh-CN" sz="2400" dirty="0">
                <a:solidFill>
                  <a:srgbClr val="3333FF"/>
                </a:solidFill>
                <a:latin typeface="华文仿宋" panose="02010600040101010101" pitchFamily="2" charset="-122"/>
                <a:ea typeface="华文仿宋" panose="02010600040101010101" pitchFamily="2" charset="-122"/>
              </a:rPr>
              <a:t>n</a:t>
            </a:r>
            <a:r>
              <a:rPr lang="zh-CN" altLang="en-US" sz="2400" dirty="0">
                <a:solidFill>
                  <a:srgbClr val="3333FF"/>
                </a:solidFill>
                <a:latin typeface="华文仿宋" panose="02010600040101010101" pitchFamily="2" charset="-122"/>
                <a:ea typeface="华文仿宋" panose="02010600040101010101" pitchFamily="2" charset="-122"/>
              </a:rPr>
              <a:t>个数据时</a:t>
            </a:r>
            <a:r>
              <a:rPr lang="en-US" altLang="zh-CN" sz="2400" dirty="0">
                <a:solidFill>
                  <a:srgbClr val="3333FF"/>
                </a:solidFill>
                <a:latin typeface="华文仿宋" panose="02010600040101010101" pitchFamily="2" charset="-122"/>
                <a:ea typeface="华文仿宋" panose="02010600040101010101" pitchFamily="2" charset="-122"/>
              </a:rPr>
              <a:t>(n&gt;k)</a:t>
            </a:r>
            <a:r>
              <a:rPr lang="zh-CN" altLang="en-US" sz="2400" dirty="0">
                <a:solidFill>
                  <a:srgbClr val="3333FF"/>
                </a:solidFill>
                <a:latin typeface="华文仿宋" panose="02010600040101010101" pitchFamily="2" charset="-122"/>
                <a:ea typeface="华文仿宋" panose="02010600040101010101" pitchFamily="2" charset="-122"/>
              </a:rPr>
              <a:t>，保存当前已扫描数据的</a:t>
            </a:r>
            <a:r>
              <a:rPr lang="en-US" altLang="zh-CN" sz="2400" dirty="0">
                <a:solidFill>
                  <a:srgbClr val="3333FF"/>
                </a:solidFill>
                <a:latin typeface="华文仿宋" panose="02010600040101010101" pitchFamily="2" charset="-122"/>
                <a:ea typeface="华文仿宋" panose="02010600040101010101" pitchFamily="2" charset="-122"/>
              </a:rPr>
              <a:t>k</a:t>
            </a:r>
            <a:r>
              <a:rPr lang="zh-CN" altLang="en-US" sz="2400" dirty="0">
                <a:solidFill>
                  <a:srgbClr val="3333FF"/>
                </a:solidFill>
                <a:latin typeface="华文仿宋" panose="02010600040101010101" pitchFamily="2" charset="-122"/>
                <a:ea typeface="华文仿宋" panose="02010600040101010101" pitchFamily="2" charset="-122"/>
              </a:rPr>
              <a:t>个</a:t>
            </a:r>
            <a:r>
              <a:rPr lang="zh-CN" altLang="en-US" sz="2400" b="1" dirty="0">
                <a:solidFill>
                  <a:srgbClr val="3333FF"/>
                </a:solidFill>
                <a:latin typeface="华文仿宋" panose="02010600040101010101" pitchFamily="2" charset="-122"/>
                <a:ea typeface="华文仿宋" panose="02010600040101010101" pitchFamily="2" charset="-122"/>
              </a:rPr>
              <a:t>均匀抽样</a:t>
            </a:r>
          </a:p>
        </p:txBody>
      </p:sp>
      <p:sp>
        <p:nvSpPr>
          <p:cNvPr id="113668"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589A24-00F7-40B8-940F-A1757664AD4F}" type="slidenum">
              <a:rPr lang="en-US" altLang="zh-CN"/>
              <a:pPr/>
              <a:t>97</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6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66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66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6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8265E8-7019-4EA6-BB53-6D10B9E190B6}" type="slidenum">
              <a:rPr lang="en-US" altLang="zh-CN"/>
              <a:pPr/>
              <a:t>98</a:t>
            </a:fld>
            <a:endParaRPr lang="en-US" altLang="zh-CN"/>
          </a:p>
        </p:txBody>
      </p:sp>
      <p:sp>
        <p:nvSpPr>
          <p:cNvPr id="114691" name="标题 1"/>
          <p:cNvSpPr>
            <a:spLocks noGrp="1"/>
          </p:cNvSpPr>
          <p:nvPr>
            <p:ph type="title"/>
          </p:nvPr>
        </p:nvSpPr>
        <p:spPr/>
        <p:txBody>
          <a:bodyPr/>
          <a:lstStyle/>
          <a:p>
            <a:pPr algn="r"/>
            <a:r>
              <a:rPr lang="zh-CN" altLang="en-US" sz="3600" b="0" dirty="0">
                <a:solidFill>
                  <a:srgbClr val="3333FF"/>
                </a:solidFill>
                <a:latin typeface="方正姚体" panose="02010601030101010101" pitchFamily="2" charset="-122"/>
                <a:ea typeface="方正姚体" panose="02010601030101010101" pitchFamily="2" charset="-122"/>
              </a:rPr>
              <a:t>水库抽样</a:t>
            </a:r>
            <a:r>
              <a:rPr lang="en-US" altLang="zh-CN" sz="3600" b="0" dirty="0">
                <a:solidFill>
                  <a:srgbClr val="3333FF"/>
                </a:solidFill>
                <a:latin typeface="方正姚体" panose="02010601030101010101" pitchFamily="2" charset="-122"/>
                <a:ea typeface="方正姚体" panose="02010601030101010101" pitchFamily="2" charset="-122"/>
              </a:rPr>
              <a:t/>
            </a:r>
            <a:br>
              <a:rPr lang="en-US" altLang="zh-CN" sz="3600" b="0" dirty="0">
                <a:solidFill>
                  <a:srgbClr val="3333FF"/>
                </a:solidFill>
                <a:latin typeface="方正姚体" panose="02010601030101010101" pitchFamily="2" charset="-122"/>
                <a:ea typeface="方正姚体" panose="02010601030101010101" pitchFamily="2" charset="-122"/>
              </a:rPr>
            </a:br>
            <a:r>
              <a:rPr lang="zh-CN" altLang="en-US" sz="3600" b="0" dirty="0">
                <a:solidFill>
                  <a:srgbClr val="3333FF"/>
                </a:solidFill>
                <a:latin typeface="方正姚体" panose="02010601030101010101" pitchFamily="2" charset="-122"/>
                <a:ea typeface="方正姚体" panose="02010601030101010101" pitchFamily="2" charset="-122"/>
              </a:rPr>
              <a:t>大数据集上的抽样算法</a:t>
            </a:r>
            <a:endParaRPr lang="zh-CN" altLang="en-US" sz="3600" dirty="0"/>
          </a:p>
        </p:txBody>
      </p:sp>
      <p:sp>
        <p:nvSpPr>
          <p:cNvPr id="8" name="矩形 7"/>
          <p:cNvSpPr/>
          <p:nvPr/>
        </p:nvSpPr>
        <p:spPr>
          <a:xfrm>
            <a:off x="323850" y="5300663"/>
            <a:ext cx="8712200" cy="1569660"/>
          </a:xfrm>
          <a:prstGeom prst="rect">
            <a:avLst/>
          </a:prstGeom>
        </p:spPr>
        <p:txBody>
          <a:bodyPr>
            <a:spAutoFit/>
          </a:bodyPr>
          <a:lstStyle/>
          <a:p>
            <a:pPr marL="342900" indent="-342900">
              <a:buFont typeface="+mj-lt"/>
              <a:buAutoNum type="arabicPeriod"/>
              <a:defRPr/>
            </a:pPr>
            <a:r>
              <a:rPr lang="en-US" altLang="zh-CN" sz="2400" dirty="0">
                <a:solidFill>
                  <a:srgbClr val="3333FF"/>
                </a:solidFill>
                <a:latin typeface="华文仿宋" panose="02010600040101010101" pitchFamily="2" charset="-122"/>
                <a:ea typeface="华文仿宋" panose="02010600040101010101" pitchFamily="2" charset="-122"/>
              </a:rPr>
              <a:t>Save the first k items in an </a:t>
            </a:r>
            <a:r>
              <a:rPr lang="en-US" altLang="zh-CN" sz="2400" i="1" dirty="0">
                <a:solidFill>
                  <a:srgbClr val="3333FF"/>
                </a:solidFill>
                <a:latin typeface="华文仿宋" panose="02010600040101010101" pitchFamily="2" charset="-122"/>
                <a:ea typeface="华文仿宋" panose="02010600040101010101" pitchFamily="2" charset="-122"/>
              </a:rPr>
              <a:t>array</a:t>
            </a:r>
            <a:r>
              <a:rPr lang="en-US" altLang="zh-CN" sz="2400" dirty="0">
                <a:solidFill>
                  <a:srgbClr val="3333FF"/>
                </a:solidFill>
                <a:latin typeface="华文仿宋" panose="02010600040101010101" pitchFamily="2" charset="-122"/>
                <a:ea typeface="华文仿宋" panose="02010600040101010101" pitchFamily="2" charset="-122"/>
              </a:rPr>
              <a:t> of size k. </a:t>
            </a:r>
          </a:p>
          <a:p>
            <a:pPr marL="342900" indent="-342900">
              <a:buFont typeface="+mj-lt"/>
              <a:buAutoNum type="arabicPeriod"/>
              <a:defRPr/>
            </a:pPr>
            <a:r>
              <a:rPr lang="en-US" altLang="zh-CN" sz="2400" dirty="0">
                <a:solidFill>
                  <a:srgbClr val="3333FF"/>
                </a:solidFill>
                <a:latin typeface="华文仿宋" panose="02010600040101010101" pitchFamily="2" charset="-122"/>
                <a:ea typeface="华文仿宋" panose="02010600040101010101" pitchFamily="2" charset="-122"/>
              </a:rPr>
              <a:t>For each item n, n &gt; k, choose a random integer M from 1 to n (inclusive).</a:t>
            </a:r>
          </a:p>
          <a:p>
            <a:pPr marL="342900" indent="-342900">
              <a:buFont typeface="+mj-lt"/>
              <a:buAutoNum type="arabicPeriod"/>
              <a:defRPr/>
            </a:pPr>
            <a:r>
              <a:rPr lang="en-US" altLang="zh-CN" sz="2400" dirty="0">
                <a:solidFill>
                  <a:srgbClr val="3333FF"/>
                </a:solidFill>
                <a:latin typeface="华文仿宋" panose="02010600040101010101" pitchFamily="2" charset="-122"/>
                <a:ea typeface="华文仿宋" panose="02010600040101010101" pitchFamily="2" charset="-122"/>
              </a:rPr>
              <a:t>If M ≤ k, replace item M of the array with item n.</a:t>
            </a:r>
            <a:endParaRPr lang="zh-CN" altLang="en-US" sz="2400" dirty="0">
              <a:solidFill>
                <a:srgbClr val="3333FF"/>
              </a:solidFill>
              <a:latin typeface="华文仿宋" panose="02010600040101010101" pitchFamily="2" charset="-122"/>
              <a:ea typeface="华文仿宋" panose="02010600040101010101" pitchFamily="2" charset="-122"/>
            </a:endParaRPr>
          </a:p>
        </p:txBody>
      </p:sp>
      <p:pic>
        <p:nvPicPr>
          <p:cNvPr id="2" name="图片 1">
            <a:extLst>
              <a:ext uri="{FF2B5EF4-FFF2-40B4-BE49-F238E27FC236}">
                <a16:creationId xmlns:a16="http://schemas.microsoft.com/office/drawing/2014/main" id="{2AB41D82-F1E1-483C-B2E2-611884AA4A62}"/>
              </a:ext>
            </a:extLst>
          </p:cNvPr>
          <p:cNvPicPr>
            <a:picLocks noChangeAspect="1"/>
          </p:cNvPicPr>
          <p:nvPr/>
        </p:nvPicPr>
        <p:blipFill>
          <a:blip r:embed="rId2"/>
          <a:stretch>
            <a:fillRect/>
          </a:stretch>
        </p:blipFill>
        <p:spPr>
          <a:xfrm>
            <a:off x="600075" y="1593870"/>
            <a:ext cx="7019925" cy="3533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CE8409E-1D37-4333-B789-4CD3C2B781AC}" type="slidenum">
              <a:rPr lang="en-US" altLang="zh-CN"/>
              <a:pPr/>
              <a:t>99</a:t>
            </a:fld>
            <a:endParaRPr lang="en-US" altLang="zh-CN"/>
          </a:p>
        </p:txBody>
      </p:sp>
      <p:sp>
        <p:nvSpPr>
          <p:cNvPr id="115715" name="标题 1"/>
          <p:cNvSpPr>
            <a:spLocks noGrp="1"/>
          </p:cNvSpPr>
          <p:nvPr>
            <p:ph type="title"/>
          </p:nvPr>
        </p:nvSpPr>
        <p:spPr/>
        <p:txBody>
          <a:bodyPr/>
          <a:lstStyle/>
          <a:p>
            <a:pPr algn="r"/>
            <a:r>
              <a:rPr lang="zh-CN" altLang="en-US" sz="3600" b="0" dirty="0">
                <a:solidFill>
                  <a:srgbClr val="3333FF"/>
                </a:solidFill>
                <a:latin typeface="方正姚体" panose="02010601030101010101" pitchFamily="2" charset="-122"/>
                <a:ea typeface="方正姚体" panose="02010601030101010101" pitchFamily="2" charset="-122"/>
              </a:rPr>
              <a:t>水库抽样</a:t>
            </a:r>
            <a:r>
              <a:rPr lang="en-US" altLang="zh-CN" sz="3600" b="0" dirty="0">
                <a:solidFill>
                  <a:srgbClr val="3333FF"/>
                </a:solidFill>
                <a:latin typeface="方正姚体" panose="02010601030101010101" pitchFamily="2" charset="-122"/>
                <a:ea typeface="方正姚体" panose="02010601030101010101" pitchFamily="2" charset="-122"/>
              </a:rPr>
              <a:t/>
            </a:r>
            <a:br>
              <a:rPr lang="en-US" altLang="zh-CN" sz="3600" b="0" dirty="0">
                <a:solidFill>
                  <a:srgbClr val="3333FF"/>
                </a:solidFill>
                <a:latin typeface="方正姚体" panose="02010601030101010101" pitchFamily="2" charset="-122"/>
                <a:ea typeface="方正姚体" panose="02010601030101010101" pitchFamily="2" charset="-122"/>
              </a:rPr>
            </a:br>
            <a:r>
              <a:rPr lang="en-US" altLang="zh-CN" sz="3600" b="0" dirty="0">
                <a:solidFill>
                  <a:srgbClr val="3333FF"/>
                </a:solidFill>
                <a:latin typeface="方正姚体" panose="02010601030101010101" pitchFamily="2" charset="-122"/>
                <a:ea typeface="方正姚体" panose="02010601030101010101" pitchFamily="2" charset="-122"/>
              </a:rPr>
              <a:t>  </a:t>
            </a:r>
            <a:r>
              <a:rPr lang="zh-CN" altLang="en-US" sz="3600" b="0">
                <a:solidFill>
                  <a:srgbClr val="3333FF"/>
                </a:solidFill>
                <a:latin typeface="方正姚体" panose="02010601030101010101" pitchFamily="2" charset="-122"/>
                <a:ea typeface="方正姚体" panose="02010601030101010101" pitchFamily="2" charset="-122"/>
              </a:rPr>
              <a:t>归纳法证明</a:t>
            </a:r>
            <a:endParaRPr lang="zh-CN" altLang="en-US" sz="3600" dirty="0"/>
          </a:p>
        </p:txBody>
      </p:sp>
      <mc:AlternateContent xmlns:mc="http://schemas.openxmlformats.org/markup-compatibility/2006" xmlns:a14="http://schemas.microsoft.com/office/drawing/2010/main">
        <mc:Choice Requires="a14">
          <p:sp>
            <p:nvSpPr>
              <p:cNvPr id="7" name="矩形 6"/>
              <p:cNvSpPr/>
              <p:nvPr/>
            </p:nvSpPr>
            <p:spPr>
              <a:xfrm>
                <a:off x="287524" y="1520825"/>
                <a:ext cx="8713788" cy="3561103"/>
              </a:xfrm>
              <a:prstGeom prst="rect">
                <a:avLst/>
              </a:prstGeom>
            </p:spPr>
            <p:txBody>
              <a:bodyPr>
                <a:spAutoFit/>
              </a:bodyPr>
              <a:lstStyle/>
              <a:p>
                <a:pPr marL="342900" indent="-342900">
                  <a:buFont typeface="+mj-lt"/>
                  <a:buAutoNum type="arabicPeriod"/>
                  <a:defRPr/>
                </a:pPr>
                <a:r>
                  <a:rPr lang="zh-CN" altLang="en-US" sz="2300" dirty="0">
                    <a:solidFill>
                      <a:srgbClr val="3333FF"/>
                    </a:solidFill>
                    <a:latin typeface="华文仿宋" panose="02010600040101010101" pitchFamily="2" charset="-122"/>
                    <a:ea typeface="华文仿宋" panose="02010600040101010101" pitchFamily="2" charset="-122"/>
                  </a:rPr>
                  <a:t>假设</a:t>
                </a:r>
                <a:r>
                  <a:rPr lang="en-US" altLang="zh-CN" sz="2300" dirty="0">
                    <a:solidFill>
                      <a:srgbClr val="3333FF"/>
                    </a:solidFill>
                    <a:latin typeface="华文仿宋" panose="02010600040101010101" pitchFamily="2" charset="-122"/>
                    <a:ea typeface="华文仿宋" panose="02010600040101010101" pitchFamily="2" charset="-122"/>
                    <a:cs typeface="Vijaya" panose="020B0604020202020204" pitchFamily="34" charset="0"/>
                  </a:rPr>
                  <a:t>(n-1)</a:t>
                </a:r>
                <a:r>
                  <a:rPr lang="zh-CN" altLang="en-US" sz="2300" dirty="0">
                    <a:solidFill>
                      <a:srgbClr val="3333FF"/>
                    </a:solidFill>
                    <a:latin typeface="华文仿宋" panose="02010600040101010101" pitchFamily="2" charset="-122"/>
                    <a:ea typeface="华文仿宋" panose="02010600040101010101" pitchFamily="2" charset="-122"/>
                    <a:cs typeface="Vijaya" panose="020B0604020202020204" pitchFamily="34" charset="0"/>
                  </a:rPr>
                  <a:t>次采样后</a:t>
                </a:r>
                <a:r>
                  <a:rPr lang="en-US" altLang="zh-CN" sz="2300" dirty="0">
                    <a:solidFill>
                      <a:srgbClr val="3333FF"/>
                    </a:solidFill>
                    <a:latin typeface="华文仿宋" panose="02010600040101010101" pitchFamily="2" charset="-122"/>
                    <a:ea typeface="华文仿宋" panose="02010600040101010101" pitchFamily="2" charset="-122"/>
                  </a:rPr>
                  <a:t>, </a:t>
                </a:r>
                <a:r>
                  <a:rPr lang="zh-CN" altLang="en-US" sz="2300" dirty="0">
                    <a:solidFill>
                      <a:srgbClr val="3333FF"/>
                    </a:solidFill>
                    <a:latin typeface="华文仿宋" panose="02010600040101010101" pitchFamily="2" charset="-122"/>
                    <a:ea typeface="华文仿宋" panose="02010600040101010101" pitchFamily="2" charset="-122"/>
                  </a:rPr>
                  <a:t>缓冲区中</a:t>
                </a:r>
                <a:r>
                  <a:rPr lang="en-US" altLang="zh-CN" sz="2300" dirty="0">
                    <a:solidFill>
                      <a:srgbClr val="3333FF"/>
                    </a:solidFill>
                    <a:latin typeface="华文仿宋" panose="02010600040101010101" pitchFamily="2" charset="-122"/>
                    <a:ea typeface="华文仿宋" panose="02010600040101010101" pitchFamily="2" charset="-122"/>
                  </a:rPr>
                  <a:t>k</a:t>
                </a:r>
                <a:r>
                  <a:rPr lang="zh-CN" altLang="en-US" sz="2300" dirty="0">
                    <a:solidFill>
                      <a:srgbClr val="3333FF"/>
                    </a:solidFill>
                    <a:latin typeface="华文仿宋" panose="02010600040101010101" pitchFamily="2" charset="-122"/>
                    <a:ea typeface="华文仿宋" panose="02010600040101010101" pitchFamily="2" charset="-122"/>
                  </a:rPr>
                  <a:t>个样本的采样概率为</a:t>
                </a:r>
                <a14:m>
                  <m:oMath xmlns:m="http://schemas.openxmlformats.org/officeDocument/2006/math">
                    <m:f>
                      <m:fPr>
                        <m:ctrlPr>
                          <a:rPr lang="en-US" altLang="zh-CN" sz="2300" i="1" smtClean="0">
                            <a:solidFill>
                              <a:srgbClr val="3333FF"/>
                            </a:solidFill>
                            <a:latin typeface="Cambria Math" panose="02040503050406030204" pitchFamily="18" charset="0"/>
                            <a:ea typeface="华文仿宋" panose="02010600040101010101" pitchFamily="2" charset="-122"/>
                          </a:rPr>
                        </m:ctrlPr>
                      </m:fPr>
                      <m:num>
                        <m:r>
                          <a:rPr lang="en-US" altLang="zh-CN" sz="2300" b="0" i="1" smtClean="0">
                            <a:solidFill>
                              <a:srgbClr val="3333FF"/>
                            </a:solidFill>
                            <a:latin typeface="Cambria Math" panose="02040503050406030204" pitchFamily="18" charset="0"/>
                            <a:ea typeface="华文仿宋" panose="02010600040101010101" pitchFamily="2" charset="-122"/>
                          </a:rPr>
                          <m:t>𝑘</m:t>
                        </m:r>
                      </m:num>
                      <m:den>
                        <m:r>
                          <a:rPr lang="en-US" altLang="zh-CN" sz="2300" b="0" i="1" smtClean="0">
                            <a:solidFill>
                              <a:srgbClr val="3333FF"/>
                            </a:solidFill>
                            <a:latin typeface="Cambria Math" panose="02040503050406030204" pitchFamily="18" charset="0"/>
                            <a:ea typeface="华文仿宋" panose="02010600040101010101" pitchFamily="2" charset="-122"/>
                          </a:rPr>
                          <m:t>𝑛</m:t>
                        </m:r>
                        <m:r>
                          <a:rPr lang="en-US" altLang="zh-CN" sz="2300" b="0" i="1" smtClean="0">
                            <a:solidFill>
                              <a:srgbClr val="3333FF"/>
                            </a:solidFill>
                            <a:latin typeface="Cambria Math" panose="02040503050406030204" pitchFamily="18" charset="0"/>
                            <a:ea typeface="华文仿宋" panose="02010600040101010101" pitchFamily="2" charset="-122"/>
                          </a:rPr>
                          <m:t>−1</m:t>
                        </m:r>
                      </m:den>
                    </m:f>
                  </m:oMath>
                </a14:m>
                <a:r>
                  <a:rPr lang="en-US" altLang="zh-CN" sz="2300" dirty="0">
                    <a:solidFill>
                      <a:srgbClr val="3333FF"/>
                    </a:solidFill>
                    <a:latin typeface="华文仿宋" panose="02010600040101010101" pitchFamily="2" charset="-122"/>
                    <a:ea typeface="华文仿宋" panose="02010600040101010101" pitchFamily="2" charset="-122"/>
                  </a:rPr>
                  <a:t>; </a:t>
                </a:r>
              </a:p>
              <a:p>
                <a:pPr marL="342900" indent="-342900">
                  <a:buFont typeface="+mj-lt"/>
                  <a:buAutoNum type="arabicPeriod"/>
                  <a:defRPr/>
                </a:pPr>
                <a:r>
                  <a:rPr lang="zh-CN" altLang="en-US" sz="2300" dirty="0">
                    <a:solidFill>
                      <a:srgbClr val="3333FF"/>
                    </a:solidFill>
                    <a:latin typeface="华文仿宋" panose="02010600040101010101" pitchFamily="2" charset="-122"/>
                    <a:ea typeface="华文仿宋" panose="02010600040101010101" pitchFamily="2" charset="-122"/>
                  </a:rPr>
                  <a:t>在第</a:t>
                </a:r>
                <a:r>
                  <a:rPr lang="en-US" altLang="zh-CN" sz="2300" dirty="0">
                    <a:solidFill>
                      <a:srgbClr val="3333FF"/>
                    </a:solidFill>
                    <a:latin typeface="华文仿宋" panose="02010600040101010101" pitchFamily="2" charset="-122"/>
                    <a:ea typeface="华文仿宋" panose="02010600040101010101" pitchFamily="2" charset="-122"/>
                  </a:rPr>
                  <a:t>n</a:t>
                </a:r>
                <a:r>
                  <a:rPr lang="zh-CN" altLang="en-US" sz="2300" dirty="0">
                    <a:solidFill>
                      <a:srgbClr val="3333FF"/>
                    </a:solidFill>
                    <a:latin typeface="华文仿宋" panose="02010600040101010101" pitchFamily="2" charset="-122"/>
                    <a:ea typeface="华文仿宋" panose="02010600040101010101" pitchFamily="2" charset="-122"/>
                  </a:rPr>
                  <a:t>次采样中</a:t>
                </a:r>
                <a:r>
                  <a:rPr lang="en-US" altLang="zh-CN" sz="2300" dirty="0">
                    <a:solidFill>
                      <a:srgbClr val="3333FF"/>
                    </a:solidFill>
                    <a:latin typeface="华文仿宋" panose="02010600040101010101" pitchFamily="2" charset="-122"/>
                    <a:ea typeface="华文仿宋" panose="02010600040101010101" pitchFamily="2" charset="-122"/>
                  </a:rPr>
                  <a:t>,</a:t>
                </a:r>
                <a:r>
                  <a:rPr lang="zh-CN" altLang="en-US" sz="2300" dirty="0">
                    <a:solidFill>
                      <a:srgbClr val="3333FF"/>
                    </a:solidFill>
                    <a:latin typeface="华文仿宋" panose="02010600040101010101" pitchFamily="2" charset="-122"/>
                    <a:ea typeface="华文仿宋" panose="02010600040101010101" pitchFamily="2" charset="-122"/>
                  </a:rPr>
                  <a:t>缓冲区的样本被替换的概率为：</a:t>
                </a:r>
                <a14:m>
                  <m:oMath xmlns:m="http://schemas.openxmlformats.org/officeDocument/2006/math">
                    <m:f>
                      <m:fPr>
                        <m:ctrlPr>
                          <a:rPr lang="en-US" altLang="zh-CN" sz="2300" i="1" smtClean="0">
                            <a:solidFill>
                              <a:srgbClr val="3333FF"/>
                            </a:solidFill>
                            <a:latin typeface="Cambria Math" panose="02040503050406030204" pitchFamily="18" charset="0"/>
                            <a:ea typeface="华文仿宋" panose="02010600040101010101" pitchFamily="2" charset="-122"/>
                          </a:rPr>
                        </m:ctrlPr>
                      </m:fPr>
                      <m:num>
                        <m:r>
                          <a:rPr lang="en-US" altLang="zh-CN" sz="2300" b="0" i="1" smtClean="0">
                            <a:solidFill>
                              <a:srgbClr val="3333FF"/>
                            </a:solidFill>
                            <a:latin typeface="Cambria Math" panose="02040503050406030204" pitchFamily="18" charset="0"/>
                            <a:ea typeface="华文仿宋" panose="02010600040101010101" pitchFamily="2" charset="-122"/>
                          </a:rPr>
                          <m:t>𝑘</m:t>
                        </m:r>
                      </m:num>
                      <m:den>
                        <m:r>
                          <a:rPr lang="en-US" altLang="zh-CN" sz="2300" b="0" i="1" smtClean="0">
                            <a:solidFill>
                              <a:srgbClr val="3333FF"/>
                            </a:solidFill>
                            <a:latin typeface="Cambria Math" panose="02040503050406030204" pitchFamily="18" charset="0"/>
                            <a:ea typeface="华文仿宋" panose="02010600040101010101" pitchFamily="2" charset="-122"/>
                          </a:rPr>
                          <m:t>𝑛</m:t>
                        </m:r>
                      </m:den>
                    </m:f>
                    <m:r>
                      <a:rPr lang="en-US" altLang="zh-CN" sz="2300" i="1" smtClean="0">
                        <a:solidFill>
                          <a:srgbClr val="3333FF"/>
                        </a:solidFill>
                        <a:latin typeface="Cambria Math" panose="02040503050406030204" pitchFamily="18" charset="0"/>
                        <a:ea typeface="Cambria Math" panose="02040503050406030204" pitchFamily="18" charset="0"/>
                      </a:rPr>
                      <m:t>×</m:t>
                    </m:r>
                    <m:f>
                      <m:fPr>
                        <m:ctrlPr>
                          <a:rPr lang="en-US" altLang="zh-CN" sz="2300" i="1" smtClean="0">
                            <a:solidFill>
                              <a:srgbClr val="3333FF"/>
                            </a:solidFill>
                            <a:latin typeface="Cambria Math" panose="02040503050406030204" pitchFamily="18" charset="0"/>
                            <a:ea typeface="Cambria Math" panose="02040503050406030204" pitchFamily="18" charset="0"/>
                          </a:rPr>
                        </m:ctrlPr>
                      </m:fPr>
                      <m:num>
                        <m:r>
                          <a:rPr lang="en-US" altLang="zh-CN" sz="2300" b="0" i="1" smtClean="0">
                            <a:solidFill>
                              <a:srgbClr val="3333FF"/>
                            </a:solidFill>
                            <a:latin typeface="Cambria Math" panose="02040503050406030204" pitchFamily="18" charset="0"/>
                            <a:ea typeface="Cambria Math" panose="02040503050406030204" pitchFamily="18" charset="0"/>
                          </a:rPr>
                          <m:t>1</m:t>
                        </m:r>
                      </m:num>
                      <m:den>
                        <m:r>
                          <a:rPr lang="en-US" altLang="zh-CN" sz="2300" b="0" i="1" smtClean="0">
                            <a:solidFill>
                              <a:srgbClr val="3333FF"/>
                            </a:solidFill>
                            <a:latin typeface="Cambria Math" panose="02040503050406030204" pitchFamily="18" charset="0"/>
                            <a:ea typeface="Cambria Math" panose="02040503050406030204" pitchFamily="18" charset="0"/>
                          </a:rPr>
                          <m:t>𝑘</m:t>
                        </m:r>
                      </m:den>
                    </m:f>
                    <m:r>
                      <a:rPr lang="en-US" altLang="zh-CN" sz="2300" b="0" i="1" smtClean="0">
                        <a:solidFill>
                          <a:srgbClr val="3333FF"/>
                        </a:solidFill>
                        <a:latin typeface="Cambria Math" panose="02040503050406030204" pitchFamily="18" charset="0"/>
                        <a:ea typeface="Cambria Math" panose="02040503050406030204" pitchFamily="18" charset="0"/>
                      </a:rPr>
                      <m:t>=</m:t>
                    </m:r>
                    <m:f>
                      <m:fPr>
                        <m:ctrlPr>
                          <a:rPr lang="en-US" altLang="zh-CN" sz="2300" b="0" i="1" smtClean="0">
                            <a:solidFill>
                              <a:srgbClr val="3333FF"/>
                            </a:solidFill>
                            <a:latin typeface="Cambria Math" panose="02040503050406030204" pitchFamily="18" charset="0"/>
                            <a:ea typeface="Cambria Math" panose="02040503050406030204" pitchFamily="18" charset="0"/>
                          </a:rPr>
                        </m:ctrlPr>
                      </m:fPr>
                      <m:num>
                        <m:r>
                          <a:rPr lang="en-US" altLang="zh-CN" sz="2300" b="0" i="1" smtClean="0">
                            <a:solidFill>
                              <a:srgbClr val="3333FF"/>
                            </a:solidFill>
                            <a:latin typeface="Cambria Math" panose="02040503050406030204" pitchFamily="18" charset="0"/>
                            <a:ea typeface="Cambria Math" panose="02040503050406030204" pitchFamily="18" charset="0"/>
                          </a:rPr>
                          <m:t>1</m:t>
                        </m:r>
                      </m:num>
                      <m:den>
                        <m:r>
                          <a:rPr lang="en-US" altLang="zh-CN" sz="2300" b="0" i="1" smtClean="0">
                            <a:solidFill>
                              <a:srgbClr val="3333FF"/>
                            </a:solidFill>
                            <a:latin typeface="Cambria Math" panose="02040503050406030204" pitchFamily="18" charset="0"/>
                            <a:ea typeface="Cambria Math" panose="02040503050406030204" pitchFamily="18" charset="0"/>
                          </a:rPr>
                          <m:t>𝑛</m:t>
                        </m:r>
                      </m:den>
                    </m:f>
                    <m:r>
                      <a:rPr lang="en-US" altLang="zh-CN" sz="2300" b="0" i="1" smtClean="0">
                        <a:solidFill>
                          <a:srgbClr val="3333FF"/>
                        </a:solidFill>
                        <a:latin typeface="Cambria Math" panose="02040503050406030204" pitchFamily="18" charset="0"/>
                        <a:ea typeface="Cambria Math" panose="02040503050406030204" pitchFamily="18" charset="0"/>
                      </a:rPr>
                      <m:t>;</m:t>
                    </m:r>
                  </m:oMath>
                </a14:m>
                <a:endParaRPr lang="en-US" altLang="zh-CN" sz="2300" i="1" dirty="0">
                  <a:solidFill>
                    <a:srgbClr val="3333FF"/>
                  </a:solidFill>
                  <a:latin typeface="华文仿宋" panose="02010600040101010101" pitchFamily="2" charset="-122"/>
                  <a:ea typeface="华文仿宋" panose="02010600040101010101" pitchFamily="2" charset="-122"/>
                  <a:cs typeface="Vijaya" panose="020B0604020202020204" pitchFamily="34" charset="0"/>
                </a:endParaRPr>
              </a:p>
              <a:p>
                <a:pPr marL="342900" indent="-342900">
                  <a:buFont typeface="+mj-lt"/>
                  <a:buAutoNum type="arabicPeriod"/>
                  <a:defRPr/>
                </a:pPr>
                <a:r>
                  <a:rPr lang="zh-CN" altLang="en-US" sz="2300" dirty="0">
                    <a:solidFill>
                      <a:srgbClr val="3333FF"/>
                    </a:solidFill>
                    <a:latin typeface="华文仿宋" panose="02010600040101010101" pitchFamily="2" charset="-122"/>
                    <a:ea typeface="华文仿宋" panose="02010600040101010101" pitchFamily="2" charset="-122"/>
                  </a:rPr>
                  <a:t>则第</a:t>
                </a:r>
                <a:r>
                  <a:rPr lang="en-US" altLang="zh-CN" sz="2300" dirty="0">
                    <a:solidFill>
                      <a:srgbClr val="3333FF"/>
                    </a:solidFill>
                    <a:latin typeface="华文仿宋" panose="02010600040101010101" pitchFamily="2" charset="-122"/>
                    <a:ea typeface="华文仿宋" panose="02010600040101010101" pitchFamily="2" charset="-122"/>
                  </a:rPr>
                  <a:t>n</a:t>
                </a:r>
                <a:r>
                  <a:rPr lang="zh-CN" altLang="en-US" sz="2300" dirty="0">
                    <a:solidFill>
                      <a:srgbClr val="3333FF"/>
                    </a:solidFill>
                    <a:latin typeface="华文仿宋" panose="02010600040101010101" pitchFamily="2" charset="-122"/>
                    <a:ea typeface="华文仿宋" panose="02010600040101010101" pitchFamily="2" charset="-122"/>
                  </a:rPr>
                  <a:t>次采样中</a:t>
                </a:r>
                <a:r>
                  <a:rPr lang="en-US" altLang="zh-CN" sz="2300" dirty="0">
                    <a:solidFill>
                      <a:srgbClr val="3333FF"/>
                    </a:solidFill>
                    <a:latin typeface="华文仿宋" panose="02010600040101010101" pitchFamily="2" charset="-122"/>
                    <a:ea typeface="华文仿宋" panose="02010600040101010101" pitchFamily="2" charset="-122"/>
                  </a:rPr>
                  <a:t>,</a:t>
                </a:r>
                <a:r>
                  <a:rPr lang="zh-CN" altLang="en-US" sz="2300" dirty="0">
                    <a:solidFill>
                      <a:srgbClr val="3333FF"/>
                    </a:solidFill>
                    <a:latin typeface="华文仿宋" panose="02010600040101010101" pitchFamily="2" charset="-122"/>
                    <a:ea typeface="华文仿宋" panose="02010600040101010101" pitchFamily="2" charset="-122"/>
                  </a:rPr>
                  <a:t>缓冲区的样本不会被替换的概率为</a:t>
                </a:r>
                <a:r>
                  <a:rPr lang="en-US" altLang="zh-CN" sz="2300" dirty="0">
                    <a:solidFill>
                      <a:srgbClr val="3333FF"/>
                    </a:solidFill>
                    <a:latin typeface="华文仿宋" panose="02010600040101010101" pitchFamily="2" charset="-122"/>
                    <a:ea typeface="华文仿宋" panose="02010600040101010101" pitchFamily="2" charset="-122"/>
                  </a:rPr>
                  <a:t>: </a:t>
                </a:r>
                <a14:m>
                  <m:oMath xmlns:m="http://schemas.openxmlformats.org/officeDocument/2006/math">
                    <m:r>
                      <a:rPr lang="en-US" altLang="zh-CN" sz="2300" i="1">
                        <a:solidFill>
                          <a:srgbClr val="3333FF"/>
                        </a:solidFill>
                        <a:latin typeface="Cambria Math" panose="02040503050406030204" pitchFamily="18" charset="0"/>
                        <a:ea typeface="华文仿宋" panose="02010600040101010101" pitchFamily="2" charset="-122"/>
                      </a:rPr>
                      <m:t>1</m:t>
                    </m:r>
                    <m:r>
                      <a:rPr lang="en-US" altLang="zh-CN" sz="2300" b="0" i="1" smtClean="0">
                        <a:solidFill>
                          <a:srgbClr val="3333FF"/>
                        </a:solidFill>
                        <a:latin typeface="Cambria Math" panose="02040503050406030204" pitchFamily="18" charset="0"/>
                        <a:ea typeface="华文仿宋" panose="02010600040101010101" pitchFamily="2" charset="-122"/>
                      </a:rPr>
                      <m:t>−</m:t>
                    </m:r>
                    <m:f>
                      <m:fPr>
                        <m:ctrlPr>
                          <a:rPr lang="en-US" altLang="zh-CN" sz="2300" b="0" i="1" smtClean="0">
                            <a:solidFill>
                              <a:srgbClr val="3333FF"/>
                            </a:solidFill>
                            <a:latin typeface="Cambria Math" panose="02040503050406030204" pitchFamily="18" charset="0"/>
                            <a:ea typeface="华文仿宋" panose="02010600040101010101" pitchFamily="2" charset="-122"/>
                          </a:rPr>
                        </m:ctrlPr>
                      </m:fPr>
                      <m:num>
                        <m:r>
                          <a:rPr lang="en-US" altLang="zh-CN" sz="2300" b="0" i="1" smtClean="0">
                            <a:solidFill>
                              <a:srgbClr val="3333FF"/>
                            </a:solidFill>
                            <a:latin typeface="Cambria Math" panose="02040503050406030204" pitchFamily="18" charset="0"/>
                            <a:ea typeface="华文仿宋" panose="02010600040101010101" pitchFamily="2" charset="-122"/>
                          </a:rPr>
                          <m:t>1</m:t>
                        </m:r>
                      </m:num>
                      <m:den>
                        <m:r>
                          <a:rPr lang="en-US" altLang="zh-CN" sz="2300" b="0" i="1" smtClean="0">
                            <a:solidFill>
                              <a:srgbClr val="3333FF"/>
                            </a:solidFill>
                            <a:latin typeface="Cambria Math" panose="02040503050406030204" pitchFamily="18" charset="0"/>
                            <a:ea typeface="华文仿宋" panose="02010600040101010101" pitchFamily="2" charset="-122"/>
                          </a:rPr>
                          <m:t>𝑛</m:t>
                        </m:r>
                      </m:den>
                    </m:f>
                    <m:r>
                      <a:rPr lang="en-US" altLang="zh-CN" sz="2300" b="0" i="1" smtClean="0">
                        <a:solidFill>
                          <a:srgbClr val="3333FF"/>
                        </a:solidFill>
                        <a:latin typeface="Cambria Math" panose="02040503050406030204" pitchFamily="18" charset="0"/>
                        <a:ea typeface="华文仿宋" panose="02010600040101010101" pitchFamily="2" charset="-122"/>
                      </a:rPr>
                      <m:t>=</m:t>
                    </m:r>
                    <m:f>
                      <m:fPr>
                        <m:ctrlPr>
                          <a:rPr lang="en-US" altLang="zh-CN" sz="2300" b="0" i="1" smtClean="0">
                            <a:solidFill>
                              <a:srgbClr val="3333FF"/>
                            </a:solidFill>
                            <a:latin typeface="Cambria Math" panose="02040503050406030204" pitchFamily="18" charset="0"/>
                            <a:ea typeface="华文仿宋" panose="02010600040101010101" pitchFamily="2" charset="-122"/>
                          </a:rPr>
                        </m:ctrlPr>
                      </m:fPr>
                      <m:num>
                        <m:r>
                          <a:rPr lang="en-US" altLang="zh-CN" sz="2300" b="0" i="1" smtClean="0">
                            <a:solidFill>
                              <a:srgbClr val="3333FF"/>
                            </a:solidFill>
                            <a:latin typeface="Cambria Math" panose="02040503050406030204" pitchFamily="18" charset="0"/>
                            <a:ea typeface="华文仿宋" panose="02010600040101010101" pitchFamily="2" charset="-122"/>
                          </a:rPr>
                          <m:t>𝑛</m:t>
                        </m:r>
                        <m:r>
                          <a:rPr lang="en-US" altLang="zh-CN" sz="2300" b="0" i="1" smtClean="0">
                            <a:solidFill>
                              <a:srgbClr val="3333FF"/>
                            </a:solidFill>
                            <a:latin typeface="Cambria Math" panose="02040503050406030204" pitchFamily="18" charset="0"/>
                            <a:ea typeface="华文仿宋" panose="02010600040101010101" pitchFamily="2" charset="-122"/>
                          </a:rPr>
                          <m:t>−1</m:t>
                        </m:r>
                      </m:num>
                      <m:den>
                        <m:r>
                          <a:rPr lang="en-US" altLang="zh-CN" sz="2300" b="0" i="1" smtClean="0">
                            <a:solidFill>
                              <a:srgbClr val="3333FF"/>
                            </a:solidFill>
                            <a:latin typeface="Cambria Math" panose="02040503050406030204" pitchFamily="18" charset="0"/>
                            <a:ea typeface="华文仿宋" panose="02010600040101010101" pitchFamily="2" charset="-122"/>
                          </a:rPr>
                          <m:t>𝑛</m:t>
                        </m:r>
                      </m:den>
                    </m:f>
                  </m:oMath>
                </a14:m>
                <a:endParaRPr lang="en-US" altLang="zh-CN" sz="2300" dirty="0">
                  <a:solidFill>
                    <a:srgbClr val="3333FF"/>
                  </a:solidFill>
                  <a:latin typeface="华文仿宋" panose="02010600040101010101" pitchFamily="2" charset="-122"/>
                  <a:ea typeface="华文仿宋" panose="02010600040101010101" pitchFamily="2" charset="-122"/>
                </a:endParaRPr>
              </a:p>
              <a:p>
                <a:pPr marL="342900" indent="-342900">
                  <a:buFont typeface="+mj-lt"/>
                  <a:buAutoNum type="arabicPeriod"/>
                  <a:defRPr/>
                </a:pPr>
                <a:r>
                  <a:rPr lang="zh-CN" altLang="en-US" sz="2300" dirty="0">
                    <a:solidFill>
                      <a:srgbClr val="3333FF"/>
                    </a:solidFill>
                    <a:latin typeface="华文仿宋" panose="02010600040101010101" pitchFamily="2" charset="-122"/>
                    <a:ea typeface="华文仿宋" panose="02010600040101010101" pitchFamily="2" charset="-122"/>
                  </a:rPr>
                  <a:t>经过</a:t>
                </a:r>
                <a:r>
                  <a:rPr lang="en-US" altLang="zh-CN" sz="2300" dirty="0">
                    <a:solidFill>
                      <a:srgbClr val="3333FF"/>
                    </a:solidFill>
                    <a:latin typeface="华文仿宋" panose="02010600040101010101" pitchFamily="2" charset="-122"/>
                    <a:ea typeface="华文仿宋" panose="02010600040101010101" pitchFamily="2" charset="-122"/>
                  </a:rPr>
                  <a:t>n</a:t>
                </a:r>
                <a:r>
                  <a:rPr lang="zh-CN" altLang="en-US" sz="2300" dirty="0">
                    <a:solidFill>
                      <a:srgbClr val="3333FF"/>
                    </a:solidFill>
                    <a:latin typeface="华文仿宋" panose="02010600040101010101" pitchFamily="2" charset="-122"/>
                    <a:ea typeface="华文仿宋" panose="02010600040101010101" pitchFamily="2" charset="-122"/>
                  </a:rPr>
                  <a:t>次采样后，数据留在缓冲区的概率是下面两个概率乘积：</a:t>
                </a:r>
                <a:endParaRPr lang="en-US" altLang="zh-CN" sz="2300" dirty="0">
                  <a:solidFill>
                    <a:srgbClr val="3333FF"/>
                  </a:solidFill>
                  <a:latin typeface="华文仿宋" panose="02010600040101010101" pitchFamily="2" charset="-122"/>
                  <a:ea typeface="华文仿宋" panose="02010600040101010101" pitchFamily="2" charset="-122"/>
                </a:endParaRPr>
              </a:p>
              <a:p>
                <a:pPr marL="800100" lvl="1" indent="-342900">
                  <a:buFont typeface="+mj-lt"/>
                  <a:buAutoNum type="arabicPeriod"/>
                  <a:defRPr/>
                </a:pPr>
                <a:r>
                  <a:rPr lang="zh-CN" altLang="en-US" sz="2300" dirty="0">
                    <a:solidFill>
                      <a:srgbClr val="3333FF"/>
                    </a:solidFill>
                    <a:latin typeface="华文仿宋" panose="02010600040101010101" pitchFamily="2" charset="-122"/>
                    <a:ea typeface="华文仿宋" panose="02010600040101010101" pitchFamily="2" charset="-122"/>
                  </a:rPr>
                  <a:t>前</a:t>
                </a:r>
                <a:r>
                  <a:rPr lang="en-US" altLang="zh-CN" sz="2300" dirty="0">
                    <a:solidFill>
                      <a:srgbClr val="3333FF"/>
                    </a:solidFill>
                    <a:latin typeface="华文仿宋" panose="02010600040101010101" pitchFamily="2" charset="-122"/>
                    <a:ea typeface="华文仿宋" panose="02010600040101010101" pitchFamily="2" charset="-122"/>
                  </a:rPr>
                  <a:t>(n-1)</a:t>
                </a:r>
                <a:r>
                  <a:rPr lang="zh-CN" altLang="en-US" sz="2300" dirty="0">
                    <a:solidFill>
                      <a:srgbClr val="3333FF"/>
                    </a:solidFill>
                    <a:latin typeface="华文仿宋" panose="02010600040101010101" pitchFamily="2" charset="-122"/>
                    <a:ea typeface="华文仿宋" panose="02010600040101010101" pitchFamily="2" charset="-122"/>
                  </a:rPr>
                  <a:t>轮以后，数据在缓冲区中；</a:t>
                </a:r>
                <a:r>
                  <a:rPr lang="en-US" altLang="zh-CN" sz="2300" dirty="0">
                    <a:solidFill>
                      <a:srgbClr val="3333FF"/>
                    </a:solidFill>
                    <a:latin typeface="华文仿宋" panose="02010600040101010101" pitchFamily="2" charset="-122"/>
                    <a:ea typeface="华文仿宋" panose="02010600040101010101" pitchFamily="2" charset="-122"/>
                  </a:rPr>
                  <a:t> </a:t>
                </a:r>
              </a:p>
              <a:p>
                <a:pPr marL="800100" lvl="1" indent="-342900">
                  <a:buFont typeface="+mj-lt"/>
                  <a:buAutoNum type="arabicPeriod"/>
                  <a:defRPr/>
                </a:pPr>
                <a:r>
                  <a:rPr lang="zh-CN" altLang="en-US" sz="2300" dirty="0">
                    <a:solidFill>
                      <a:srgbClr val="3333FF"/>
                    </a:solidFill>
                    <a:latin typeface="华文仿宋" panose="02010600040101010101" pitchFamily="2" charset="-122"/>
                    <a:ea typeface="华文仿宋" panose="02010600040101010101" pitchFamily="2" charset="-122"/>
                  </a:rPr>
                  <a:t>第</a:t>
                </a:r>
                <a:r>
                  <a:rPr lang="en-US" altLang="zh-CN" sz="2300" dirty="0">
                    <a:solidFill>
                      <a:srgbClr val="3333FF"/>
                    </a:solidFill>
                    <a:latin typeface="华文仿宋" panose="02010600040101010101" pitchFamily="2" charset="-122"/>
                    <a:ea typeface="华文仿宋" panose="02010600040101010101" pitchFamily="2" charset="-122"/>
                  </a:rPr>
                  <a:t>n</a:t>
                </a:r>
                <a:r>
                  <a:rPr lang="zh-CN" altLang="en-US" sz="2300" dirty="0">
                    <a:solidFill>
                      <a:srgbClr val="3333FF"/>
                    </a:solidFill>
                    <a:latin typeface="华文仿宋" panose="02010600040101010101" pitchFamily="2" charset="-122"/>
                    <a:ea typeface="华文仿宋" panose="02010600040101010101" pitchFamily="2" charset="-122"/>
                  </a:rPr>
                  <a:t>轮，没有被替换出去；</a:t>
                </a:r>
                <a:r>
                  <a:rPr lang="en-US" altLang="zh-CN" sz="2300" dirty="0">
                    <a:solidFill>
                      <a:srgbClr val="3333FF"/>
                    </a:solidFill>
                    <a:latin typeface="华文仿宋" panose="02010600040101010101" pitchFamily="2" charset="-122"/>
                    <a:ea typeface="华文仿宋" panose="02010600040101010101" pitchFamily="2" charset="-122"/>
                  </a:rPr>
                  <a:t> </a:t>
                </a:r>
              </a:p>
              <a:p>
                <a:pPr marL="342900" indent="-342900">
                  <a:buFont typeface="+mj-lt"/>
                  <a:buAutoNum type="arabicPeriod"/>
                  <a:defRPr/>
                </a:pPr>
                <a:r>
                  <a:rPr lang="zh-CN" altLang="en-US" sz="2300" dirty="0">
                    <a:solidFill>
                      <a:srgbClr val="3333FF"/>
                    </a:solidFill>
                    <a:latin typeface="华文仿宋" panose="02010600040101010101" pitchFamily="2" charset="-122"/>
                    <a:ea typeface="华文仿宋" panose="02010600040101010101" pitchFamily="2" charset="-122"/>
                  </a:rPr>
                  <a:t>概率是：</a:t>
                </a:r>
                <a14:m>
                  <m:oMath xmlns:m="http://schemas.openxmlformats.org/officeDocument/2006/math">
                    <m:f>
                      <m:fPr>
                        <m:ctrlPr>
                          <a:rPr lang="en-US" altLang="zh-CN" sz="2300" i="1" smtClean="0">
                            <a:solidFill>
                              <a:srgbClr val="3333FF"/>
                            </a:solidFill>
                            <a:latin typeface="Cambria Math" panose="02040503050406030204" pitchFamily="18" charset="0"/>
                            <a:ea typeface="华文仿宋" panose="02010600040101010101" pitchFamily="2" charset="-122"/>
                          </a:rPr>
                        </m:ctrlPr>
                      </m:fPr>
                      <m:num>
                        <m:r>
                          <a:rPr lang="en-US" altLang="zh-CN" sz="2300" b="0" i="1" smtClean="0">
                            <a:solidFill>
                              <a:srgbClr val="3333FF"/>
                            </a:solidFill>
                            <a:latin typeface="Cambria Math" panose="02040503050406030204" pitchFamily="18" charset="0"/>
                            <a:ea typeface="华文仿宋" panose="02010600040101010101" pitchFamily="2" charset="-122"/>
                          </a:rPr>
                          <m:t>𝑘</m:t>
                        </m:r>
                      </m:num>
                      <m:den>
                        <m:r>
                          <a:rPr lang="en-US" altLang="zh-CN" sz="2300" b="0" i="1" smtClean="0">
                            <a:solidFill>
                              <a:srgbClr val="3333FF"/>
                            </a:solidFill>
                            <a:latin typeface="Cambria Math" panose="02040503050406030204" pitchFamily="18" charset="0"/>
                            <a:ea typeface="华文仿宋" panose="02010600040101010101" pitchFamily="2" charset="-122"/>
                          </a:rPr>
                          <m:t>𝑛</m:t>
                        </m:r>
                        <m:r>
                          <a:rPr lang="en-US" altLang="zh-CN" sz="2300" b="0" i="1" smtClean="0">
                            <a:solidFill>
                              <a:srgbClr val="3333FF"/>
                            </a:solidFill>
                            <a:latin typeface="Cambria Math" panose="02040503050406030204" pitchFamily="18" charset="0"/>
                            <a:ea typeface="华文仿宋" panose="02010600040101010101" pitchFamily="2" charset="-122"/>
                          </a:rPr>
                          <m:t>−1</m:t>
                        </m:r>
                      </m:den>
                    </m:f>
                    <m:r>
                      <a:rPr lang="en-US" altLang="zh-CN" sz="2300" i="1" smtClean="0">
                        <a:solidFill>
                          <a:srgbClr val="3333FF"/>
                        </a:solidFill>
                        <a:latin typeface="Cambria Math" panose="02040503050406030204" pitchFamily="18" charset="0"/>
                        <a:ea typeface="Cambria Math" panose="02040503050406030204" pitchFamily="18" charset="0"/>
                      </a:rPr>
                      <m:t>×</m:t>
                    </m:r>
                    <m:f>
                      <m:fPr>
                        <m:ctrlPr>
                          <a:rPr lang="en-US" altLang="zh-CN" sz="2300" i="1" smtClean="0">
                            <a:solidFill>
                              <a:srgbClr val="3333FF"/>
                            </a:solidFill>
                            <a:latin typeface="Cambria Math" panose="02040503050406030204" pitchFamily="18" charset="0"/>
                            <a:ea typeface="Cambria Math" panose="02040503050406030204" pitchFamily="18" charset="0"/>
                          </a:rPr>
                        </m:ctrlPr>
                      </m:fPr>
                      <m:num>
                        <m:r>
                          <a:rPr lang="en-US" altLang="zh-CN" sz="2300" b="0" i="1" smtClean="0">
                            <a:solidFill>
                              <a:srgbClr val="3333FF"/>
                            </a:solidFill>
                            <a:latin typeface="Cambria Math" panose="02040503050406030204" pitchFamily="18" charset="0"/>
                            <a:ea typeface="Cambria Math" panose="02040503050406030204" pitchFamily="18" charset="0"/>
                          </a:rPr>
                          <m:t>𝑛</m:t>
                        </m:r>
                        <m:r>
                          <a:rPr lang="en-US" altLang="zh-CN" sz="2300" b="0" i="1" smtClean="0">
                            <a:solidFill>
                              <a:srgbClr val="3333FF"/>
                            </a:solidFill>
                            <a:latin typeface="Cambria Math" panose="02040503050406030204" pitchFamily="18" charset="0"/>
                            <a:ea typeface="Cambria Math" panose="02040503050406030204" pitchFamily="18" charset="0"/>
                          </a:rPr>
                          <m:t>−1</m:t>
                        </m:r>
                      </m:num>
                      <m:den>
                        <m:r>
                          <a:rPr lang="en-US" altLang="zh-CN" sz="2300" b="0" i="1" smtClean="0">
                            <a:solidFill>
                              <a:srgbClr val="3333FF"/>
                            </a:solidFill>
                            <a:latin typeface="Cambria Math" panose="02040503050406030204" pitchFamily="18" charset="0"/>
                            <a:ea typeface="Cambria Math" panose="02040503050406030204" pitchFamily="18" charset="0"/>
                          </a:rPr>
                          <m:t>𝑛</m:t>
                        </m:r>
                      </m:den>
                    </m:f>
                    <m:r>
                      <a:rPr lang="en-US" altLang="zh-CN" sz="2300" b="0" i="1" smtClean="0">
                        <a:solidFill>
                          <a:srgbClr val="3333FF"/>
                        </a:solidFill>
                        <a:latin typeface="Cambria Math" panose="02040503050406030204" pitchFamily="18" charset="0"/>
                        <a:ea typeface="Cambria Math" panose="02040503050406030204" pitchFamily="18" charset="0"/>
                      </a:rPr>
                      <m:t>=</m:t>
                    </m:r>
                    <m:f>
                      <m:fPr>
                        <m:ctrlPr>
                          <a:rPr lang="en-US" altLang="zh-CN" sz="2300" b="0" i="1" smtClean="0">
                            <a:solidFill>
                              <a:srgbClr val="3333FF"/>
                            </a:solidFill>
                            <a:latin typeface="Cambria Math" panose="02040503050406030204" pitchFamily="18" charset="0"/>
                            <a:ea typeface="Cambria Math" panose="02040503050406030204" pitchFamily="18" charset="0"/>
                          </a:rPr>
                        </m:ctrlPr>
                      </m:fPr>
                      <m:num>
                        <m:r>
                          <a:rPr lang="en-US" altLang="zh-CN" sz="2300" b="0" i="1" smtClean="0">
                            <a:solidFill>
                              <a:srgbClr val="3333FF"/>
                            </a:solidFill>
                            <a:latin typeface="Cambria Math" panose="02040503050406030204" pitchFamily="18" charset="0"/>
                            <a:ea typeface="Cambria Math" panose="02040503050406030204" pitchFamily="18" charset="0"/>
                          </a:rPr>
                          <m:t>𝑘</m:t>
                        </m:r>
                      </m:num>
                      <m:den>
                        <m:r>
                          <a:rPr lang="en-US" altLang="zh-CN" sz="2300" b="0" i="1" smtClean="0">
                            <a:solidFill>
                              <a:srgbClr val="3333FF"/>
                            </a:solidFill>
                            <a:latin typeface="Cambria Math" panose="02040503050406030204" pitchFamily="18" charset="0"/>
                            <a:ea typeface="Cambria Math" panose="02040503050406030204" pitchFamily="18" charset="0"/>
                          </a:rPr>
                          <m:t>𝑛</m:t>
                        </m:r>
                      </m:den>
                    </m:f>
                  </m:oMath>
                </a14:m>
                <a:r>
                  <a:rPr lang="en-US" altLang="zh-CN" sz="2300" dirty="0">
                    <a:solidFill>
                      <a:srgbClr val="3333FF"/>
                    </a:solidFill>
                    <a:latin typeface="华文仿宋" panose="02010600040101010101" pitchFamily="2" charset="-122"/>
                    <a:ea typeface="华文仿宋" panose="02010600040101010101" pitchFamily="2" charset="-122"/>
                  </a:rPr>
                  <a:t> </a:t>
                </a:r>
              </a:p>
              <a:p>
                <a:pPr marL="342900" indent="-342900">
                  <a:buFont typeface="+mj-lt"/>
                  <a:buAutoNum type="arabicPeriod"/>
                  <a:defRPr/>
                </a:pPr>
                <a:r>
                  <a:rPr lang="zh-CN" altLang="en-US" sz="2300" dirty="0">
                    <a:solidFill>
                      <a:srgbClr val="3333FF"/>
                    </a:solidFill>
                    <a:latin typeface="华文仿宋" panose="02010600040101010101" pitchFamily="2" charset="-122"/>
                    <a:ea typeface="华文仿宋" panose="02010600040101010101" pitchFamily="2" charset="-122"/>
                  </a:rPr>
                  <a:t>归纳完毕。</a:t>
                </a:r>
                <a:endParaRPr lang="en-US" altLang="zh-CN" sz="2300" dirty="0">
                  <a:solidFill>
                    <a:srgbClr val="3333FF"/>
                  </a:solidFill>
                  <a:latin typeface="华文仿宋" panose="02010600040101010101" pitchFamily="2" charset="-122"/>
                  <a:ea typeface="华文仿宋" panose="02010600040101010101" pitchFamily="2"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87524" y="1520825"/>
                <a:ext cx="8713788" cy="3561103"/>
              </a:xfrm>
              <a:prstGeom prst="rect">
                <a:avLst/>
              </a:prstGeom>
              <a:blipFill rotWithShape="0">
                <a:blip r:embed="rId2"/>
                <a:stretch>
                  <a:fillRect l="-839" b="-205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noFill/>
          <a:prstDash val="solid"/>
          <a:round/>
          <a:headEnd type="none" w="med" len="med"/>
          <a:tailEnd type="none" w="med" len="med"/>
        </a:ln>
        <a:effectLst>
          <a:outerShdw dist="107763" dir="2700000" algn="ctr" rotWithShape="0">
            <a:schemeClr val="bg2">
              <a:alpha val="50000"/>
            </a:schemeClr>
          </a:outerShdw>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SimSun" pitchFamily="2" charset="-122"/>
          </a:defRPr>
        </a:defPPr>
      </a:lstStyle>
    </a:spDef>
    <a:lnDef>
      <a:spPr bwMode="auto">
        <a:xfrm>
          <a:off x="0" y="0"/>
          <a:ext cx="1" cy="1"/>
        </a:xfrm>
        <a:custGeom>
          <a:avLst/>
          <a:gdLst/>
          <a:ahLst/>
          <a:cxnLst/>
          <a:rect l="0" t="0" r="0" b="0"/>
          <a:pathLst/>
        </a:custGeom>
        <a:noFill/>
        <a:ln w="28575" cap="flat" cmpd="sng" algn="ctr">
          <a:noFill/>
          <a:prstDash val="solid"/>
          <a:round/>
          <a:headEnd type="none" w="med" len="med"/>
          <a:tailEnd type="none" w="med" len="med"/>
        </a:ln>
        <a:effectLst>
          <a:outerShdw dist="107763" dir="2700000" algn="ctr" rotWithShape="0">
            <a:schemeClr val="bg2">
              <a:alpha val="50000"/>
            </a:schemeClr>
          </a:outerShdw>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SimSun"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13040</TotalTime>
  <Words>7336</Words>
  <Application>Microsoft Office PowerPoint</Application>
  <PresentationFormat>全屏显示(4:3)</PresentationFormat>
  <Paragraphs>901</Paragraphs>
  <Slides>99</Slides>
  <Notes>57</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5</vt:i4>
      </vt:variant>
      <vt:variant>
        <vt:lpstr>幻灯片标题</vt:lpstr>
      </vt:variant>
      <vt:variant>
        <vt:i4>99</vt:i4>
      </vt:variant>
    </vt:vector>
  </HeadingPairs>
  <TitlesOfParts>
    <vt:vector size="126" baseType="lpstr">
      <vt:lpstr>Gulim</vt:lpstr>
      <vt:lpstr>inherit</vt:lpstr>
      <vt:lpstr>Philosopher</vt:lpstr>
      <vt:lpstr>PT Sans</vt:lpstr>
      <vt:lpstr>Vijaya</vt:lpstr>
      <vt:lpstr>等线</vt:lpstr>
      <vt:lpstr>方正姚体</vt:lpstr>
      <vt:lpstr>华文仿宋</vt:lpstr>
      <vt:lpstr>楷体_GB2312</vt:lpstr>
      <vt:lpstr>宋体</vt:lpstr>
      <vt:lpstr>宋体</vt:lpstr>
      <vt:lpstr>Arial</vt:lpstr>
      <vt:lpstr>Calibri</vt:lpstr>
      <vt:lpstr>Californian FB</vt:lpstr>
      <vt:lpstr>Cambria Math</vt:lpstr>
      <vt:lpstr>Impact</vt:lpstr>
      <vt:lpstr>Symbol</vt:lpstr>
      <vt:lpstr>Tahoma</vt:lpstr>
      <vt:lpstr>Times New Roman</vt:lpstr>
      <vt:lpstr>Verdana</vt:lpstr>
      <vt:lpstr>Wingdings</vt:lpstr>
      <vt:lpstr>Network</vt:lpstr>
      <vt:lpstr>Equation</vt:lpstr>
      <vt:lpstr>位图图像</vt:lpstr>
      <vt:lpstr>公式</vt:lpstr>
      <vt:lpstr>BMP 图像</vt:lpstr>
      <vt:lpstr>MathType 6.0 Equation</vt:lpstr>
      <vt:lpstr>PowerPoint 演示文稿</vt:lpstr>
      <vt:lpstr>为什么要进行数据预处理?</vt:lpstr>
      <vt:lpstr>为什么要进行数据预处理?</vt:lpstr>
      <vt:lpstr>PowerPoint 演示文稿</vt:lpstr>
      <vt:lpstr>预处理为什么是重要的?</vt:lpstr>
      <vt:lpstr>评价数据质量的指标-1</vt:lpstr>
      <vt:lpstr>评价数据质量的指标-2</vt:lpstr>
      <vt:lpstr>认识数据 ——Identify the typical  properties of data</vt:lpstr>
      <vt:lpstr>数据的汇总统计 ---Data Summarization</vt:lpstr>
      <vt:lpstr>数据集中趋势（1）:平均数</vt:lpstr>
      <vt:lpstr>数据集中趋势（2）:中位数</vt:lpstr>
      <vt:lpstr>数据集中趋势（3）:众数</vt:lpstr>
      <vt:lpstr>集中趋势到分布形态度量---偏度</vt:lpstr>
      <vt:lpstr>皮尔逊偏态系数(Pearson’s Coefficient of Skewness)</vt:lpstr>
      <vt:lpstr>数据离散程度（dispersion）</vt:lpstr>
      <vt:lpstr>数据离散程度(2)：极差</vt:lpstr>
      <vt:lpstr>数据离散程度(3):百分位数</vt:lpstr>
      <vt:lpstr>k百分位数（Percentile）计算</vt:lpstr>
      <vt:lpstr>数据离散程度(4):四分位数 </vt:lpstr>
      <vt:lpstr>数据离散程度(4):五数概括法</vt:lpstr>
      <vt:lpstr>数据离散程度(4):五数概括法</vt:lpstr>
      <vt:lpstr>数据离散程度(5):方差和标准差</vt:lpstr>
      <vt:lpstr>数据离散程度(5):方差和标准差</vt:lpstr>
      <vt:lpstr>数据离散程度(6):离散系数（Coefficient of Variation）</vt:lpstr>
      <vt:lpstr>度量的分类</vt:lpstr>
      <vt:lpstr>PowerPoint 演示文稿</vt:lpstr>
      <vt:lpstr>通过直方图估计平均数</vt:lpstr>
      <vt:lpstr>多元汇总：相关性分析(Correlation Analysis)</vt:lpstr>
      <vt:lpstr>多元汇总：相关性分析(Correlation Analysis)</vt:lpstr>
      <vt:lpstr>多元汇总：相关性分析 (Correlation Analysis)</vt:lpstr>
      <vt:lpstr>PowerPoint 演示文稿</vt:lpstr>
      <vt:lpstr>PowerPoint 演示文稿</vt:lpstr>
      <vt:lpstr>PowerPoint 演示文稿</vt:lpstr>
      <vt:lpstr>标称数据卡方相关检验 Correlation Analysis (Categorical Data)</vt:lpstr>
      <vt:lpstr>数据预处理主要任务:数据清洗</vt:lpstr>
      <vt:lpstr>PowerPoint 演示文稿</vt:lpstr>
      <vt:lpstr>PowerPoint 演示文稿</vt:lpstr>
      <vt:lpstr>PowerPoint 演示文稿</vt:lpstr>
      <vt:lpstr>PowerPoint 演示文稿</vt:lpstr>
      <vt:lpstr>数据缺失的形式</vt:lpstr>
      <vt:lpstr>缺失值填充</vt:lpstr>
      <vt:lpstr>缺失值填充：均值填充法</vt:lpstr>
      <vt:lpstr>缺失值填充：回归添补法</vt:lpstr>
      <vt:lpstr>缺失值填充：热卡填充（Hot deck 填补法、就近补齐法）</vt:lpstr>
      <vt:lpstr>缺失值填充：其它方法</vt:lpstr>
      <vt:lpstr>PowerPoint 演示文稿</vt:lpstr>
      <vt:lpstr>数据平滑：分箱</vt:lpstr>
      <vt:lpstr>PowerPoint 演示文稿</vt:lpstr>
      <vt:lpstr>数据平滑：分箱</vt:lpstr>
      <vt:lpstr>分箱法进行数据平滑实例</vt:lpstr>
      <vt:lpstr>分箱法进行数据平滑实例</vt:lpstr>
      <vt:lpstr>平滑数据：移动平均     (Moving Averages)</vt:lpstr>
      <vt:lpstr>数据清洗: 聚类去除噪声数据</vt:lpstr>
      <vt:lpstr>PowerPoint 演示文稿</vt:lpstr>
      <vt:lpstr>数据集成与变换 </vt:lpstr>
      <vt:lpstr>数据集成(Data Integration)</vt:lpstr>
      <vt:lpstr>数据集成：冗余(Redundancy)</vt:lpstr>
      <vt:lpstr>数据变换：Data Transformation</vt:lpstr>
      <vt:lpstr>零均值化（Mean Removal）</vt:lpstr>
      <vt:lpstr>最小-最大规范化 (Min-Max Normalization)</vt:lpstr>
      <vt:lpstr>最小-最大规范化 (Min-Max Normalization)</vt:lpstr>
      <vt:lpstr>z –score规范化</vt:lpstr>
      <vt:lpstr>z –score规范化</vt:lpstr>
      <vt:lpstr>z –score规范化</vt:lpstr>
      <vt:lpstr>PowerPoint 演示文稿</vt:lpstr>
      <vt:lpstr>PowerPoint 演示文稿</vt:lpstr>
      <vt:lpstr>独热编码（One Hot Encoding）</vt:lpstr>
      <vt:lpstr>独热编码（One Hot Encoding）</vt:lpstr>
      <vt:lpstr>独热编码实例</vt:lpstr>
      <vt:lpstr>数据归约(Data Reduction)</vt:lpstr>
      <vt:lpstr>数据归约</vt:lpstr>
      <vt:lpstr>数据归约常用方法</vt:lpstr>
      <vt:lpstr>数据立方体聚集</vt:lpstr>
      <vt:lpstr>维归约   (Dimensionality Reduction)</vt:lpstr>
      <vt:lpstr>数据降维</vt:lpstr>
      <vt:lpstr>主成分分析的基本思想</vt:lpstr>
      <vt:lpstr>数据实例</vt:lpstr>
      <vt:lpstr>目标</vt:lpstr>
      <vt:lpstr>主成分分析的形式化描述</vt:lpstr>
      <vt:lpstr>主成分分析的形式化描述</vt:lpstr>
      <vt:lpstr>主成分分析的几何解释</vt:lpstr>
      <vt:lpstr>推广到高维空间</vt:lpstr>
      <vt:lpstr>PCA步骤1</vt:lpstr>
      <vt:lpstr>PCA步骤2</vt:lpstr>
      <vt:lpstr>PCA步骤3</vt:lpstr>
      <vt:lpstr>PCA步骤4</vt:lpstr>
      <vt:lpstr>特征向量与数据</vt:lpstr>
      <vt:lpstr>PCA步骤5</vt:lpstr>
      <vt:lpstr>PCA步骤6</vt:lpstr>
      <vt:lpstr>主成分分析的主要步骤</vt:lpstr>
      <vt:lpstr>维度规约 ---属性选择</vt:lpstr>
      <vt:lpstr>维度规约 ---属性选择</vt:lpstr>
      <vt:lpstr> 数量归约(Numerosity reduction)</vt:lpstr>
      <vt:lpstr>数量归约      有参数模型</vt:lpstr>
      <vt:lpstr>数量归约方法            通过聚类</vt:lpstr>
      <vt:lpstr>数量归约 ---抽样(Sampling)</vt:lpstr>
      <vt:lpstr>水库抽样 大数据集上的抽样算法</vt:lpstr>
      <vt:lpstr>水库抽样 大数据集上的抽样算法</vt:lpstr>
      <vt:lpstr>水库抽样   归纳法证明</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nova</dc:creator>
  <cp:lastModifiedBy>Shengfei</cp:lastModifiedBy>
  <cp:revision>2129</cp:revision>
  <dcterms:created xsi:type="dcterms:W3CDTF">1601-01-01T00:00:00Z</dcterms:created>
  <dcterms:modified xsi:type="dcterms:W3CDTF">2018-09-12T09:26:17Z</dcterms:modified>
</cp:coreProperties>
</file>